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5143500" type="screen16x9"/>
  <p:notesSz cx="6858000" cy="9144000"/>
  <p:embeddedFontLst>
    <p:embeddedFont>
      <p:font typeface="Open Sans" panose="020B0604020202020204" charset="0"/>
      <p:regular r:id="rId44"/>
      <p:bold r:id="rId45"/>
      <p:italic r:id="rId46"/>
      <p:boldItalic r:id="rId47"/>
    </p:embeddedFont>
    <p:embeddedFont>
      <p:font typeface="Lato Black" panose="020B0604020202020204" charset="0"/>
      <p:bold r:id="rId48"/>
      <p:boldItalic r:id="rId49"/>
    </p:embeddedFont>
    <p:embeddedFont>
      <p:font typeface="Bree Serif" panose="020B0604020202020204" charset="0"/>
      <p:regular r:id="rId50"/>
    </p:embeddedFont>
    <p:embeddedFont>
      <p:font typeface="Raleway" panose="020B0604020202020204" charset="0"/>
      <p:regular r:id="rId51"/>
      <p:bold r:id="rId52"/>
      <p:italic r:id="rId53"/>
      <p:boldItalic r:id="rId54"/>
    </p:embeddedFont>
    <p:embeddedFont>
      <p:font typeface="Open Sans SemiBold" panose="020B0604020202020204" charset="0"/>
      <p:regular r:id="rId55"/>
      <p:bold r:id="rId56"/>
      <p:italic r:id="rId57"/>
      <p:boldItalic r:id="rId58"/>
    </p:embeddedFont>
    <p:embeddedFont>
      <p:font typeface="Source Serif Pro" panose="020B0604020202020204" charset="0"/>
      <p:regular r:id="rId59"/>
      <p:bold r:id="rId60"/>
    </p:embeddedFont>
    <p:embeddedFont>
      <p:font typeface="Open Sans Light" panose="020B0604020202020204" charset="0"/>
      <p:regular r:id="rId61"/>
      <p:bold r:id="rId62"/>
      <p:italic r:id="rId63"/>
      <p:boldItalic r:id="rId64"/>
    </p:embeddedFont>
    <p:embeddedFont>
      <p:font typeface="Lato"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935" autoAdjust="0"/>
  </p:normalViewPr>
  <p:slideViewPr>
    <p:cSldViewPr snapToGrid="0">
      <p:cViewPr varScale="1">
        <p:scale>
          <a:sx n="60" d="100"/>
          <a:sy n="60" d="100"/>
        </p:scale>
        <p:origin x="146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font" Target="fonts/font25.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1400" dirty="0">
              <a:solidFill>
                <a:schemeClr val="accent1"/>
              </a:solidFill>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endParaRPr sz="1400" dirty="0">
              <a:solidFill>
                <a:schemeClr val="accent1"/>
              </a:solidFill>
              <a:latin typeface="Lato"/>
              <a:ea typeface="Lato"/>
              <a:cs typeface="Lato"/>
              <a:sym typeface="La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8" name="Shape 2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400" dirty="0">
              <a:solidFill>
                <a:schemeClr val="accent1"/>
              </a:solidFill>
              <a:latin typeface="Lato"/>
              <a:ea typeface="Lato"/>
              <a:cs typeface="Lato"/>
              <a:sym typeface="La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b="1" dirty="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3" name="Shape 3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a:p>
            <a:pPr marL="0" lvl="0" indent="0"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3" name="Shape 3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dirty="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2000"/>
              </a:spcBef>
              <a:spcAft>
                <a:spcPts val="2000"/>
              </a:spcAft>
              <a:buNone/>
            </a:pPr>
            <a:endParaRPr dirty="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b="1"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8" name="Shape 4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426754" y="1774050"/>
            <a:ext cx="4319700" cy="20526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5200"/>
              <a:buFont typeface="Open Sans SemiBold"/>
              <a:buNone/>
              <a:defRPr sz="5200">
                <a:solidFill>
                  <a:schemeClr val="lt1"/>
                </a:solidFill>
                <a:latin typeface="Open Sans SemiBold"/>
                <a:ea typeface="Open Sans SemiBold"/>
                <a:cs typeface="Open Sans SemiBold"/>
                <a:sym typeface="Open Sans SemiBold"/>
              </a:defRPr>
            </a:lvl1pPr>
            <a:lvl2pPr lvl="1">
              <a:spcBef>
                <a:spcPts val="0"/>
              </a:spcBef>
              <a:spcAft>
                <a:spcPts val="0"/>
              </a:spcAft>
              <a:buSzPts val="5200"/>
              <a:buFont typeface="Open Sans SemiBold"/>
              <a:buNone/>
              <a:defRPr sz="5200">
                <a:latin typeface="Open Sans SemiBold"/>
                <a:ea typeface="Open Sans SemiBold"/>
                <a:cs typeface="Open Sans SemiBold"/>
                <a:sym typeface="Open Sans SemiBold"/>
              </a:defRPr>
            </a:lvl2pPr>
            <a:lvl3pPr lvl="2">
              <a:spcBef>
                <a:spcPts val="0"/>
              </a:spcBef>
              <a:spcAft>
                <a:spcPts val="0"/>
              </a:spcAft>
              <a:buSzPts val="5200"/>
              <a:buFont typeface="Open Sans SemiBold"/>
              <a:buNone/>
              <a:defRPr sz="5200">
                <a:latin typeface="Open Sans SemiBold"/>
                <a:ea typeface="Open Sans SemiBold"/>
                <a:cs typeface="Open Sans SemiBold"/>
                <a:sym typeface="Open Sans SemiBold"/>
              </a:defRPr>
            </a:lvl3pPr>
            <a:lvl4pPr lvl="3">
              <a:spcBef>
                <a:spcPts val="0"/>
              </a:spcBef>
              <a:spcAft>
                <a:spcPts val="0"/>
              </a:spcAft>
              <a:buSzPts val="5200"/>
              <a:buFont typeface="Open Sans SemiBold"/>
              <a:buNone/>
              <a:defRPr sz="5200">
                <a:latin typeface="Open Sans SemiBold"/>
                <a:ea typeface="Open Sans SemiBold"/>
                <a:cs typeface="Open Sans SemiBold"/>
                <a:sym typeface="Open Sans SemiBold"/>
              </a:defRPr>
            </a:lvl4pPr>
            <a:lvl5pPr lvl="4">
              <a:spcBef>
                <a:spcPts val="0"/>
              </a:spcBef>
              <a:spcAft>
                <a:spcPts val="0"/>
              </a:spcAft>
              <a:buSzPts val="5200"/>
              <a:buFont typeface="Open Sans SemiBold"/>
              <a:buNone/>
              <a:defRPr sz="5200">
                <a:latin typeface="Open Sans SemiBold"/>
                <a:ea typeface="Open Sans SemiBold"/>
                <a:cs typeface="Open Sans SemiBold"/>
                <a:sym typeface="Open Sans SemiBold"/>
              </a:defRPr>
            </a:lvl5pPr>
            <a:lvl6pPr lvl="5">
              <a:spcBef>
                <a:spcPts val="0"/>
              </a:spcBef>
              <a:spcAft>
                <a:spcPts val="0"/>
              </a:spcAft>
              <a:buSzPts val="5200"/>
              <a:buFont typeface="Open Sans SemiBold"/>
              <a:buNone/>
              <a:defRPr sz="5200">
                <a:latin typeface="Open Sans SemiBold"/>
                <a:ea typeface="Open Sans SemiBold"/>
                <a:cs typeface="Open Sans SemiBold"/>
                <a:sym typeface="Open Sans SemiBold"/>
              </a:defRPr>
            </a:lvl6pPr>
            <a:lvl7pPr lvl="6">
              <a:spcBef>
                <a:spcPts val="0"/>
              </a:spcBef>
              <a:spcAft>
                <a:spcPts val="0"/>
              </a:spcAft>
              <a:buSzPts val="5200"/>
              <a:buFont typeface="Open Sans SemiBold"/>
              <a:buNone/>
              <a:defRPr sz="5200">
                <a:latin typeface="Open Sans SemiBold"/>
                <a:ea typeface="Open Sans SemiBold"/>
                <a:cs typeface="Open Sans SemiBold"/>
                <a:sym typeface="Open Sans SemiBold"/>
              </a:defRPr>
            </a:lvl7pPr>
            <a:lvl8pPr lvl="7">
              <a:spcBef>
                <a:spcPts val="0"/>
              </a:spcBef>
              <a:spcAft>
                <a:spcPts val="0"/>
              </a:spcAft>
              <a:buSzPts val="5200"/>
              <a:buFont typeface="Open Sans SemiBold"/>
              <a:buNone/>
              <a:defRPr sz="5200">
                <a:latin typeface="Open Sans SemiBold"/>
                <a:ea typeface="Open Sans SemiBold"/>
                <a:cs typeface="Open Sans SemiBold"/>
                <a:sym typeface="Open Sans SemiBold"/>
              </a:defRPr>
            </a:lvl8pPr>
            <a:lvl9pPr lvl="8">
              <a:spcBef>
                <a:spcPts val="0"/>
              </a:spcBef>
              <a:spcAft>
                <a:spcPts val="0"/>
              </a:spcAft>
              <a:buSzPts val="5200"/>
              <a:buFont typeface="Open Sans SemiBold"/>
              <a:buNone/>
              <a:defRPr sz="5200">
                <a:latin typeface="Open Sans SemiBold"/>
                <a:ea typeface="Open Sans SemiBold"/>
                <a:cs typeface="Open Sans SemiBold"/>
                <a:sym typeface="Open Sans SemiBold"/>
              </a:defRPr>
            </a:lvl9pPr>
          </a:lstStyle>
          <a:p>
            <a:endParaRPr/>
          </a:p>
        </p:txBody>
      </p:sp>
      <p:sp>
        <p:nvSpPr>
          <p:cNvPr id="11" name="Shape 11"/>
          <p:cNvSpPr txBox="1">
            <a:spLocks noGrp="1"/>
          </p:cNvSpPr>
          <p:nvPr>
            <p:ph type="subTitle" idx="1"/>
          </p:nvPr>
        </p:nvSpPr>
        <p:spPr>
          <a:xfrm>
            <a:off x="4214825" y="4588673"/>
            <a:ext cx="4545900" cy="459600"/>
          </a:xfrm>
          <a:prstGeom prst="rect">
            <a:avLst/>
          </a:prstGeom>
        </p:spPr>
        <p:txBody>
          <a:bodyPr spcFirstLastPara="1" wrap="square" lIns="91425" tIns="91425" rIns="91425" bIns="91425" anchor="t" anchorCtr="0"/>
          <a:lstStyle>
            <a:lvl1pPr lvl="0">
              <a:lnSpc>
                <a:spcPct val="100000"/>
              </a:lnSpc>
              <a:spcBef>
                <a:spcPts val="0"/>
              </a:spcBef>
              <a:spcAft>
                <a:spcPts val="0"/>
              </a:spcAft>
              <a:buClr>
                <a:srgbClr val="FFFFFF"/>
              </a:buClr>
              <a:buSzPts val="1800"/>
              <a:buFont typeface="Open Sans"/>
              <a:buNone/>
              <a:defRPr>
                <a:solidFill>
                  <a:srgbClr val="FFFFFF"/>
                </a:solidFill>
                <a:latin typeface="Open Sans"/>
                <a:ea typeface="Open Sans"/>
                <a:cs typeface="Open Sans"/>
                <a:sym typeface="Open Sans"/>
              </a:defRPr>
            </a:lvl1pPr>
            <a:lvl2pPr lvl="1">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2pPr>
            <a:lvl3pPr lvl="2">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3pPr>
            <a:lvl4pPr lvl="3">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4pPr>
            <a:lvl5pPr lvl="4">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5pPr>
            <a:lvl6pPr lvl="5">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6pPr>
            <a:lvl7pPr lvl="6">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7pPr>
            <a:lvl8pPr lvl="7">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8pPr>
            <a:lvl9pPr lvl="8">
              <a:lnSpc>
                <a:spcPct val="100000"/>
              </a:lnSpc>
              <a:spcBef>
                <a:spcPts val="0"/>
              </a:spcBef>
              <a:spcAft>
                <a:spcPts val="0"/>
              </a:spcAft>
              <a:buClr>
                <a:srgbClr val="FFFFFF"/>
              </a:buClr>
              <a:buSzPts val="1800"/>
              <a:buFont typeface="Open Sans"/>
              <a:buNone/>
              <a:defRPr sz="1800">
                <a:solidFill>
                  <a:srgbClr val="FFFFFF"/>
                </a:solidFill>
                <a:latin typeface="Open Sans"/>
                <a:ea typeface="Open Sans"/>
                <a:cs typeface="Open Sans"/>
                <a:sym typeface="Open Sans"/>
              </a:defRPr>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44" name="Shape 44"/>
          <p:cNvGrpSpPr/>
          <p:nvPr/>
        </p:nvGrpSpPr>
        <p:grpSpPr>
          <a:xfrm>
            <a:off x="830392" y="1191256"/>
            <a:ext cx="745763" cy="45826"/>
            <a:chOff x="4580561" y="2589004"/>
            <a:chExt cx="1064464" cy="25200"/>
          </a:xfrm>
        </p:grpSpPr>
        <p:sp>
          <p:nvSpPr>
            <p:cNvPr id="45" name="Shape 4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7" name="Shape 47"/>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8" name="Shape 48"/>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49" name="Shape 4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50" name="Shape 5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447C"/>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1pPr>
            <a:lvl2pPr lvl="1"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2pPr>
            <a:lvl3pPr lvl="2"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3pPr>
            <a:lvl4pPr lvl="3"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4pPr>
            <a:lvl5pPr lvl="4"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5pPr>
            <a:lvl6pPr lvl="5"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6pPr>
            <a:lvl7pPr lvl="6"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7pPr>
            <a:lvl8pPr lvl="7"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8pPr>
            <a:lvl9pPr lvl="8" algn="ctr">
              <a:spcBef>
                <a:spcPts val="0"/>
              </a:spcBef>
              <a:spcAft>
                <a:spcPts val="0"/>
              </a:spcAft>
              <a:buClr>
                <a:srgbClr val="FFFFFF"/>
              </a:buClr>
              <a:buSzPts val="3600"/>
              <a:buFont typeface="Open Sans"/>
              <a:buNone/>
              <a:defRPr sz="3600" b="1">
                <a:solidFill>
                  <a:srgbClr val="FFFFFF"/>
                </a:solidFill>
                <a:latin typeface="Open Sans"/>
                <a:ea typeface="Open Sans"/>
                <a:cs typeface="Open Sans"/>
                <a:sym typeface="Open Sans"/>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
        <p:nvSpPr>
          <p:cNvPr id="16" name="Shape 16"/>
          <p:cNvSpPr/>
          <p:nvPr/>
        </p:nvSpPr>
        <p:spPr>
          <a:xfrm>
            <a:off x="3845700" y="4238625"/>
            <a:ext cx="1452600" cy="1452600"/>
          </a:xfrm>
          <a:prstGeom prst="ellipse">
            <a:avLst/>
          </a:prstGeom>
          <a:solidFill>
            <a:srgbClr val="DFD9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Font typeface="Open Sans SemiBold"/>
              <a:buNone/>
              <a:defRPr>
                <a:latin typeface="Open Sans SemiBold"/>
                <a:ea typeface="Open Sans SemiBold"/>
                <a:cs typeface="Open Sans SemiBold"/>
                <a:sym typeface="Open Sans SemiBold"/>
              </a:defRPr>
            </a:lvl1pPr>
            <a:lvl2pPr lvl="1">
              <a:spcBef>
                <a:spcPts val="0"/>
              </a:spcBef>
              <a:spcAft>
                <a:spcPts val="0"/>
              </a:spcAft>
              <a:buSzPts val="2800"/>
              <a:buFont typeface="Open Sans SemiBold"/>
              <a:buNone/>
              <a:defRPr>
                <a:latin typeface="Open Sans SemiBold"/>
                <a:ea typeface="Open Sans SemiBold"/>
                <a:cs typeface="Open Sans SemiBold"/>
                <a:sym typeface="Open Sans SemiBold"/>
              </a:defRPr>
            </a:lvl2pPr>
            <a:lvl3pPr lvl="2">
              <a:spcBef>
                <a:spcPts val="0"/>
              </a:spcBef>
              <a:spcAft>
                <a:spcPts val="0"/>
              </a:spcAft>
              <a:buSzPts val="2800"/>
              <a:buFont typeface="Open Sans SemiBold"/>
              <a:buNone/>
              <a:defRPr>
                <a:latin typeface="Open Sans SemiBold"/>
                <a:ea typeface="Open Sans SemiBold"/>
                <a:cs typeface="Open Sans SemiBold"/>
                <a:sym typeface="Open Sans SemiBold"/>
              </a:defRPr>
            </a:lvl3pPr>
            <a:lvl4pPr lvl="3">
              <a:spcBef>
                <a:spcPts val="0"/>
              </a:spcBef>
              <a:spcAft>
                <a:spcPts val="0"/>
              </a:spcAft>
              <a:buSzPts val="2800"/>
              <a:buFont typeface="Open Sans SemiBold"/>
              <a:buNone/>
              <a:defRPr>
                <a:latin typeface="Open Sans SemiBold"/>
                <a:ea typeface="Open Sans SemiBold"/>
                <a:cs typeface="Open Sans SemiBold"/>
                <a:sym typeface="Open Sans SemiBold"/>
              </a:defRPr>
            </a:lvl4pPr>
            <a:lvl5pPr lvl="4">
              <a:spcBef>
                <a:spcPts val="0"/>
              </a:spcBef>
              <a:spcAft>
                <a:spcPts val="0"/>
              </a:spcAft>
              <a:buSzPts val="2800"/>
              <a:buFont typeface="Open Sans SemiBold"/>
              <a:buNone/>
              <a:defRPr>
                <a:latin typeface="Open Sans SemiBold"/>
                <a:ea typeface="Open Sans SemiBold"/>
                <a:cs typeface="Open Sans SemiBold"/>
                <a:sym typeface="Open Sans SemiBold"/>
              </a:defRPr>
            </a:lvl5pPr>
            <a:lvl6pPr lvl="5">
              <a:spcBef>
                <a:spcPts val="0"/>
              </a:spcBef>
              <a:spcAft>
                <a:spcPts val="0"/>
              </a:spcAft>
              <a:buSzPts val="2800"/>
              <a:buFont typeface="Open Sans SemiBold"/>
              <a:buNone/>
              <a:defRPr>
                <a:latin typeface="Open Sans SemiBold"/>
                <a:ea typeface="Open Sans SemiBold"/>
                <a:cs typeface="Open Sans SemiBold"/>
                <a:sym typeface="Open Sans SemiBold"/>
              </a:defRPr>
            </a:lvl6pPr>
            <a:lvl7pPr lvl="6">
              <a:spcBef>
                <a:spcPts val="0"/>
              </a:spcBef>
              <a:spcAft>
                <a:spcPts val="0"/>
              </a:spcAft>
              <a:buSzPts val="2800"/>
              <a:buFont typeface="Open Sans SemiBold"/>
              <a:buNone/>
              <a:defRPr>
                <a:latin typeface="Open Sans SemiBold"/>
                <a:ea typeface="Open Sans SemiBold"/>
                <a:cs typeface="Open Sans SemiBold"/>
                <a:sym typeface="Open Sans SemiBold"/>
              </a:defRPr>
            </a:lvl7pPr>
            <a:lvl8pPr lvl="7">
              <a:spcBef>
                <a:spcPts val="0"/>
              </a:spcBef>
              <a:spcAft>
                <a:spcPts val="0"/>
              </a:spcAft>
              <a:buSzPts val="2800"/>
              <a:buFont typeface="Open Sans SemiBold"/>
              <a:buNone/>
              <a:defRPr>
                <a:latin typeface="Open Sans SemiBold"/>
                <a:ea typeface="Open Sans SemiBold"/>
                <a:cs typeface="Open Sans SemiBold"/>
                <a:sym typeface="Open Sans SemiBold"/>
              </a:defRPr>
            </a:lvl8pPr>
            <a:lvl9pPr lvl="8">
              <a:spcBef>
                <a:spcPts val="0"/>
              </a:spcBef>
              <a:spcAft>
                <a:spcPts val="0"/>
              </a:spcAft>
              <a:buSzPts val="2800"/>
              <a:buFont typeface="Open Sans SemiBold"/>
              <a:buNone/>
              <a:defRPr>
                <a:latin typeface="Open Sans SemiBold"/>
                <a:ea typeface="Open Sans SemiBold"/>
                <a:cs typeface="Open Sans SemiBold"/>
                <a:sym typeface="Open Sans SemiBold"/>
              </a:defRPr>
            </a:lvl9pPr>
          </a:lstStyle>
          <a:p>
            <a:endParaRPr/>
          </a:p>
        </p:txBody>
      </p:sp>
      <p:sp>
        <p:nvSpPr>
          <p:cNvPr id="19" name="Shape 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Font typeface="Open Sans Light"/>
              <a:buChar char="●"/>
              <a:defRPr>
                <a:latin typeface="Open Sans Light"/>
                <a:ea typeface="Open Sans Light"/>
                <a:cs typeface="Open Sans Light"/>
                <a:sym typeface="Open Sans Light"/>
              </a:defRPr>
            </a:lvl1pPr>
            <a:lvl2pPr marL="914400" lvl="1" indent="-317500">
              <a:spcBef>
                <a:spcPts val="1600"/>
              </a:spcBef>
              <a:spcAft>
                <a:spcPts val="0"/>
              </a:spcAft>
              <a:buSzPts val="1400"/>
              <a:buFont typeface="Open Sans Light"/>
              <a:buChar char="○"/>
              <a:defRPr>
                <a:latin typeface="Open Sans Light"/>
                <a:ea typeface="Open Sans Light"/>
                <a:cs typeface="Open Sans Light"/>
                <a:sym typeface="Open Sans Light"/>
              </a:defRPr>
            </a:lvl2pPr>
            <a:lvl3pPr marL="1371600" lvl="2" indent="-317500">
              <a:spcBef>
                <a:spcPts val="1600"/>
              </a:spcBef>
              <a:spcAft>
                <a:spcPts val="0"/>
              </a:spcAft>
              <a:buSzPts val="1400"/>
              <a:buFont typeface="Open Sans Light"/>
              <a:buChar char="■"/>
              <a:defRPr>
                <a:latin typeface="Open Sans Light"/>
                <a:ea typeface="Open Sans Light"/>
                <a:cs typeface="Open Sans Light"/>
                <a:sym typeface="Open Sans Light"/>
              </a:defRPr>
            </a:lvl3pPr>
            <a:lvl4pPr marL="1828800" lvl="3" indent="-317500">
              <a:spcBef>
                <a:spcPts val="1600"/>
              </a:spcBef>
              <a:spcAft>
                <a:spcPts val="0"/>
              </a:spcAft>
              <a:buSzPts val="1400"/>
              <a:buFont typeface="Open Sans Light"/>
              <a:buChar char="●"/>
              <a:defRPr>
                <a:latin typeface="Open Sans Light"/>
                <a:ea typeface="Open Sans Light"/>
                <a:cs typeface="Open Sans Light"/>
                <a:sym typeface="Open Sans Light"/>
              </a:defRPr>
            </a:lvl4pPr>
            <a:lvl5pPr marL="2286000" lvl="4" indent="-317500">
              <a:spcBef>
                <a:spcPts val="1600"/>
              </a:spcBef>
              <a:spcAft>
                <a:spcPts val="0"/>
              </a:spcAft>
              <a:buSzPts val="1400"/>
              <a:buFont typeface="Open Sans Light"/>
              <a:buChar char="○"/>
              <a:defRPr>
                <a:latin typeface="Open Sans Light"/>
                <a:ea typeface="Open Sans Light"/>
                <a:cs typeface="Open Sans Light"/>
                <a:sym typeface="Open Sans Light"/>
              </a:defRPr>
            </a:lvl5pPr>
            <a:lvl6pPr marL="2743200" lvl="5" indent="-317500">
              <a:spcBef>
                <a:spcPts val="1600"/>
              </a:spcBef>
              <a:spcAft>
                <a:spcPts val="0"/>
              </a:spcAft>
              <a:buSzPts val="1400"/>
              <a:buFont typeface="Open Sans Light"/>
              <a:buChar char="■"/>
              <a:defRPr>
                <a:latin typeface="Open Sans Light"/>
                <a:ea typeface="Open Sans Light"/>
                <a:cs typeface="Open Sans Light"/>
                <a:sym typeface="Open Sans Light"/>
              </a:defRPr>
            </a:lvl6pPr>
            <a:lvl7pPr marL="3200400" lvl="6" indent="-317500">
              <a:spcBef>
                <a:spcPts val="1600"/>
              </a:spcBef>
              <a:spcAft>
                <a:spcPts val="0"/>
              </a:spcAft>
              <a:buSzPts val="1400"/>
              <a:buFont typeface="Open Sans Light"/>
              <a:buChar char="●"/>
              <a:defRPr>
                <a:latin typeface="Open Sans Light"/>
                <a:ea typeface="Open Sans Light"/>
                <a:cs typeface="Open Sans Light"/>
                <a:sym typeface="Open Sans Light"/>
              </a:defRPr>
            </a:lvl7pPr>
            <a:lvl8pPr marL="3657600" lvl="7" indent="-317500">
              <a:spcBef>
                <a:spcPts val="1600"/>
              </a:spcBef>
              <a:spcAft>
                <a:spcPts val="0"/>
              </a:spcAft>
              <a:buSzPts val="1400"/>
              <a:buFont typeface="Open Sans Light"/>
              <a:buChar char="○"/>
              <a:defRPr>
                <a:latin typeface="Open Sans Light"/>
                <a:ea typeface="Open Sans Light"/>
                <a:cs typeface="Open Sans Light"/>
                <a:sym typeface="Open Sans Light"/>
              </a:defRPr>
            </a:lvl8pPr>
            <a:lvl9pPr marL="4114800" lvl="8" indent="-317500">
              <a:spcBef>
                <a:spcPts val="1600"/>
              </a:spcBef>
              <a:spcAft>
                <a:spcPts val="1600"/>
              </a:spcAft>
              <a:buSzPts val="1400"/>
              <a:buFont typeface="Open Sans Light"/>
              <a:buChar char="■"/>
              <a:defRPr>
                <a:latin typeface="Open Sans Light"/>
                <a:ea typeface="Open Sans Light"/>
                <a:cs typeface="Open Sans Light"/>
                <a:sym typeface="Open Sans Light"/>
              </a:defRPr>
            </a:lvl9pPr>
          </a:lstStyle>
          <a:p>
            <a:endParaRPr/>
          </a:p>
        </p:txBody>
      </p:sp>
      <p:sp>
        <p:nvSpPr>
          <p:cNvPr id="20" name="Shape 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Font typeface="Open Sans SemiBold"/>
              <a:buNone/>
              <a:defRPr sz="4800">
                <a:latin typeface="Open Sans SemiBold"/>
                <a:ea typeface="Open Sans SemiBold"/>
                <a:cs typeface="Open Sans SemiBold"/>
                <a:sym typeface="Open Sans SemiBold"/>
              </a:defRPr>
            </a:lvl1pPr>
            <a:lvl2pPr lvl="1">
              <a:spcBef>
                <a:spcPts val="0"/>
              </a:spcBef>
              <a:spcAft>
                <a:spcPts val="0"/>
              </a:spcAft>
              <a:buSzPts val="4800"/>
              <a:buFont typeface="Open Sans SemiBold"/>
              <a:buNone/>
              <a:defRPr sz="4800">
                <a:latin typeface="Open Sans SemiBold"/>
                <a:ea typeface="Open Sans SemiBold"/>
                <a:cs typeface="Open Sans SemiBold"/>
                <a:sym typeface="Open Sans SemiBold"/>
              </a:defRPr>
            </a:lvl2pPr>
            <a:lvl3pPr lvl="2">
              <a:spcBef>
                <a:spcPts val="0"/>
              </a:spcBef>
              <a:spcAft>
                <a:spcPts val="0"/>
              </a:spcAft>
              <a:buSzPts val="4800"/>
              <a:buFont typeface="Open Sans SemiBold"/>
              <a:buNone/>
              <a:defRPr sz="4800">
                <a:latin typeface="Open Sans SemiBold"/>
                <a:ea typeface="Open Sans SemiBold"/>
                <a:cs typeface="Open Sans SemiBold"/>
                <a:sym typeface="Open Sans SemiBold"/>
              </a:defRPr>
            </a:lvl3pPr>
            <a:lvl4pPr lvl="3">
              <a:spcBef>
                <a:spcPts val="0"/>
              </a:spcBef>
              <a:spcAft>
                <a:spcPts val="0"/>
              </a:spcAft>
              <a:buSzPts val="4800"/>
              <a:buFont typeface="Open Sans SemiBold"/>
              <a:buNone/>
              <a:defRPr sz="4800">
                <a:latin typeface="Open Sans SemiBold"/>
                <a:ea typeface="Open Sans SemiBold"/>
                <a:cs typeface="Open Sans SemiBold"/>
                <a:sym typeface="Open Sans SemiBold"/>
              </a:defRPr>
            </a:lvl4pPr>
            <a:lvl5pPr lvl="4">
              <a:spcBef>
                <a:spcPts val="0"/>
              </a:spcBef>
              <a:spcAft>
                <a:spcPts val="0"/>
              </a:spcAft>
              <a:buSzPts val="4800"/>
              <a:buFont typeface="Open Sans SemiBold"/>
              <a:buNone/>
              <a:defRPr sz="4800">
                <a:latin typeface="Open Sans SemiBold"/>
                <a:ea typeface="Open Sans SemiBold"/>
                <a:cs typeface="Open Sans SemiBold"/>
                <a:sym typeface="Open Sans SemiBold"/>
              </a:defRPr>
            </a:lvl5pPr>
            <a:lvl6pPr lvl="5">
              <a:spcBef>
                <a:spcPts val="0"/>
              </a:spcBef>
              <a:spcAft>
                <a:spcPts val="0"/>
              </a:spcAft>
              <a:buSzPts val="4800"/>
              <a:buFont typeface="Open Sans SemiBold"/>
              <a:buNone/>
              <a:defRPr sz="4800">
                <a:latin typeface="Open Sans SemiBold"/>
                <a:ea typeface="Open Sans SemiBold"/>
                <a:cs typeface="Open Sans SemiBold"/>
                <a:sym typeface="Open Sans SemiBold"/>
              </a:defRPr>
            </a:lvl6pPr>
            <a:lvl7pPr lvl="6">
              <a:spcBef>
                <a:spcPts val="0"/>
              </a:spcBef>
              <a:spcAft>
                <a:spcPts val="0"/>
              </a:spcAft>
              <a:buSzPts val="4800"/>
              <a:buFont typeface="Open Sans SemiBold"/>
              <a:buNone/>
              <a:defRPr sz="4800">
                <a:latin typeface="Open Sans SemiBold"/>
                <a:ea typeface="Open Sans SemiBold"/>
                <a:cs typeface="Open Sans SemiBold"/>
                <a:sym typeface="Open Sans SemiBold"/>
              </a:defRPr>
            </a:lvl7pPr>
            <a:lvl8pPr lvl="7">
              <a:spcBef>
                <a:spcPts val="0"/>
              </a:spcBef>
              <a:spcAft>
                <a:spcPts val="0"/>
              </a:spcAft>
              <a:buSzPts val="4800"/>
              <a:buFont typeface="Open Sans SemiBold"/>
              <a:buNone/>
              <a:defRPr sz="4800">
                <a:latin typeface="Open Sans SemiBold"/>
                <a:ea typeface="Open Sans SemiBold"/>
                <a:cs typeface="Open Sans SemiBold"/>
                <a:sym typeface="Open Sans SemiBold"/>
              </a:defRPr>
            </a:lvl8pPr>
            <a:lvl9pPr lvl="8">
              <a:spcBef>
                <a:spcPts val="0"/>
              </a:spcBef>
              <a:spcAft>
                <a:spcPts val="0"/>
              </a:spcAft>
              <a:buSzPts val="4800"/>
              <a:buFont typeface="Open Sans SemiBold"/>
              <a:buNone/>
              <a:defRPr sz="4800">
                <a:latin typeface="Open Sans SemiBold"/>
                <a:ea typeface="Open Sans SemiBold"/>
                <a:cs typeface="Open Sans SemiBold"/>
                <a:sym typeface="Open Sans SemiBold"/>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3569700" cy="1424100"/>
          </a:xfrm>
          <a:prstGeom prst="rect">
            <a:avLst/>
          </a:prstGeom>
        </p:spPr>
        <p:txBody>
          <a:bodyPr spcFirstLastPara="1" wrap="square" lIns="91425" tIns="91425" rIns="91425" bIns="91425" anchor="t" anchorCtr="0"/>
          <a:lstStyle>
            <a:lvl1pPr lvl="0">
              <a:spcBef>
                <a:spcPts val="0"/>
              </a:spcBef>
              <a:spcAft>
                <a:spcPts val="0"/>
              </a:spcAft>
              <a:buNone/>
              <a:defRPr sz="3000">
                <a:latin typeface="Open Sans SemiBold"/>
                <a:ea typeface="Open Sans SemiBold"/>
                <a:cs typeface="Open Sans SemiBold"/>
                <a:sym typeface="Open Sans SemiBold"/>
              </a:defRPr>
            </a:lvl1pPr>
            <a:lvl2pPr lvl="1">
              <a:spcBef>
                <a:spcPts val="0"/>
              </a:spcBef>
              <a:spcAft>
                <a:spcPts val="0"/>
              </a:spcAft>
              <a:buNone/>
              <a:defRPr>
                <a:latin typeface="Open Sans SemiBold"/>
                <a:ea typeface="Open Sans SemiBold"/>
                <a:cs typeface="Open Sans SemiBold"/>
                <a:sym typeface="Open Sans SemiBold"/>
              </a:defRPr>
            </a:lvl2pPr>
            <a:lvl3pPr lvl="2">
              <a:spcBef>
                <a:spcPts val="0"/>
              </a:spcBef>
              <a:spcAft>
                <a:spcPts val="0"/>
              </a:spcAft>
              <a:buNone/>
              <a:defRPr>
                <a:latin typeface="Open Sans SemiBold"/>
                <a:ea typeface="Open Sans SemiBold"/>
                <a:cs typeface="Open Sans SemiBold"/>
                <a:sym typeface="Open Sans SemiBold"/>
              </a:defRPr>
            </a:lvl3pPr>
            <a:lvl4pPr lvl="3">
              <a:spcBef>
                <a:spcPts val="0"/>
              </a:spcBef>
              <a:spcAft>
                <a:spcPts val="0"/>
              </a:spcAft>
              <a:buNone/>
              <a:defRPr>
                <a:latin typeface="Open Sans SemiBold"/>
                <a:ea typeface="Open Sans SemiBold"/>
                <a:cs typeface="Open Sans SemiBold"/>
                <a:sym typeface="Open Sans SemiBold"/>
              </a:defRPr>
            </a:lvl4pPr>
            <a:lvl5pPr lvl="4">
              <a:spcBef>
                <a:spcPts val="0"/>
              </a:spcBef>
              <a:spcAft>
                <a:spcPts val="0"/>
              </a:spcAft>
              <a:buNone/>
              <a:defRPr>
                <a:latin typeface="Open Sans SemiBold"/>
                <a:ea typeface="Open Sans SemiBold"/>
                <a:cs typeface="Open Sans SemiBold"/>
                <a:sym typeface="Open Sans SemiBold"/>
              </a:defRPr>
            </a:lvl5pPr>
            <a:lvl6pPr lvl="5">
              <a:spcBef>
                <a:spcPts val="0"/>
              </a:spcBef>
              <a:spcAft>
                <a:spcPts val="0"/>
              </a:spcAft>
              <a:buNone/>
              <a:defRPr>
                <a:latin typeface="Open Sans SemiBold"/>
                <a:ea typeface="Open Sans SemiBold"/>
                <a:cs typeface="Open Sans SemiBold"/>
                <a:sym typeface="Open Sans SemiBold"/>
              </a:defRPr>
            </a:lvl6pPr>
            <a:lvl7pPr lvl="6">
              <a:spcBef>
                <a:spcPts val="0"/>
              </a:spcBef>
              <a:spcAft>
                <a:spcPts val="0"/>
              </a:spcAft>
              <a:buNone/>
              <a:defRPr>
                <a:latin typeface="Open Sans SemiBold"/>
                <a:ea typeface="Open Sans SemiBold"/>
                <a:cs typeface="Open Sans SemiBold"/>
                <a:sym typeface="Open Sans SemiBold"/>
              </a:defRPr>
            </a:lvl7pPr>
            <a:lvl8pPr lvl="7">
              <a:spcBef>
                <a:spcPts val="0"/>
              </a:spcBef>
              <a:spcAft>
                <a:spcPts val="0"/>
              </a:spcAft>
              <a:buNone/>
              <a:defRPr>
                <a:latin typeface="Open Sans SemiBold"/>
                <a:ea typeface="Open Sans SemiBold"/>
                <a:cs typeface="Open Sans SemiBold"/>
                <a:sym typeface="Open Sans SemiBold"/>
              </a:defRPr>
            </a:lvl8pPr>
            <a:lvl9pPr lvl="8">
              <a:spcBef>
                <a:spcPts val="0"/>
              </a:spcBef>
              <a:spcAft>
                <a:spcPts val="0"/>
              </a:spcAft>
              <a:buNone/>
              <a:defRPr>
                <a:latin typeface="Open Sans SemiBold"/>
                <a:ea typeface="Open Sans SemiBold"/>
                <a:cs typeface="Open Sans SemiBold"/>
                <a:sym typeface="Open Sans SemiBold"/>
              </a:defRPr>
            </a:lvl9pPr>
          </a:lstStyle>
          <a:p>
            <a:endParaRPr/>
          </a:p>
        </p:txBody>
      </p:sp>
      <p:sp>
        <p:nvSpPr>
          <p:cNvPr id="26" name="Shape 26"/>
          <p:cNvSpPr txBox="1">
            <a:spLocks noGrp="1"/>
          </p:cNvSpPr>
          <p:nvPr>
            <p:ph type="title" idx="2"/>
          </p:nvPr>
        </p:nvSpPr>
        <p:spPr>
          <a:xfrm>
            <a:off x="311700" y="2121425"/>
            <a:ext cx="3486300" cy="1424100"/>
          </a:xfrm>
          <a:prstGeom prst="rect">
            <a:avLst/>
          </a:prstGeom>
        </p:spPr>
        <p:txBody>
          <a:bodyPr spcFirstLastPara="1" wrap="square" lIns="91425" tIns="91425" rIns="91425" bIns="91425" anchor="t" anchorCtr="0"/>
          <a:lstStyle>
            <a:lvl1pPr lvl="0" rtl="0">
              <a:spcBef>
                <a:spcPts val="0"/>
              </a:spcBef>
              <a:spcAft>
                <a:spcPts val="0"/>
              </a:spcAft>
              <a:buNone/>
              <a:defRPr sz="1800">
                <a:latin typeface="Open Sans Light"/>
                <a:ea typeface="Open Sans Light"/>
                <a:cs typeface="Open Sans Light"/>
                <a:sym typeface="Open Sans Light"/>
              </a:defRPr>
            </a:lvl1pPr>
            <a:lvl2pPr lvl="1" rtl="0">
              <a:spcBef>
                <a:spcPts val="2000"/>
              </a:spcBef>
              <a:spcAft>
                <a:spcPts val="0"/>
              </a:spcAft>
              <a:buNone/>
              <a:defRPr sz="1800">
                <a:latin typeface="Open Sans Light"/>
                <a:ea typeface="Open Sans Light"/>
                <a:cs typeface="Open Sans Light"/>
                <a:sym typeface="Open Sans Light"/>
              </a:defRPr>
            </a:lvl2pPr>
            <a:lvl3pPr lvl="2" rtl="0">
              <a:spcBef>
                <a:spcPts val="0"/>
              </a:spcBef>
              <a:spcAft>
                <a:spcPts val="0"/>
              </a:spcAft>
              <a:buNone/>
              <a:defRPr sz="1800">
                <a:latin typeface="Open Sans Light"/>
                <a:ea typeface="Open Sans Light"/>
                <a:cs typeface="Open Sans Light"/>
                <a:sym typeface="Open Sans Light"/>
              </a:defRPr>
            </a:lvl3pPr>
            <a:lvl4pPr lvl="3" rtl="0">
              <a:spcBef>
                <a:spcPts val="0"/>
              </a:spcBef>
              <a:spcAft>
                <a:spcPts val="0"/>
              </a:spcAft>
              <a:buNone/>
              <a:defRPr sz="1800">
                <a:latin typeface="Open Sans Light"/>
                <a:ea typeface="Open Sans Light"/>
                <a:cs typeface="Open Sans Light"/>
                <a:sym typeface="Open Sans Light"/>
              </a:defRPr>
            </a:lvl4pPr>
            <a:lvl5pPr lvl="4" rtl="0">
              <a:spcBef>
                <a:spcPts val="0"/>
              </a:spcBef>
              <a:spcAft>
                <a:spcPts val="0"/>
              </a:spcAft>
              <a:buNone/>
              <a:defRPr sz="1800">
                <a:latin typeface="Open Sans Light"/>
                <a:ea typeface="Open Sans Light"/>
                <a:cs typeface="Open Sans Light"/>
                <a:sym typeface="Open Sans Light"/>
              </a:defRPr>
            </a:lvl5pPr>
            <a:lvl6pPr lvl="5" rtl="0">
              <a:spcBef>
                <a:spcPts val="0"/>
              </a:spcBef>
              <a:spcAft>
                <a:spcPts val="0"/>
              </a:spcAft>
              <a:buNone/>
              <a:defRPr sz="1800">
                <a:latin typeface="Open Sans Light"/>
                <a:ea typeface="Open Sans Light"/>
                <a:cs typeface="Open Sans Light"/>
                <a:sym typeface="Open Sans Light"/>
              </a:defRPr>
            </a:lvl6pPr>
            <a:lvl7pPr lvl="6" rtl="0">
              <a:spcBef>
                <a:spcPts val="0"/>
              </a:spcBef>
              <a:spcAft>
                <a:spcPts val="0"/>
              </a:spcAft>
              <a:buNone/>
              <a:defRPr sz="1800">
                <a:latin typeface="Open Sans Light"/>
                <a:ea typeface="Open Sans Light"/>
                <a:cs typeface="Open Sans Light"/>
                <a:sym typeface="Open Sans Light"/>
              </a:defRPr>
            </a:lvl7pPr>
            <a:lvl8pPr lvl="7" rtl="0">
              <a:spcBef>
                <a:spcPts val="0"/>
              </a:spcBef>
              <a:spcAft>
                <a:spcPts val="0"/>
              </a:spcAft>
              <a:buNone/>
              <a:defRPr sz="1800">
                <a:latin typeface="Open Sans Light"/>
                <a:ea typeface="Open Sans Light"/>
                <a:cs typeface="Open Sans Light"/>
                <a:sym typeface="Open Sans Light"/>
              </a:defRPr>
            </a:lvl8pPr>
            <a:lvl9pPr lvl="8" rtl="0">
              <a:spcBef>
                <a:spcPts val="0"/>
              </a:spcBef>
              <a:spcAft>
                <a:spcPts val="0"/>
              </a:spcAft>
              <a:buNone/>
              <a:defRPr sz="1800">
                <a:latin typeface="Open Sans Light"/>
                <a:ea typeface="Open Sans Light"/>
                <a:cs typeface="Open Sans Light"/>
                <a:sym typeface="Open Sans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Open Sans Light"/>
              <a:buNone/>
              <a:defRPr>
                <a:latin typeface="Open Sans Light"/>
                <a:ea typeface="Open Sans Light"/>
                <a:cs typeface="Open Sans Light"/>
                <a:sym typeface="Open Sans Light"/>
              </a:defRPr>
            </a:lvl1pPr>
          </a:lstStyle>
          <a:p>
            <a:endParaRPr/>
          </a:p>
        </p:txBody>
      </p:sp>
      <p:sp>
        <p:nvSpPr>
          <p:cNvPr id="29" name="Shape 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447C"/>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12000"/>
              <a:buNone/>
              <a:defRPr sz="12000">
                <a:solidFill>
                  <a:srgbClr val="FFFFFF"/>
                </a:solidFill>
              </a:defRPr>
            </a:lvl1pPr>
            <a:lvl2pPr lvl="1" algn="ctr" rtl="0">
              <a:spcBef>
                <a:spcPts val="0"/>
              </a:spcBef>
              <a:spcAft>
                <a:spcPts val="0"/>
              </a:spcAft>
              <a:buClr>
                <a:srgbClr val="FFFFFF"/>
              </a:buClr>
              <a:buSzPts val="12000"/>
              <a:buNone/>
              <a:defRPr sz="12000">
                <a:solidFill>
                  <a:srgbClr val="FFFFFF"/>
                </a:solidFill>
              </a:defRPr>
            </a:lvl2pPr>
            <a:lvl3pPr lvl="2" algn="ctr" rtl="0">
              <a:spcBef>
                <a:spcPts val="0"/>
              </a:spcBef>
              <a:spcAft>
                <a:spcPts val="0"/>
              </a:spcAft>
              <a:buClr>
                <a:srgbClr val="FFFFFF"/>
              </a:buClr>
              <a:buSzPts val="12000"/>
              <a:buNone/>
              <a:defRPr sz="12000">
                <a:solidFill>
                  <a:srgbClr val="FFFFFF"/>
                </a:solidFill>
              </a:defRPr>
            </a:lvl3pPr>
            <a:lvl4pPr lvl="3" algn="ctr" rtl="0">
              <a:spcBef>
                <a:spcPts val="0"/>
              </a:spcBef>
              <a:spcAft>
                <a:spcPts val="0"/>
              </a:spcAft>
              <a:buClr>
                <a:srgbClr val="FFFFFF"/>
              </a:buClr>
              <a:buSzPts val="12000"/>
              <a:buNone/>
              <a:defRPr sz="12000">
                <a:solidFill>
                  <a:srgbClr val="FFFFFF"/>
                </a:solidFill>
              </a:defRPr>
            </a:lvl4pPr>
            <a:lvl5pPr lvl="4" algn="ctr" rtl="0">
              <a:spcBef>
                <a:spcPts val="0"/>
              </a:spcBef>
              <a:spcAft>
                <a:spcPts val="0"/>
              </a:spcAft>
              <a:buClr>
                <a:srgbClr val="FFFFFF"/>
              </a:buClr>
              <a:buSzPts val="12000"/>
              <a:buNone/>
              <a:defRPr sz="12000">
                <a:solidFill>
                  <a:srgbClr val="FFFFFF"/>
                </a:solidFill>
              </a:defRPr>
            </a:lvl5pPr>
            <a:lvl6pPr lvl="5" algn="ctr" rtl="0">
              <a:spcBef>
                <a:spcPts val="0"/>
              </a:spcBef>
              <a:spcAft>
                <a:spcPts val="0"/>
              </a:spcAft>
              <a:buClr>
                <a:srgbClr val="FFFFFF"/>
              </a:buClr>
              <a:buSzPts val="12000"/>
              <a:buNone/>
              <a:defRPr sz="12000">
                <a:solidFill>
                  <a:srgbClr val="FFFFFF"/>
                </a:solidFill>
              </a:defRPr>
            </a:lvl6pPr>
            <a:lvl7pPr lvl="6" algn="ctr" rtl="0">
              <a:spcBef>
                <a:spcPts val="0"/>
              </a:spcBef>
              <a:spcAft>
                <a:spcPts val="0"/>
              </a:spcAft>
              <a:buClr>
                <a:srgbClr val="FFFFFF"/>
              </a:buClr>
              <a:buSzPts val="12000"/>
              <a:buNone/>
              <a:defRPr sz="12000">
                <a:solidFill>
                  <a:srgbClr val="FFFFFF"/>
                </a:solidFill>
              </a:defRPr>
            </a:lvl7pPr>
            <a:lvl8pPr lvl="7" algn="ctr" rtl="0">
              <a:spcBef>
                <a:spcPts val="0"/>
              </a:spcBef>
              <a:spcAft>
                <a:spcPts val="0"/>
              </a:spcAft>
              <a:buClr>
                <a:srgbClr val="FFFFFF"/>
              </a:buClr>
              <a:buSzPts val="12000"/>
              <a:buNone/>
              <a:defRPr sz="12000">
                <a:solidFill>
                  <a:srgbClr val="FFFFFF"/>
                </a:solidFill>
              </a:defRPr>
            </a:lvl8pPr>
            <a:lvl9pPr lvl="8" algn="ctr" rtl="0">
              <a:spcBef>
                <a:spcPts val="0"/>
              </a:spcBef>
              <a:spcAft>
                <a:spcPts val="0"/>
              </a:spcAft>
              <a:buClr>
                <a:srgbClr val="FFFFFF"/>
              </a:buClr>
              <a:buSzPts val="12000"/>
              <a:buNone/>
              <a:defRPr sz="12000">
                <a:solidFill>
                  <a:srgbClr val="FFFFFF"/>
                </a:solidFill>
              </a:defRPr>
            </a:lvl9pPr>
          </a:lstStyle>
          <a:p>
            <a:r>
              <a:t>xx%</a:t>
            </a:r>
          </a:p>
        </p:txBody>
      </p:sp>
      <p:sp>
        <p:nvSpPr>
          <p:cNvPr id="32" name="Shape 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1">
  <p:cSld name="BIG_NUMBER_1">
    <p:bg>
      <p:bgPr>
        <a:solidFill>
          <a:schemeClr val="dk1"/>
        </a:solidFill>
        <a:effectLst/>
      </p:bgPr>
    </p:bg>
    <p:spTree>
      <p:nvGrpSpPr>
        <p:cNvPr id="1" name="Shape 35"/>
        <p:cNvGrpSpPr/>
        <p:nvPr/>
      </p:nvGrpSpPr>
      <p:grpSpPr>
        <a:xfrm>
          <a:off x="0" y="0"/>
          <a:ext cx="0" cy="0"/>
          <a:chOff x="0" y="0"/>
          <a:chExt cx="0" cy="0"/>
        </a:xfrm>
      </p:grpSpPr>
      <p:grpSp>
        <p:nvGrpSpPr>
          <p:cNvPr id="36" name="Shape 36"/>
          <p:cNvGrpSpPr/>
          <p:nvPr/>
        </p:nvGrpSpPr>
        <p:grpSpPr>
          <a:xfrm>
            <a:off x="830392" y="4169130"/>
            <a:ext cx="745763" cy="45826"/>
            <a:chOff x="4580561" y="2589004"/>
            <a:chExt cx="1064464" cy="25200"/>
          </a:xfrm>
        </p:grpSpPr>
        <p:sp>
          <p:nvSpPr>
            <p:cNvPr id="37" name="Shape 37"/>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9" name="Shape 39"/>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40" name="Shape 40"/>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1" name="Shape 4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4198154" y="1469250"/>
            <a:ext cx="4319700" cy="2052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a:t>Eviction and Homelessness in Hennepin County </a:t>
            </a:r>
            <a:endParaRPr sz="3600"/>
          </a:p>
        </p:txBody>
      </p:sp>
      <p:sp>
        <p:nvSpPr>
          <p:cNvPr id="56" name="Shape 56"/>
          <p:cNvSpPr txBox="1">
            <a:spLocks noGrp="1"/>
          </p:cNvSpPr>
          <p:nvPr>
            <p:ph type="subTitle" idx="1"/>
          </p:nvPr>
        </p:nvSpPr>
        <p:spPr>
          <a:xfrm>
            <a:off x="4214825" y="3521847"/>
            <a:ext cx="4545900" cy="7347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sz="1400"/>
              <a:t>Andee Holdener, Jessica Nelson, Lydia Quint, Nicholas Rea, Katherine Svitavsky, Maia Uhrich, Nicole Whelan, &amp; Caitlin Zanoni</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4294967295"/>
          </p:nvPr>
        </p:nvSpPr>
        <p:spPr>
          <a:xfrm>
            <a:off x="611050" y="869874"/>
            <a:ext cx="7688400" cy="27630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endParaRPr sz="1100">
              <a:solidFill>
                <a:srgbClr val="FFFFFF"/>
              </a:solidFill>
              <a:latin typeface="Open Sans Light"/>
              <a:ea typeface="Open Sans Light"/>
              <a:cs typeface="Open Sans Light"/>
              <a:sym typeface="Open Sans Light"/>
            </a:endParaRPr>
          </a:p>
          <a:p>
            <a:pPr marL="0" lvl="0" indent="0" rtl="0">
              <a:lnSpc>
                <a:spcPct val="120000"/>
              </a:lnSpc>
              <a:spcBef>
                <a:spcPts val="0"/>
              </a:spcBef>
              <a:spcAft>
                <a:spcPts val="0"/>
              </a:spcAft>
              <a:buNone/>
            </a:pPr>
            <a:endParaRPr sz="1100">
              <a:solidFill>
                <a:srgbClr val="FFFFFF"/>
              </a:solidFill>
              <a:latin typeface="Open Sans Light"/>
              <a:ea typeface="Open Sans Light"/>
              <a:cs typeface="Open Sans Light"/>
              <a:sym typeface="Open Sans Light"/>
            </a:endParaRPr>
          </a:p>
          <a:p>
            <a:pPr marL="0" lvl="0" indent="0" rtl="0">
              <a:lnSpc>
                <a:spcPct val="120000"/>
              </a:lnSpc>
              <a:spcBef>
                <a:spcPts val="0"/>
              </a:spcBef>
              <a:spcAft>
                <a:spcPts val="0"/>
              </a:spcAft>
              <a:buNone/>
            </a:pPr>
            <a:r>
              <a:rPr lang="en" sz="2400">
                <a:solidFill>
                  <a:srgbClr val="FFFFFF"/>
                </a:solidFill>
                <a:latin typeface="Open Sans Light"/>
                <a:ea typeface="Open Sans Light"/>
                <a:cs typeface="Open Sans Light"/>
                <a:sym typeface="Open Sans Light"/>
              </a:rPr>
              <a:t>By the time they get to us, that denial letter thing feels like a hoop to jump through because they know they’re not eligible, but they also know that in order to get our help that they have to get that.</a:t>
            </a:r>
            <a:endParaRPr sz="2400">
              <a:solidFill>
                <a:srgbClr val="FFFFFF"/>
              </a:solidFill>
              <a:latin typeface="Open Sans Light"/>
              <a:ea typeface="Open Sans Light"/>
              <a:cs typeface="Open Sans Light"/>
              <a:sym typeface="Open Sans Light"/>
            </a:endParaRPr>
          </a:p>
        </p:txBody>
      </p:sp>
      <p:sp>
        <p:nvSpPr>
          <p:cNvPr id="158" name="Shape 158"/>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400" b="1">
                <a:solidFill>
                  <a:srgbClr val="FFFFFF"/>
                </a:solidFill>
                <a:latin typeface="Open Sans"/>
                <a:ea typeface="Open Sans"/>
                <a:cs typeface="Open Sans"/>
                <a:sym typeface="Open Sans"/>
              </a:rPr>
              <a:t>Eligibility</a:t>
            </a:r>
            <a:r>
              <a:rPr lang="en" sz="2400" b="1">
                <a:solidFill>
                  <a:schemeClr val="lt1"/>
                </a:solidFill>
                <a:latin typeface="Open Sans"/>
                <a:ea typeface="Open Sans"/>
                <a:cs typeface="Open Sans"/>
                <a:sym typeface="Open Sans"/>
              </a:rPr>
              <a:t> criteria can be barriers</a:t>
            </a:r>
            <a:endParaRPr sz="2400" b="1">
              <a:solidFill>
                <a:srgbClr val="FFFFFF"/>
              </a:solidFill>
              <a:latin typeface="Open Sans"/>
              <a:ea typeface="Open Sans"/>
              <a:cs typeface="Open Sans"/>
              <a:sym typeface="Open Sans"/>
            </a:endParaRPr>
          </a:p>
        </p:txBody>
      </p:sp>
      <p:sp>
        <p:nvSpPr>
          <p:cNvPr id="159" name="Shape 159"/>
          <p:cNvSpPr txBox="1"/>
          <p:nvPr/>
        </p:nvSpPr>
        <p:spPr>
          <a:xfrm>
            <a:off x="314475" y="990750"/>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60" name="Shape 160"/>
          <p:cNvSpPr txBox="1"/>
          <p:nvPr/>
        </p:nvSpPr>
        <p:spPr>
          <a:xfrm rot="10800000">
            <a:off x="6913100" y="2560183"/>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64100" y="1053325"/>
            <a:ext cx="8520600" cy="30057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0">
                <a:latin typeface="Open Sans Light"/>
                <a:ea typeface="Open Sans Light"/>
                <a:cs typeface="Open Sans Light"/>
                <a:sym typeface="Open Sans Light"/>
              </a:rPr>
              <a:t>We do make decisions based on things like resolvability. If somebody is taking a lot of steps towards finding employment, they’re going to probably be someone we will work with again. If somebody doesn’t follow through on action plans from a previous request, they are less likely to receive as much assistance. It’s based on how you are working with us toward enabling your own stability as well.</a:t>
            </a:r>
            <a:endParaRPr sz="2400" b="0">
              <a:latin typeface="Open Sans Light"/>
              <a:ea typeface="Open Sans Light"/>
              <a:cs typeface="Open Sans Light"/>
              <a:sym typeface="Open Sans Light"/>
            </a:endParaRPr>
          </a:p>
        </p:txBody>
      </p:sp>
      <p:sp>
        <p:nvSpPr>
          <p:cNvPr id="166" name="Shape 166"/>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Subjective</a:t>
            </a:r>
            <a:r>
              <a:rPr lang="en" sz="2400" b="1">
                <a:solidFill>
                  <a:schemeClr val="lt1"/>
                </a:solidFill>
                <a:latin typeface="Open Sans"/>
                <a:ea typeface="Open Sans"/>
                <a:cs typeface="Open Sans"/>
                <a:sym typeface="Open Sans"/>
              </a:rPr>
              <a:t> criteria of “resolvability”</a:t>
            </a:r>
            <a:endParaRPr sz="2400">
              <a:solidFill>
                <a:srgbClr val="FFFFFF"/>
              </a:solidFill>
              <a:latin typeface="Open Sans"/>
              <a:ea typeface="Open Sans"/>
              <a:cs typeface="Open Sans"/>
              <a:sym typeface="Open Sans"/>
            </a:endParaRPr>
          </a:p>
        </p:txBody>
      </p:sp>
      <p:sp>
        <p:nvSpPr>
          <p:cNvPr id="167" name="Shape 167"/>
          <p:cNvSpPr txBox="1"/>
          <p:nvPr/>
        </p:nvSpPr>
        <p:spPr>
          <a:xfrm>
            <a:off x="162075" y="685950"/>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68" name="Shape 168"/>
          <p:cNvSpPr txBox="1"/>
          <p:nvPr/>
        </p:nvSpPr>
        <p:spPr>
          <a:xfrm rot="10800000">
            <a:off x="745950" y="3778125"/>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1487125"/>
            <a:ext cx="8520600" cy="3178500"/>
          </a:xfrm>
          <a:prstGeom prst="rect">
            <a:avLst/>
          </a:prstGeom>
        </p:spPr>
        <p:txBody>
          <a:bodyPr spcFirstLastPara="1" wrap="square" lIns="91425" tIns="91425" rIns="91425" bIns="91425" anchor="b" anchorCtr="0">
            <a:noAutofit/>
          </a:bodyPr>
          <a:lstStyle/>
          <a:p>
            <a:pPr marL="457200" lvl="0" indent="-381000" algn="l" rtl="0">
              <a:lnSpc>
                <a:spcPct val="120000"/>
              </a:lnSpc>
              <a:spcBef>
                <a:spcPts val="0"/>
              </a:spcBef>
              <a:spcAft>
                <a:spcPts val="0"/>
              </a:spcAft>
              <a:buSzPts val="2400"/>
              <a:buFont typeface="Open Sans Light"/>
              <a:buChar char="●"/>
            </a:pPr>
            <a:r>
              <a:rPr lang="en" sz="2400">
                <a:latin typeface="Open Sans Light"/>
                <a:ea typeface="Open Sans Light"/>
                <a:cs typeface="Open Sans Light"/>
                <a:sym typeface="Open Sans Light"/>
              </a:rPr>
              <a:t>Providers leverage both formal and informal relationships to assist clients in obtaining aid</a:t>
            </a:r>
            <a:endParaRPr sz="2400">
              <a:latin typeface="Open Sans Light"/>
              <a:ea typeface="Open Sans Light"/>
              <a:cs typeface="Open Sans Light"/>
              <a:sym typeface="Open Sans Light"/>
            </a:endParaRPr>
          </a:p>
          <a:p>
            <a:pPr marL="457200" lvl="0" indent="-381000" algn="l" rtl="0">
              <a:lnSpc>
                <a:spcPct val="120000"/>
              </a:lnSpc>
              <a:spcBef>
                <a:spcPts val="0"/>
              </a:spcBef>
              <a:spcAft>
                <a:spcPts val="0"/>
              </a:spcAft>
              <a:buSzPts val="2400"/>
              <a:buFont typeface="Open Sans Light"/>
              <a:buChar char="●"/>
            </a:pPr>
            <a:r>
              <a:rPr lang="en" sz="2400">
                <a:latin typeface="Open Sans Light"/>
                <a:ea typeface="Open Sans Light"/>
                <a:cs typeface="Open Sans Light"/>
                <a:sym typeface="Open Sans Light"/>
              </a:rPr>
              <a:t>Example: one provider knew a staff person at Hennepin County EA and could call them personally to expedite the EA denial process</a:t>
            </a:r>
            <a:endParaRPr sz="2400">
              <a:latin typeface="Open Sans Light"/>
              <a:ea typeface="Open Sans Light"/>
              <a:cs typeface="Open Sans Light"/>
              <a:sym typeface="Open Sans Light"/>
            </a:endParaRPr>
          </a:p>
          <a:p>
            <a:pPr marL="457200" lvl="0" indent="-381000" algn="l">
              <a:lnSpc>
                <a:spcPct val="120000"/>
              </a:lnSpc>
              <a:spcBef>
                <a:spcPts val="0"/>
              </a:spcBef>
              <a:spcAft>
                <a:spcPts val="0"/>
              </a:spcAft>
              <a:buSzPts val="2400"/>
              <a:buFont typeface="Open Sans Light"/>
              <a:buChar char="●"/>
            </a:pPr>
            <a:r>
              <a:rPr lang="en" sz="2400">
                <a:latin typeface="Open Sans Light"/>
                <a:ea typeface="Open Sans Light"/>
                <a:cs typeface="Open Sans Light"/>
                <a:sym typeface="Open Sans Light"/>
              </a:rPr>
              <a:t>Other providers had established relationships with staff at other agencies and could quickly identify where to send a client </a:t>
            </a:r>
            <a:endParaRPr sz="2400">
              <a:latin typeface="Open Sans Light"/>
              <a:ea typeface="Open Sans Light"/>
              <a:cs typeface="Open Sans Light"/>
              <a:sym typeface="Open Sans Light"/>
            </a:endParaRPr>
          </a:p>
        </p:txBody>
      </p:sp>
      <p:sp>
        <p:nvSpPr>
          <p:cNvPr id="174" name="Shape 174"/>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Provider </a:t>
            </a:r>
            <a:r>
              <a:rPr lang="en" sz="2400" b="1">
                <a:solidFill>
                  <a:schemeClr val="lt1"/>
                </a:solidFill>
                <a:latin typeface="Open Sans"/>
                <a:ea typeface="Open Sans"/>
                <a:cs typeface="Open Sans"/>
                <a:sym typeface="Open Sans"/>
              </a:rPr>
              <a:t>networks and relationships</a:t>
            </a:r>
            <a:endParaRPr sz="2400" b="1">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729450" y="615875"/>
            <a:ext cx="7688400" cy="37869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0">
                <a:solidFill>
                  <a:srgbClr val="FFFFFF"/>
                </a:solidFill>
                <a:latin typeface="Open Sans Light"/>
                <a:ea typeface="Open Sans Light"/>
                <a:cs typeface="Open Sans Light"/>
                <a:sym typeface="Open Sans Light"/>
              </a:rPr>
              <a:t>I get why clients don’t want to go down there [to the County building]. They don’t feel treated with respect and I think the feeling is that they have to prove themselves; prove that they’re worthy, prove that they’re not lying, prove that they’re honorable. And having to do that when you’re already in a crisis is a huge burden that we’re asking people to go through.</a:t>
            </a:r>
            <a:endParaRPr sz="2400" b="0">
              <a:solidFill>
                <a:srgbClr val="FFFFFF"/>
              </a:solidFill>
              <a:latin typeface="Open Sans Light"/>
              <a:ea typeface="Open Sans Light"/>
              <a:cs typeface="Open Sans Light"/>
              <a:sym typeface="Open Sans Light"/>
            </a:endParaRPr>
          </a:p>
        </p:txBody>
      </p:sp>
      <p:sp>
        <p:nvSpPr>
          <p:cNvPr id="180" name="Shape 180"/>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Cultural</a:t>
            </a:r>
            <a:r>
              <a:rPr lang="en" sz="2400" b="1">
                <a:solidFill>
                  <a:schemeClr val="lt1"/>
                </a:solidFill>
                <a:latin typeface="Raleway"/>
                <a:ea typeface="Raleway"/>
                <a:cs typeface="Raleway"/>
                <a:sym typeface="Raleway"/>
              </a:rPr>
              <a:t> and communication barriers with EA</a:t>
            </a:r>
            <a:endParaRPr sz="2400" b="1">
              <a:solidFill>
                <a:srgbClr val="FFFFFF"/>
              </a:solidFill>
              <a:latin typeface="Raleway"/>
              <a:ea typeface="Raleway"/>
              <a:cs typeface="Raleway"/>
              <a:sym typeface="Raleway"/>
            </a:endParaRPr>
          </a:p>
        </p:txBody>
      </p:sp>
      <p:sp>
        <p:nvSpPr>
          <p:cNvPr id="181" name="Shape 181"/>
          <p:cNvSpPr txBox="1"/>
          <p:nvPr/>
        </p:nvSpPr>
        <p:spPr>
          <a:xfrm>
            <a:off x="466875" y="685950"/>
            <a:ext cx="927600" cy="6534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82" name="Shape 182"/>
          <p:cNvSpPr txBox="1"/>
          <p:nvPr/>
        </p:nvSpPr>
        <p:spPr>
          <a:xfrm rot="10800000">
            <a:off x="1603174" y="3694775"/>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686125" y="2379450"/>
            <a:ext cx="8146200" cy="1536300"/>
          </a:xfrm>
          <a:prstGeom prst="rect">
            <a:avLst/>
          </a:prstGeom>
        </p:spPr>
        <p:txBody>
          <a:bodyPr spcFirstLastPara="1" wrap="square" lIns="91425" tIns="91425" rIns="91425" bIns="91425" anchor="ctr" anchorCtr="0">
            <a:noAutofit/>
          </a:bodyPr>
          <a:lstStyle/>
          <a:p>
            <a:pPr marL="0" lvl="0" indent="0" algn="l">
              <a:lnSpc>
                <a:spcPct val="120000"/>
              </a:lnSpc>
              <a:spcBef>
                <a:spcPts val="0"/>
              </a:spcBef>
              <a:spcAft>
                <a:spcPts val="0"/>
              </a:spcAft>
              <a:buNone/>
            </a:pPr>
            <a:r>
              <a:rPr lang="en" sz="2400" b="0">
                <a:latin typeface="Open Sans Light"/>
                <a:ea typeface="Open Sans Light"/>
                <a:cs typeface="Open Sans Light"/>
                <a:sym typeface="Open Sans Light"/>
              </a:rPr>
              <a:t>Sometimes we are able to call the landlord and say “Hey look, we don’t want you to file. Can you wait? They’re applying at the county, the county isn’t going to pay, we will look at that...” But we’re getting less able to do that. The more shortage of housing, the less the landlords are willing to work with us.</a:t>
            </a:r>
            <a:endParaRPr sz="2400" b="0">
              <a:latin typeface="Open Sans Light"/>
              <a:ea typeface="Open Sans Light"/>
              <a:cs typeface="Open Sans Light"/>
              <a:sym typeface="Open Sans Light"/>
            </a:endParaRPr>
          </a:p>
          <a:p>
            <a:pPr marL="0" lvl="0" indent="0">
              <a:lnSpc>
                <a:spcPct val="120000"/>
              </a:lnSpc>
              <a:spcBef>
                <a:spcPts val="0"/>
              </a:spcBef>
              <a:spcAft>
                <a:spcPts val="0"/>
              </a:spcAft>
              <a:buClr>
                <a:schemeClr val="dk1"/>
              </a:buClr>
              <a:buSzPts val="1100"/>
              <a:buFont typeface="Arial"/>
              <a:buNone/>
            </a:pPr>
            <a:endParaRPr b="0">
              <a:latin typeface="Open Sans Light"/>
              <a:ea typeface="Open Sans Light"/>
              <a:cs typeface="Open Sans Light"/>
              <a:sym typeface="Open Sans Light"/>
            </a:endParaRPr>
          </a:p>
          <a:p>
            <a:pPr marL="0" lvl="0" indent="0" rtl="0">
              <a:lnSpc>
                <a:spcPct val="120000"/>
              </a:lnSpc>
              <a:spcBef>
                <a:spcPts val="0"/>
              </a:spcBef>
              <a:spcAft>
                <a:spcPts val="0"/>
              </a:spcAft>
              <a:buNone/>
            </a:pPr>
            <a:endParaRPr b="0">
              <a:latin typeface="Open Sans Light"/>
              <a:ea typeface="Open Sans Light"/>
              <a:cs typeface="Open Sans Light"/>
              <a:sym typeface="Open Sans Light"/>
            </a:endParaRPr>
          </a:p>
        </p:txBody>
      </p:sp>
      <p:sp>
        <p:nvSpPr>
          <p:cNvPr id="188" name="Shape 188"/>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Expedited</a:t>
            </a:r>
            <a:r>
              <a:rPr lang="en" sz="2400" b="1">
                <a:solidFill>
                  <a:schemeClr val="lt1"/>
                </a:solidFill>
                <a:latin typeface="Open Sans"/>
                <a:ea typeface="Open Sans"/>
                <a:cs typeface="Open Sans"/>
                <a:sym typeface="Open Sans"/>
              </a:rPr>
              <a:t> eviction process adds pressure</a:t>
            </a:r>
            <a:endParaRPr sz="2400" b="1">
              <a:solidFill>
                <a:srgbClr val="FFFFFF"/>
              </a:solidFill>
              <a:latin typeface="Open Sans"/>
              <a:ea typeface="Open Sans"/>
              <a:cs typeface="Open Sans"/>
              <a:sym typeface="Open Sans"/>
            </a:endParaRPr>
          </a:p>
        </p:txBody>
      </p:sp>
      <p:sp>
        <p:nvSpPr>
          <p:cNvPr id="189" name="Shape 189"/>
          <p:cNvSpPr txBox="1"/>
          <p:nvPr/>
        </p:nvSpPr>
        <p:spPr>
          <a:xfrm>
            <a:off x="360000" y="771050"/>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90" name="Shape 190"/>
          <p:cNvSpPr txBox="1"/>
          <p:nvPr/>
        </p:nvSpPr>
        <p:spPr>
          <a:xfrm rot="10800000">
            <a:off x="4063950" y="3207750"/>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643600" y="673625"/>
            <a:ext cx="7563600" cy="3750891"/>
          </a:xfrm>
          <a:prstGeom prst="rect">
            <a:avLst/>
          </a:prstGeom>
        </p:spPr>
        <p:txBody>
          <a:bodyPr spcFirstLastPara="1" wrap="square" lIns="91425" tIns="91425" rIns="91425" bIns="91425" anchor="ctr" anchorCtr="0">
            <a:noAutofit/>
          </a:bodyPr>
          <a:lstStyle/>
          <a:p>
            <a:pPr marL="0" lvl="0" indent="0" algn="l">
              <a:lnSpc>
                <a:spcPct val="130000"/>
              </a:lnSpc>
              <a:spcBef>
                <a:spcPts val="0"/>
              </a:spcBef>
              <a:spcAft>
                <a:spcPts val="0"/>
              </a:spcAft>
              <a:buNone/>
            </a:pPr>
            <a:r>
              <a:rPr lang="en" sz="1900" b="0" dirty="0">
                <a:latin typeface="Open Sans Light"/>
                <a:ea typeface="Open Sans Light"/>
                <a:cs typeface="Open Sans Light"/>
                <a:sym typeface="Open Sans Light"/>
              </a:rPr>
              <a:t>There’s a lot of frustration with the county processes, because for families specifically it almost always takes a full 30 days for them to process cases. That’s a really big frustration in that time frame when we’re working with them to facilitate that communication with their landlord. Sometimes doing contingent guarantees to say “If the county after 30 days says ‘No.’ we will step in and help.” It’s been a big frustration because a lot of landlords are filing much sooner than that period time frame, and they really don’t  care if someone has a pending county case.</a:t>
            </a:r>
            <a:endParaRPr sz="1900" b="0" dirty="0">
              <a:latin typeface="Open Sans Light"/>
              <a:ea typeface="Open Sans Light"/>
              <a:cs typeface="Open Sans Light"/>
              <a:sym typeface="Open Sans Light"/>
            </a:endParaRPr>
          </a:p>
        </p:txBody>
      </p:sp>
      <p:sp>
        <p:nvSpPr>
          <p:cNvPr id="196" name="Shape 196"/>
          <p:cNvSpPr txBox="1"/>
          <p:nvPr/>
        </p:nvSpPr>
        <p:spPr>
          <a:xfrm>
            <a:off x="643600" y="30927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Timing</a:t>
            </a:r>
            <a:r>
              <a:rPr lang="en" sz="2400" b="1">
                <a:solidFill>
                  <a:schemeClr val="lt1"/>
                </a:solidFill>
                <a:latin typeface="Open Sans"/>
                <a:ea typeface="Open Sans"/>
                <a:cs typeface="Open Sans"/>
                <a:sym typeface="Open Sans"/>
              </a:rPr>
              <a:t> and Limitations of Emergency Assistance</a:t>
            </a:r>
            <a:endParaRPr sz="2400" b="1">
              <a:solidFill>
                <a:srgbClr val="FFFFFF"/>
              </a:solidFill>
              <a:latin typeface="Open Sans"/>
              <a:ea typeface="Open Sans"/>
              <a:cs typeface="Open Sans"/>
              <a:sym typeface="Open Sans"/>
            </a:endParaRPr>
          </a:p>
        </p:txBody>
      </p:sp>
      <p:sp>
        <p:nvSpPr>
          <p:cNvPr id="197" name="Shape 197"/>
          <p:cNvSpPr txBox="1"/>
          <p:nvPr/>
        </p:nvSpPr>
        <p:spPr>
          <a:xfrm>
            <a:off x="345500" y="751925"/>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98" name="Shape 198"/>
          <p:cNvSpPr txBox="1"/>
          <p:nvPr/>
        </p:nvSpPr>
        <p:spPr>
          <a:xfrm rot="10800000">
            <a:off x="5149484" y="3716516"/>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527800" y="980225"/>
            <a:ext cx="7943400" cy="3099000"/>
          </a:xfrm>
          <a:prstGeom prst="rect">
            <a:avLst/>
          </a:prstGeom>
        </p:spPr>
        <p:txBody>
          <a:bodyPr spcFirstLastPara="1" wrap="square" lIns="91425" tIns="91425" rIns="91425" bIns="91425" anchor="ctr" anchorCtr="0">
            <a:noAutofit/>
          </a:bodyPr>
          <a:lstStyle/>
          <a:p>
            <a:pPr marL="0" lvl="0" indent="0" algn="l">
              <a:lnSpc>
                <a:spcPct val="130000"/>
              </a:lnSpc>
              <a:spcBef>
                <a:spcPts val="0"/>
              </a:spcBef>
              <a:spcAft>
                <a:spcPts val="0"/>
              </a:spcAft>
              <a:buNone/>
            </a:pPr>
            <a:r>
              <a:rPr lang="en" sz="2400" b="0" dirty="0">
                <a:solidFill>
                  <a:schemeClr val="lt1"/>
                </a:solidFill>
                <a:latin typeface="Open Sans Light"/>
                <a:ea typeface="Open Sans Light"/>
                <a:cs typeface="Open Sans Light"/>
                <a:sym typeface="Open Sans Light"/>
              </a:rPr>
              <a:t>Emergency assistance is really not “emergency reaction.” It takes 28 days, it takes a long time, and they don't really get into it early enough...Tenants don't apply early enough, and we're sitting there many times, with the landlord saying: “Well, you said you applied. I need an answer.”</a:t>
            </a:r>
            <a:endParaRPr sz="2400" b="0" dirty="0">
              <a:latin typeface="Open Sans Light"/>
              <a:ea typeface="Open Sans Light"/>
              <a:cs typeface="Open Sans Light"/>
              <a:sym typeface="Open Sans Light"/>
            </a:endParaRPr>
          </a:p>
        </p:txBody>
      </p:sp>
      <p:sp>
        <p:nvSpPr>
          <p:cNvPr id="204" name="Shape 204"/>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2400" b="1">
                <a:solidFill>
                  <a:srgbClr val="FFFFFF"/>
                </a:solidFill>
                <a:latin typeface="Open Sans"/>
                <a:ea typeface="Open Sans"/>
                <a:cs typeface="Open Sans"/>
                <a:sym typeface="Open Sans"/>
              </a:rPr>
              <a:t>Timing</a:t>
            </a:r>
            <a:r>
              <a:rPr lang="en" sz="2400" b="1">
                <a:solidFill>
                  <a:schemeClr val="lt1"/>
                </a:solidFill>
                <a:latin typeface="Open Sans"/>
                <a:ea typeface="Open Sans"/>
                <a:cs typeface="Open Sans"/>
                <a:sym typeface="Open Sans"/>
              </a:rPr>
              <a:t> and Limitations of Emergency Assistance</a:t>
            </a:r>
            <a:endParaRPr sz="2400">
              <a:solidFill>
                <a:srgbClr val="FFFFFF"/>
              </a:solidFill>
              <a:latin typeface="Open Sans"/>
              <a:ea typeface="Open Sans"/>
              <a:cs typeface="Open Sans"/>
              <a:sym typeface="Open Sans"/>
            </a:endParaRPr>
          </a:p>
        </p:txBody>
      </p:sp>
      <p:sp>
        <p:nvSpPr>
          <p:cNvPr id="205" name="Shape 205"/>
          <p:cNvSpPr txBox="1"/>
          <p:nvPr/>
        </p:nvSpPr>
        <p:spPr>
          <a:xfrm>
            <a:off x="269300" y="751925"/>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206" name="Shape 206"/>
          <p:cNvSpPr txBox="1"/>
          <p:nvPr/>
        </p:nvSpPr>
        <p:spPr>
          <a:xfrm rot="10800000">
            <a:off x="4063950" y="3371225"/>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cxnSp>
        <p:nvCxnSpPr>
          <p:cNvPr id="211" name="Shape 211"/>
          <p:cNvCxnSpPr/>
          <p:nvPr/>
        </p:nvCxnSpPr>
        <p:spPr>
          <a:xfrm>
            <a:off x="1477401" y="2132360"/>
            <a:ext cx="4759800" cy="304200"/>
          </a:xfrm>
          <a:prstGeom prst="straightConnector1">
            <a:avLst/>
          </a:prstGeom>
          <a:noFill/>
          <a:ln w="19050" cap="flat" cmpd="sng">
            <a:solidFill>
              <a:srgbClr val="0058A4"/>
            </a:solidFill>
            <a:prstDash val="dot"/>
            <a:round/>
            <a:headEnd type="none" w="med" len="med"/>
            <a:tailEnd type="triangle" w="med" len="med"/>
          </a:ln>
        </p:spPr>
      </p:cxnSp>
      <p:cxnSp>
        <p:nvCxnSpPr>
          <p:cNvPr id="212" name="Shape 212"/>
          <p:cNvCxnSpPr>
            <a:stCxn id="213" idx="7"/>
          </p:cNvCxnSpPr>
          <p:nvPr/>
        </p:nvCxnSpPr>
        <p:spPr>
          <a:xfrm rot="10800000" flipH="1">
            <a:off x="1477401" y="2444773"/>
            <a:ext cx="4791600" cy="665400"/>
          </a:xfrm>
          <a:prstGeom prst="straightConnector1">
            <a:avLst/>
          </a:prstGeom>
          <a:noFill/>
          <a:ln w="19050" cap="flat" cmpd="sng">
            <a:solidFill>
              <a:srgbClr val="0058A4"/>
            </a:solidFill>
            <a:prstDash val="dot"/>
            <a:round/>
            <a:headEnd type="none" w="med" len="med"/>
            <a:tailEnd type="triangle" w="med" len="med"/>
          </a:ln>
        </p:spPr>
      </p:cxnSp>
      <p:sp>
        <p:nvSpPr>
          <p:cNvPr id="214" name="Shape 214"/>
          <p:cNvSpPr/>
          <p:nvPr/>
        </p:nvSpPr>
        <p:spPr>
          <a:xfrm>
            <a:off x="1201550" y="423900"/>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b="1">
                <a:solidFill>
                  <a:schemeClr val="lt1"/>
                </a:solidFill>
                <a:latin typeface="Open Sans"/>
                <a:ea typeface="Open Sans"/>
                <a:cs typeface="Open Sans"/>
                <a:sym typeface="Open Sans"/>
              </a:rPr>
              <a:t>FHPAP Providers</a:t>
            </a:r>
            <a:endParaRPr sz="900" b="1">
              <a:solidFill>
                <a:schemeClr val="lt1"/>
              </a:solidFill>
              <a:latin typeface="Open Sans"/>
              <a:ea typeface="Open Sans"/>
              <a:cs typeface="Open Sans"/>
              <a:sym typeface="Open Sans"/>
            </a:endParaRPr>
          </a:p>
        </p:txBody>
      </p:sp>
      <p:sp>
        <p:nvSpPr>
          <p:cNvPr id="215" name="Shape 215"/>
          <p:cNvSpPr/>
          <p:nvPr/>
        </p:nvSpPr>
        <p:spPr>
          <a:xfrm>
            <a:off x="3037975" y="1814775"/>
            <a:ext cx="1322100" cy="1295400"/>
          </a:xfrm>
          <a:prstGeom prst="ellipse">
            <a:avLst/>
          </a:prstGeom>
          <a:solidFill>
            <a:srgbClr val="EF413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b="1">
                <a:solidFill>
                  <a:schemeClr val="lt1"/>
                </a:solidFill>
                <a:latin typeface="Open Sans"/>
                <a:ea typeface="Open Sans"/>
                <a:cs typeface="Open Sans"/>
                <a:sym typeface="Open Sans"/>
              </a:rPr>
              <a:t>Hennepin County EA and EGA</a:t>
            </a:r>
            <a:endParaRPr sz="900" b="1">
              <a:solidFill>
                <a:schemeClr val="lt1"/>
              </a:solidFill>
              <a:latin typeface="Open Sans"/>
              <a:ea typeface="Open Sans"/>
              <a:cs typeface="Open Sans"/>
              <a:sym typeface="Open Sans"/>
            </a:endParaRPr>
          </a:p>
        </p:txBody>
      </p:sp>
      <p:sp>
        <p:nvSpPr>
          <p:cNvPr id="216" name="Shape 216"/>
          <p:cNvSpPr/>
          <p:nvPr/>
        </p:nvSpPr>
        <p:spPr>
          <a:xfrm>
            <a:off x="372175" y="1621125"/>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b="1">
                <a:solidFill>
                  <a:schemeClr val="lt1"/>
                </a:solidFill>
                <a:latin typeface="Open Sans"/>
                <a:ea typeface="Open Sans"/>
                <a:cs typeface="Open Sans"/>
                <a:sym typeface="Open Sans"/>
              </a:rPr>
              <a:t>Other Nonprofit Orgs</a:t>
            </a:r>
            <a:endParaRPr sz="900" b="1">
              <a:solidFill>
                <a:schemeClr val="lt1"/>
              </a:solidFill>
              <a:latin typeface="Open Sans"/>
              <a:ea typeface="Open Sans"/>
              <a:cs typeface="Open Sans"/>
              <a:sym typeface="Open Sans"/>
            </a:endParaRPr>
          </a:p>
        </p:txBody>
      </p:sp>
      <p:sp>
        <p:nvSpPr>
          <p:cNvPr id="217" name="Shape 217"/>
          <p:cNvSpPr/>
          <p:nvPr/>
        </p:nvSpPr>
        <p:spPr>
          <a:xfrm>
            <a:off x="1638300" y="3859050"/>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solidFill>
                <a:srgbClr val="0058A4"/>
              </a:solidFill>
              <a:latin typeface="Open Sans"/>
              <a:ea typeface="Open Sans"/>
              <a:cs typeface="Open Sans"/>
              <a:sym typeface="Open Sans"/>
            </a:endParaRPr>
          </a:p>
          <a:p>
            <a:pPr marL="0" lvl="0" indent="0" rtl="0">
              <a:spcBef>
                <a:spcPts val="0"/>
              </a:spcBef>
              <a:spcAft>
                <a:spcPts val="0"/>
              </a:spcAft>
              <a:buNone/>
            </a:pPr>
            <a:r>
              <a:rPr lang="en" sz="1000">
                <a:solidFill>
                  <a:srgbClr val="0058A4"/>
                </a:solidFill>
                <a:latin typeface="Open Sans"/>
                <a:ea typeface="Open Sans"/>
                <a:cs typeface="Open Sans"/>
                <a:sym typeface="Open Sans"/>
              </a:rPr>
              <a:t>ns</a:t>
            </a:r>
            <a:endParaRPr sz="1000">
              <a:solidFill>
                <a:srgbClr val="0058A4"/>
              </a:solidFill>
              <a:latin typeface="Open Sans"/>
              <a:ea typeface="Open Sans"/>
              <a:cs typeface="Open Sans"/>
              <a:sym typeface="Open Sans"/>
            </a:endParaRPr>
          </a:p>
          <a:p>
            <a:pPr marL="0" lvl="0" indent="0" algn="ctr" rtl="0">
              <a:spcBef>
                <a:spcPts val="0"/>
              </a:spcBef>
              <a:spcAft>
                <a:spcPts val="0"/>
              </a:spcAft>
              <a:buNone/>
            </a:pPr>
            <a:endParaRPr sz="600">
              <a:solidFill>
                <a:schemeClr val="lt1"/>
              </a:solidFill>
              <a:latin typeface="Open Sans"/>
              <a:ea typeface="Open Sans"/>
              <a:cs typeface="Open Sans"/>
              <a:sym typeface="Open Sans"/>
            </a:endParaRPr>
          </a:p>
        </p:txBody>
      </p:sp>
      <p:sp>
        <p:nvSpPr>
          <p:cNvPr id="213" name="Shape 213"/>
          <p:cNvSpPr/>
          <p:nvPr/>
        </p:nvSpPr>
        <p:spPr>
          <a:xfrm>
            <a:off x="539688" y="2958425"/>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b="1">
                <a:solidFill>
                  <a:schemeClr val="lt1"/>
                </a:solidFill>
                <a:latin typeface="Open Sans"/>
                <a:ea typeface="Open Sans"/>
                <a:cs typeface="Open Sans"/>
                <a:sym typeface="Open Sans"/>
              </a:rPr>
              <a:t>Churches and Religious Groups</a:t>
            </a:r>
            <a:endParaRPr sz="900" b="1">
              <a:solidFill>
                <a:schemeClr val="lt1"/>
              </a:solidFill>
              <a:latin typeface="Open Sans"/>
              <a:ea typeface="Open Sans"/>
              <a:cs typeface="Open Sans"/>
              <a:sym typeface="Open Sans"/>
            </a:endParaRPr>
          </a:p>
        </p:txBody>
      </p:sp>
      <p:sp>
        <p:nvSpPr>
          <p:cNvPr id="218" name="Shape 218"/>
          <p:cNvSpPr/>
          <p:nvPr/>
        </p:nvSpPr>
        <p:spPr>
          <a:xfrm flipH="1">
            <a:off x="6468799" y="1581675"/>
            <a:ext cx="2370000" cy="794400"/>
          </a:xfrm>
          <a:prstGeom prst="rect">
            <a:avLst/>
          </a:prstGeom>
          <a:solidFill>
            <a:srgbClr val="FFCB0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9" name="Shape 219"/>
          <p:cNvSpPr/>
          <p:nvPr/>
        </p:nvSpPr>
        <p:spPr>
          <a:xfrm>
            <a:off x="6727025" y="1694325"/>
            <a:ext cx="1723800" cy="569100"/>
          </a:xfrm>
          <a:prstGeom prst="rect">
            <a:avLst/>
          </a:prstGeom>
          <a:solidFill>
            <a:srgbClr val="FFCB05"/>
          </a:solid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113C66"/>
                </a:solidFill>
                <a:latin typeface="Open Sans"/>
                <a:ea typeface="Open Sans"/>
                <a:cs typeface="Open Sans"/>
                <a:sym typeface="Open Sans"/>
              </a:rPr>
              <a:t>Financial Assistance</a:t>
            </a:r>
            <a:endParaRPr b="1">
              <a:solidFill>
                <a:srgbClr val="113C66"/>
              </a:solidFill>
              <a:latin typeface="Open Sans"/>
              <a:ea typeface="Open Sans"/>
              <a:cs typeface="Open Sans"/>
              <a:sym typeface="Open Sans"/>
            </a:endParaRPr>
          </a:p>
        </p:txBody>
      </p:sp>
      <p:sp>
        <p:nvSpPr>
          <p:cNvPr id="220" name="Shape 220"/>
          <p:cNvSpPr/>
          <p:nvPr/>
        </p:nvSpPr>
        <p:spPr>
          <a:xfrm>
            <a:off x="5362696" y="1621127"/>
            <a:ext cx="446913"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a:off x="6468800" y="2462325"/>
            <a:ext cx="2370000" cy="1074000"/>
          </a:xfrm>
          <a:prstGeom prst="rect">
            <a:avLst/>
          </a:prstGeom>
          <a:solidFill>
            <a:srgbClr val="DED3CE"/>
          </a:solidFill>
          <a:ln>
            <a:noFill/>
          </a:ln>
        </p:spPr>
        <p:txBody>
          <a:bodyPr spcFirstLastPara="1" wrap="square" lIns="91425" tIns="91425" rIns="91425" bIns="91425" anchor="ctr" anchorCtr="0">
            <a:noAutofit/>
          </a:bodyPr>
          <a:lstStyle/>
          <a:p>
            <a:pPr marL="457200" lvl="0" indent="-298450" rtl="0">
              <a:lnSpc>
                <a:spcPct val="115000"/>
              </a:lnSpc>
              <a:spcBef>
                <a:spcPts val="0"/>
              </a:spcBef>
              <a:spcAft>
                <a:spcPts val="0"/>
              </a:spcAft>
              <a:buClr>
                <a:srgbClr val="0058A4"/>
              </a:buClr>
              <a:buSzPts val="1100"/>
              <a:buFont typeface="Open Sans"/>
              <a:buChar char="●"/>
            </a:pPr>
            <a:r>
              <a:rPr lang="en" sz="1100">
                <a:solidFill>
                  <a:srgbClr val="0058A4"/>
                </a:solidFill>
                <a:latin typeface="Open Sans"/>
                <a:ea typeface="Open Sans"/>
                <a:cs typeface="Open Sans"/>
                <a:sym typeface="Open Sans"/>
              </a:rPr>
              <a:t>Rent and/or mortgage  payments </a:t>
            </a:r>
            <a:endParaRPr sz="1100">
              <a:solidFill>
                <a:srgbClr val="0058A4"/>
              </a:solidFill>
              <a:latin typeface="Open Sans"/>
              <a:ea typeface="Open Sans"/>
              <a:cs typeface="Open Sans"/>
              <a:sym typeface="Open Sans"/>
            </a:endParaRPr>
          </a:p>
          <a:p>
            <a:pPr marL="457200" lvl="0" indent="-298450" rtl="0">
              <a:lnSpc>
                <a:spcPct val="115000"/>
              </a:lnSpc>
              <a:spcBef>
                <a:spcPts val="0"/>
              </a:spcBef>
              <a:spcAft>
                <a:spcPts val="0"/>
              </a:spcAft>
              <a:buClr>
                <a:srgbClr val="0058A4"/>
              </a:buClr>
              <a:buSzPts val="1100"/>
              <a:buFont typeface="Open Sans"/>
              <a:buChar char="●"/>
            </a:pPr>
            <a:r>
              <a:rPr lang="en" sz="1100">
                <a:solidFill>
                  <a:srgbClr val="0058A4"/>
                </a:solidFill>
                <a:latin typeface="Open Sans"/>
                <a:ea typeface="Open Sans"/>
                <a:cs typeface="Open Sans"/>
                <a:sym typeface="Open Sans"/>
              </a:rPr>
              <a:t>Utility payments</a:t>
            </a:r>
            <a:endParaRPr sz="1100">
              <a:solidFill>
                <a:srgbClr val="0058A4"/>
              </a:solidFill>
              <a:latin typeface="Open Sans"/>
              <a:ea typeface="Open Sans"/>
              <a:cs typeface="Open Sans"/>
              <a:sym typeface="Open Sans"/>
            </a:endParaRPr>
          </a:p>
          <a:p>
            <a:pPr marL="457200" lvl="0" indent="-298450" rtl="0">
              <a:lnSpc>
                <a:spcPct val="115000"/>
              </a:lnSpc>
              <a:spcBef>
                <a:spcPts val="0"/>
              </a:spcBef>
              <a:spcAft>
                <a:spcPts val="0"/>
              </a:spcAft>
              <a:buClr>
                <a:srgbClr val="0058A4"/>
              </a:buClr>
              <a:buSzPts val="1100"/>
              <a:buFont typeface="Open Sans"/>
              <a:buChar char="●"/>
            </a:pPr>
            <a:r>
              <a:rPr lang="en" sz="1100">
                <a:solidFill>
                  <a:srgbClr val="0058A4"/>
                </a:solidFill>
                <a:latin typeface="Open Sans"/>
                <a:ea typeface="Open Sans"/>
                <a:cs typeface="Open Sans"/>
                <a:sym typeface="Open Sans"/>
              </a:rPr>
              <a:t>Deposit and application fees</a:t>
            </a:r>
            <a:endParaRPr sz="1100">
              <a:solidFill>
                <a:srgbClr val="0058A4"/>
              </a:solidFill>
              <a:latin typeface="Open Sans"/>
              <a:ea typeface="Open Sans"/>
              <a:cs typeface="Open Sans"/>
              <a:sym typeface="Open Sans"/>
            </a:endParaRPr>
          </a:p>
        </p:txBody>
      </p:sp>
      <p:cxnSp>
        <p:nvCxnSpPr>
          <p:cNvPr id="222" name="Shape 222"/>
          <p:cNvCxnSpPr>
            <a:stCxn id="216" idx="6"/>
            <a:endCxn id="215" idx="2"/>
          </p:cNvCxnSpPr>
          <p:nvPr/>
        </p:nvCxnSpPr>
        <p:spPr>
          <a:xfrm>
            <a:off x="1470775" y="2139225"/>
            <a:ext cx="1567200" cy="323400"/>
          </a:xfrm>
          <a:prstGeom prst="straightConnector1">
            <a:avLst/>
          </a:prstGeom>
          <a:noFill/>
          <a:ln w="19050" cap="flat" cmpd="sng">
            <a:solidFill>
              <a:srgbClr val="0058A4"/>
            </a:solidFill>
            <a:prstDash val="solid"/>
            <a:round/>
            <a:headEnd type="none" w="med" len="med"/>
            <a:tailEnd type="triangle" w="med" len="med"/>
          </a:ln>
        </p:spPr>
      </p:cxnSp>
      <p:cxnSp>
        <p:nvCxnSpPr>
          <p:cNvPr id="223" name="Shape 223"/>
          <p:cNvCxnSpPr>
            <a:stCxn id="217" idx="7"/>
          </p:cNvCxnSpPr>
          <p:nvPr/>
        </p:nvCxnSpPr>
        <p:spPr>
          <a:xfrm rot="10800000" flipH="1">
            <a:off x="2576014" y="2444798"/>
            <a:ext cx="3693000" cy="1566000"/>
          </a:xfrm>
          <a:prstGeom prst="straightConnector1">
            <a:avLst/>
          </a:prstGeom>
          <a:noFill/>
          <a:ln w="19050" cap="flat" cmpd="sng">
            <a:solidFill>
              <a:srgbClr val="0058A4"/>
            </a:solidFill>
            <a:prstDash val="dot"/>
            <a:round/>
            <a:headEnd type="none" w="med" len="med"/>
            <a:tailEnd type="triangle" w="med" len="med"/>
          </a:ln>
        </p:spPr>
      </p:cxnSp>
      <p:cxnSp>
        <p:nvCxnSpPr>
          <p:cNvPr id="224" name="Shape 224"/>
          <p:cNvCxnSpPr>
            <a:stCxn id="214" idx="5"/>
            <a:endCxn id="215" idx="2"/>
          </p:cNvCxnSpPr>
          <p:nvPr/>
        </p:nvCxnSpPr>
        <p:spPr>
          <a:xfrm>
            <a:off x="2139264" y="1308352"/>
            <a:ext cx="898800" cy="1154100"/>
          </a:xfrm>
          <a:prstGeom prst="straightConnector1">
            <a:avLst/>
          </a:prstGeom>
          <a:noFill/>
          <a:ln w="19050" cap="flat" cmpd="sng">
            <a:solidFill>
              <a:srgbClr val="0058A4"/>
            </a:solidFill>
            <a:prstDash val="solid"/>
            <a:round/>
            <a:headEnd type="none" w="med" len="med"/>
            <a:tailEnd type="triangle" w="med" len="med"/>
          </a:ln>
        </p:spPr>
      </p:cxnSp>
      <p:sp>
        <p:nvSpPr>
          <p:cNvPr id="225" name="Shape 225"/>
          <p:cNvSpPr txBox="1"/>
          <p:nvPr/>
        </p:nvSpPr>
        <p:spPr>
          <a:xfrm>
            <a:off x="1638300" y="4168800"/>
            <a:ext cx="1047300" cy="47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b="1">
                <a:solidFill>
                  <a:schemeClr val="lt1"/>
                </a:solidFill>
                <a:latin typeface="Open Sans"/>
                <a:ea typeface="Open Sans"/>
                <a:cs typeface="Open Sans"/>
                <a:sym typeface="Open Sans"/>
              </a:rPr>
              <a:t>Collaborative Programs</a:t>
            </a:r>
            <a:endParaRPr sz="900" b="1">
              <a:solidFill>
                <a:schemeClr val="lt1"/>
              </a:solidFill>
              <a:latin typeface="Open Sans"/>
              <a:ea typeface="Open Sans"/>
              <a:cs typeface="Open Sans"/>
              <a:sym typeface="Open Sans"/>
            </a:endParaRPr>
          </a:p>
        </p:txBody>
      </p:sp>
      <p:cxnSp>
        <p:nvCxnSpPr>
          <p:cNvPr id="226" name="Shape 226"/>
          <p:cNvCxnSpPr>
            <a:stCxn id="217" idx="0"/>
            <a:endCxn id="215" idx="2"/>
          </p:cNvCxnSpPr>
          <p:nvPr/>
        </p:nvCxnSpPr>
        <p:spPr>
          <a:xfrm rot="10800000" flipH="1">
            <a:off x="2187600" y="2462550"/>
            <a:ext cx="850500" cy="1396500"/>
          </a:xfrm>
          <a:prstGeom prst="straightConnector1">
            <a:avLst/>
          </a:prstGeom>
          <a:noFill/>
          <a:ln w="19050" cap="flat" cmpd="sng">
            <a:solidFill>
              <a:srgbClr val="0058A4"/>
            </a:solidFill>
            <a:prstDash val="solid"/>
            <a:round/>
            <a:headEnd type="none" w="med" len="med"/>
            <a:tailEnd type="triangle" w="med" len="med"/>
          </a:ln>
        </p:spPr>
      </p:cxnSp>
      <p:cxnSp>
        <p:nvCxnSpPr>
          <p:cNvPr id="227" name="Shape 227"/>
          <p:cNvCxnSpPr>
            <a:stCxn id="213" idx="7"/>
            <a:endCxn id="215" idx="2"/>
          </p:cNvCxnSpPr>
          <p:nvPr/>
        </p:nvCxnSpPr>
        <p:spPr>
          <a:xfrm rot="10800000" flipH="1">
            <a:off x="1477401" y="2462473"/>
            <a:ext cx="1560600" cy="647700"/>
          </a:xfrm>
          <a:prstGeom prst="straightConnector1">
            <a:avLst/>
          </a:prstGeom>
          <a:noFill/>
          <a:ln w="19050" cap="flat" cmpd="sng">
            <a:solidFill>
              <a:srgbClr val="0058A4"/>
            </a:solidFill>
            <a:prstDash val="solid"/>
            <a:round/>
            <a:headEnd type="none" w="med" len="med"/>
            <a:tailEnd type="triangle" w="med" len="med"/>
          </a:ln>
        </p:spPr>
      </p:cxnSp>
      <p:cxnSp>
        <p:nvCxnSpPr>
          <p:cNvPr id="228" name="Shape 228"/>
          <p:cNvCxnSpPr>
            <a:stCxn id="215" idx="6"/>
          </p:cNvCxnSpPr>
          <p:nvPr/>
        </p:nvCxnSpPr>
        <p:spPr>
          <a:xfrm rot="10800000" flipH="1">
            <a:off x="4360075" y="2444775"/>
            <a:ext cx="1923300" cy="17700"/>
          </a:xfrm>
          <a:prstGeom prst="straightConnector1">
            <a:avLst/>
          </a:prstGeom>
          <a:noFill/>
          <a:ln w="19050" cap="flat" cmpd="sng">
            <a:solidFill>
              <a:srgbClr val="0058A4"/>
            </a:solidFill>
            <a:prstDash val="solid"/>
            <a:round/>
            <a:headEnd type="none" w="med" len="med"/>
            <a:tailEnd type="triangle" w="med" len="med"/>
          </a:ln>
        </p:spPr>
      </p:cxnSp>
      <p:sp>
        <p:nvSpPr>
          <p:cNvPr id="229" name="Shape 229"/>
          <p:cNvSpPr txBox="1">
            <a:spLocks noGrp="1"/>
          </p:cNvSpPr>
          <p:nvPr>
            <p:ph type="title" idx="4294967295"/>
          </p:nvPr>
        </p:nvSpPr>
        <p:spPr>
          <a:xfrm>
            <a:off x="1852225" y="423900"/>
            <a:ext cx="70404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113C66"/>
                </a:solidFill>
                <a:latin typeface="Open Sans"/>
                <a:ea typeface="Open Sans"/>
                <a:cs typeface="Open Sans"/>
                <a:sym typeface="Open Sans"/>
              </a:rPr>
              <a:t>System Dependency on EA/EGA</a:t>
            </a:r>
            <a:endParaRPr b="1">
              <a:solidFill>
                <a:srgbClr val="113C66"/>
              </a:solidFill>
              <a:latin typeface="Open Sans"/>
              <a:ea typeface="Open Sans"/>
              <a:cs typeface="Open Sans"/>
              <a:sym typeface="Open Sans"/>
            </a:endParaRPr>
          </a:p>
          <a:p>
            <a:pPr marL="0" lvl="0" indent="0" algn="ctr"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Qualitative Conclusions &amp; Limitations</a:t>
            </a:r>
            <a:endParaRPr>
              <a:solidFill>
                <a:srgbClr val="113C66"/>
              </a:solidFill>
            </a:endParaRPr>
          </a:p>
        </p:txBody>
      </p:sp>
      <p:sp>
        <p:nvSpPr>
          <p:cNvPr id="235" name="Shape 2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113C66"/>
              </a:buClr>
              <a:buSzPts val="1800"/>
              <a:buChar char="●"/>
            </a:pPr>
            <a:r>
              <a:rPr lang="en">
                <a:solidFill>
                  <a:srgbClr val="113C66"/>
                </a:solidFill>
              </a:rPr>
              <a:t>Reached saturation of responses regarding eligibility, EA/EGA barriers, and the eviction prevention service network</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We were not able to interview front line workers in EA/EGA</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Selection bias </a:t>
            </a:r>
            <a:endParaRPr>
              <a:solidFill>
                <a:srgbClr val="113C66"/>
              </a:solidFill>
            </a:endParaRPr>
          </a:p>
          <a:p>
            <a:pPr marL="457200" lvl="0" indent="-342900" rtl="0">
              <a:spcBef>
                <a:spcPts val="1000"/>
              </a:spcBef>
              <a:spcAft>
                <a:spcPts val="1000"/>
              </a:spcAft>
              <a:buClr>
                <a:srgbClr val="113C66"/>
              </a:buClr>
              <a:buSzPts val="1800"/>
              <a:buChar char="●"/>
            </a:pPr>
            <a:r>
              <a:rPr lang="en">
                <a:solidFill>
                  <a:srgbClr val="113C66"/>
                </a:solidFill>
              </a:rPr>
              <a:t>Future research should include interviews with people seeking services, landlords, and religious organizations like churches, synagogues, and mosques </a:t>
            </a:r>
            <a:endParaRPr>
              <a:solidFill>
                <a:srgbClr val="113C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5700"/>
              <a:t>Eviction and Homelessness</a:t>
            </a:r>
            <a:endParaRPr sz="5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3569700" cy="142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Overview</a:t>
            </a:r>
            <a:endParaRPr>
              <a:solidFill>
                <a:srgbClr val="113C66"/>
              </a:solidFill>
            </a:endParaRPr>
          </a:p>
        </p:txBody>
      </p:sp>
      <p:sp>
        <p:nvSpPr>
          <p:cNvPr id="62" name="Shape 62"/>
          <p:cNvSpPr txBox="1">
            <a:spLocks noGrp="1"/>
          </p:cNvSpPr>
          <p:nvPr>
            <p:ph type="title" idx="2"/>
          </p:nvPr>
        </p:nvSpPr>
        <p:spPr>
          <a:xfrm>
            <a:off x="4711750" y="902525"/>
            <a:ext cx="4240200" cy="3938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solidFill>
                  <a:srgbClr val="113C66"/>
                </a:solidFill>
                <a:latin typeface="Open Sans"/>
                <a:ea typeface="Open Sans"/>
                <a:cs typeface="Open Sans"/>
                <a:sym typeface="Open Sans"/>
              </a:rPr>
              <a:t>Background</a:t>
            </a:r>
            <a:endParaRPr b="1">
              <a:solidFill>
                <a:srgbClr val="113C66"/>
              </a:solidFill>
              <a:latin typeface="Open Sans"/>
              <a:ea typeface="Open Sans"/>
              <a:cs typeface="Open Sans"/>
              <a:sym typeface="Open Sans"/>
            </a:endParaRPr>
          </a:p>
          <a:p>
            <a:pPr marL="0" lvl="0" indent="0" rtl="0">
              <a:spcBef>
                <a:spcPts val="2000"/>
              </a:spcBef>
              <a:spcAft>
                <a:spcPts val="0"/>
              </a:spcAft>
              <a:buNone/>
            </a:pPr>
            <a:r>
              <a:rPr lang="en" b="1">
                <a:solidFill>
                  <a:srgbClr val="113C66"/>
                </a:solidFill>
                <a:latin typeface="Open Sans"/>
                <a:ea typeface="Open Sans"/>
                <a:cs typeface="Open Sans"/>
                <a:sym typeface="Open Sans"/>
              </a:rPr>
              <a:t>Interviews with prevention providers</a:t>
            </a:r>
            <a:endParaRPr b="1">
              <a:solidFill>
                <a:srgbClr val="113C66"/>
              </a:solidFill>
              <a:latin typeface="Open Sans"/>
              <a:ea typeface="Open Sans"/>
              <a:cs typeface="Open Sans"/>
              <a:sym typeface="Open Sans"/>
            </a:endParaRPr>
          </a:p>
          <a:p>
            <a:pPr marL="0" lvl="0" indent="0" rtl="0">
              <a:spcBef>
                <a:spcPts val="2000"/>
              </a:spcBef>
              <a:spcAft>
                <a:spcPts val="0"/>
              </a:spcAft>
              <a:buNone/>
            </a:pPr>
            <a:r>
              <a:rPr lang="en" b="1">
                <a:solidFill>
                  <a:srgbClr val="113C66"/>
                </a:solidFill>
                <a:latin typeface="Open Sans"/>
                <a:ea typeface="Open Sans"/>
                <a:cs typeface="Open Sans"/>
                <a:sym typeface="Open Sans"/>
              </a:rPr>
              <a:t>Analysis of Hennepin County data studying link between eviction and homelessness</a:t>
            </a:r>
            <a:br>
              <a:rPr lang="en" b="1">
                <a:solidFill>
                  <a:srgbClr val="113C66"/>
                </a:solidFill>
                <a:latin typeface="Open Sans"/>
                <a:ea typeface="Open Sans"/>
                <a:cs typeface="Open Sans"/>
                <a:sym typeface="Open Sans"/>
              </a:rPr>
            </a:br>
            <a:endParaRPr b="1">
              <a:solidFill>
                <a:srgbClr val="113C66"/>
              </a:solidFill>
              <a:latin typeface="Open Sans"/>
              <a:ea typeface="Open Sans"/>
              <a:cs typeface="Open Sans"/>
              <a:sym typeface="Open Sans"/>
            </a:endParaRPr>
          </a:p>
          <a:p>
            <a:pPr marL="0" lvl="0" indent="0" rtl="0">
              <a:spcBef>
                <a:spcPts val="0"/>
              </a:spcBef>
              <a:spcAft>
                <a:spcPts val="0"/>
              </a:spcAft>
              <a:buNone/>
            </a:pPr>
            <a:r>
              <a:rPr lang="en" b="1">
                <a:solidFill>
                  <a:srgbClr val="113C66"/>
                </a:solidFill>
                <a:latin typeface="Open Sans"/>
                <a:ea typeface="Open Sans"/>
                <a:cs typeface="Open Sans"/>
                <a:sym typeface="Open Sans"/>
              </a:rPr>
              <a:t>Policy implications</a:t>
            </a:r>
            <a:br>
              <a:rPr lang="en" b="1">
                <a:solidFill>
                  <a:srgbClr val="113C66"/>
                </a:solidFill>
                <a:latin typeface="Open Sans"/>
                <a:ea typeface="Open Sans"/>
                <a:cs typeface="Open Sans"/>
                <a:sym typeface="Open Sans"/>
              </a:rPr>
            </a:br>
            <a:r>
              <a:rPr lang="en" b="1">
                <a:solidFill>
                  <a:srgbClr val="113C66"/>
                </a:solidFill>
                <a:latin typeface="Open Sans"/>
                <a:ea typeface="Open Sans"/>
                <a:cs typeface="Open Sans"/>
                <a:sym typeface="Open Sans"/>
              </a:rPr>
              <a:t/>
            </a:r>
            <a:br>
              <a:rPr lang="en" b="1">
                <a:solidFill>
                  <a:srgbClr val="113C66"/>
                </a:solidFill>
                <a:latin typeface="Open Sans"/>
                <a:ea typeface="Open Sans"/>
                <a:cs typeface="Open Sans"/>
                <a:sym typeface="Open Sans"/>
              </a:rPr>
            </a:br>
            <a:r>
              <a:rPr lang="en" b="1">
                <a:solidFill>
                  <a:srgbClr val="113C66"/>
                </a:solidFill>
                <a:latin typeface="Open Sans"/>
                <a:ea typeface="Open Sans"/>
                <a:cs typeface="Open Sans"/>
                <a:sym typeface="Open Sans"/>
              </a:rPr>
              <a:t>Q&amp;A</a:t>
            </a:r>
            <a:r>
              <a:rPr lang="en">
                <a:solidFill>
                  <a:srgbClr val="113C66"/>
                </a:solidFill>
              </a:rPr>
              <a:t/>
            </a:r>
            <a:br>
              <a:rPr lang="en">
                <a:solidFill>
                  <a:srgbClr val="113C66"/>
                </a:solidFill>
              </a:rPr>
            </a:br>
            <a:endParaRPr>
              <a:solidFill>
                <a:srgbClr val="113C66"/>
              </a:solidFill>
            </a:endParaRPr>
          </a:p>
          <a:p>
            <a:pPr marL="0" lvl="0" indent="0">
              <a:spcBef>
                <a:spcPts val="2000"/>
              </a:spcBef>
              <a:spcAft>
                <a:spcPts val="20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311700" y="445025"/>
            <a:ext cx="3569700" cy="142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Original Sample:</a:t>
            </a:r>
            <a:endParaRPr>
              <a:solidFill>
                <a:srgbClr val="113C66"/>
              </a:solidFill>
            </a:endParaRPr>
          </a:p>
          <a:p>
            <a:pPr marL="0" lvl="0" indent="0" rtl="0">
              <a:spcBef>
                <a:spcPts val="0"/>
              </a:spcBef>
              <a:spcAft>
                <a:spcPts val="0"/>
              </a:spcAft>
              <a:buNone/>
            </a:pPr>
            <a:r>
              <a:rPr lang="en">
                <a:solidFill>
                  <a:srgbClr val="113C66"/>
                </a:solidFill>
              </a:rPr>
              <a:t>Treatment Group</a:t>
            </a:r>
            <a:endParaRPr>
              <a:solidFill>
                <a:srgbClr val="113C66"/>
              </a:solidFill>
            </a:endParaRPr>
          </a:p>
        </p:txBody>
      </p:sp>
      <p:pic>
        <p:nvPicPr>
          <p:cNvPr id="246" name="Shape 246"/>
          <p:cNvPicPr preferRelativeResize="0"/>
          <p:nvPr/>
        </p:nvPicPr>
        <p:blipFill rotWithShape="1">
          <a:blip r:embed="rId3">
            <a:alphaModFix/>
          </a:blip>
          <a:srcRect t="4304" b="4295"/>
          <a:stretch/>
        </p:blipFill>
        <p:spPr>
          <a:xfrm>
            <a:off x="5257025" y="183525"/>
            <a:ext cx="3336549" cy="4694577"/>
          </a:xfrm>
          <a:prstGeom prst="rect">
            <a:avLst/>
          </a:prstGeom>
          <a:noFill/>
          <a:ln>
            <a:noFill/>
          </a:ln>
        </p:spPr>
      </p:pic>
      <p:sp>
        <p:nvSpPr>
          <p:cNvPr id="247" name="Shape 247"/>
          <p:cNvSpPr txBox="1"/>
          <p:nvPr/>
        </p:nvSpPr>
        <p:spPr>
          <a:xfrm>
            <a:off x="4775500" y="1043250"/>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Black"/>
                <a:ea typeface="Lato Black"/>
                <a:cs typeface="Lato Black"/>
                <a:sym typeface="Lato Black"/>
              </a:rPr>
              <a:t>53,712</a:t>
            </a:r>
            <a:endParaRPr>
              <a:latin typeface="Lato Black"/>
              <a:ea typeface="Lato Black"/>
              <a:cs typeface="Lato Black"/>
              <a:sym typeface="Lato Black"/>
            </a:endParaRPr>
          </a:p>
        </p:txBody>
      </p:sp>
      <p:cxnSp>
        <p:nvCxnSpPr>
          <p:cNvPr id="248" name="Shape 248"/>
          <p:cNvCxnSpPr/>
          <p:nvPr/>
        </p:nvCxnSpPr>
        <p:spPr>
          <a:xfrm rot="10800000" flipH="1">
            <a:off x="5913475" y="1232875"/>
            <a:ext cx="970200" cy="15300"/>
          </a:xfrm>
          <a:prstGeom prst="straightConnector1">
            <a:avLst/>
          </a:prstGeom>
          <a:noFill/>
          <a:ln w="9525" cap="flat" cmpd="sng">
            <a:solidFill>
              <a:schemeClr val="dk2"/>
            </a:solidFill>
            <a:prstDash val="solid"/>
            <a:round/>
            <a:headEnd type="none" w="med" len="med"/>
            <a:tailEnd type="oval" w="med" len="med"/>
          </a:ln>
        </p:spPr>
      </p:cxnSp>
      <p:sp>
        <p:nvSpPr>
          <p:cNvPr id="249" name="Shape 249"/>
          <p:cNvSpPr txBox="1"/>
          <p:nvPr/>
        </p:nvSpPr>
        <p:spPr>
          <a:xfrm>
            <a:off x="5310425" y="3263200"/>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ato Black"/>
                <a:ea typeface="Lato Black"/>
                <a:cs typeface="Lato Black"/>
                <a:sym typeface="Lato Black"/>
              </a:rPr>
              <a:t>12,018</a:t>
            </a:r>
            <a:endParaRPr>
              <a:latin typeface="Lato Black"/>
              <a:ea typeface="Lato Black"/>
              <a:cs typeface="Lato Black"/>
              <a:sym typeface="La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311700" y="445025"/>
            <a:ext cx="3569700" cy="142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Unrestricted Treatment and Control Groups</a:t>
            </a:r>
            <a:endParaRPr>
              <a:solidFill>
                <a:srgbClr val="113C66"/>
              </a:solidFill>
            </a:endParaRPr>
          </a:p>
        </p:txBody>
      </p:sp>
      <p:sp>
        <p:nvSpPr>
          <p:cNvPr id="255" name="Shape 255"/>
          <p:cNvSpPr txBox="1">
            <a:spLocks noGrp="1"/>
          </p:cNvSpPr>
          <p:nvPr>
            <p:ph type="subTitle" idx="4294967295"/>
          </p:nvPr>
        </p:nvSpPr>
        <p:spPr>
          <a:xfrm>
            <a:off x="327250" y="2118350"/>
            <a:ext cx="3677100" cy="1811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latin typeface="Open Sans Light"/>
                <a:ea typeface="Open Sans Light"/>
                <a:cs typeface="Open Sans Light"/>
                <a:sym typeface="Open Sans Light"/>
              </a:rPr>
              <a:t>Treatment: Eviction records for matched individuals</a:t>
            </a:r>
            <a:endParaRPr>
              <a:solidFill>
                <a:srgbClr val="113C66"/>
              </a:solidFill>
              <a:latin typeface="Open Sans Light"/>
              <a:ea typeface="Open Sans Light"/>
              <a:cs typeface="Open Sans Light"/>
              <a:sym typeface="Open Sans Light"/>
            </a:endParaRPr>
          </a:p>
          <a:p>
            <a:pPr marL="0" lvl="0" indent="0" rtl="0">
              <a:spcBef>
                <a:spcPts val="1000"/>
              </a:spcBef>
              <a:spcAft>
                <a:spcPts val="0"/>
              </a:spcAft>
              <a:buNone/>
            </a:pPr>
            <a:r>
              <a:rPr lang="en">
                <a:solidFill>
                  <a:srgbClr val="113C66"/>
                </a:solidFill>
                <a:latin typeface="Open Sans Light"/>
                <a:ea typeface="Open Sans Light"/>
                <a:cs typeface="Open Sans Light"/>
                <a:sym typeface="Open Sans Light"/>
              </a:rPr>
              <a:t>Control: Random sample of county service use</a:t>
            </a:r>
            <a:endParaRPr>
              <a:solidFill>
                <a:srgbClr val="113C66"/>
              </a:solidFill>
              <a:latin typeface="Open Sans Light"/>
              <a:ea typeface="Open Sans Light"/>
              <a:cs typeface="Open Sans Light"/>
              <a:sym typeface="Open Sans Light"/>
            </a:endParaRPr>
          </a:p>
          <a:p>
            <a:pPr marL="0" lvl="0" indent="0" rtl="0">
              <a:spcBef>
                <a:spcPts val="1000"/>
              </a:spcBef>
              <a:spcAft>
                <a:spcPts val="1000"/>
              </a:spcAft>
              <a:buNone/>
            </a:pPr>
            <a:r>
              <a:rPr lang="en">
                <a:solidFill>
                  <a:srgbClr val="113C66"/>
                </a:solidFill>
                <a:latin typeface="Open Sans Light"/>
                <a:ea typeface="Open Sans Light"/>
                <a:cs typeface="Open Sans Light"/>
                <a:sym typeface="Open Sans Light"/>
              </a:rPr>
              <a:t>Control: Restricted by zip code</a:t>
            </a:r>
            <a:endParaRPr>
              <a:solidFill>
                <a:srgbClr val="113C66"/>
              </a:solidFill>
              <a:latin typeface="Open Sans Light"/>
              <a:ea typeface="Open Sans Light"/>
              <a:cs typeface="Open Sans Light"/>
              <a:sym typeface="Open Sans Light"/>
            </a:endParaRPr>
          </a:p>
        </p:txBody>
      </p:sp>
      <p:pic>
        <p:nvPicPr>
          <p:cNvPr id="256" name="Shape 256"/>
          <p:cNvPicPr preferRelativeResize="0"/>
          <p:nvPr/>
        </p:nvPicPr>
        <p:blipFill rotWithShape="1">
          <a:blip r:embed="rId3">
            <a:alphaModFix/>
          </a:blip>
          <a:srcRect t="41609" b="2970"/>
          <a:stretch/>
        </p:blipFill>
        <p:spPr>
          <a:xfrm>
            <a:off x="5257025" y="910450"/>
            <a:ext cx="3336549" cy="2846625"/>
          </a:xfrm>
          <a:prstGeom prst="rect">
            <a:avLst/>
          </a:prstGeom>
          <a:noFill/>
          <a:ln>
            <a:noFill/>
          </a:ln>
        </p:spPr>
      </p:pic>
      <p:sp>
        <p:nvSpPr>
          <p:cNvPr id="257" name="Shape 257"/>
          <p:cNvSpPr txBox="1"/>
          <p:nvPr/>
        </p:nvSpPr>
        <p:spPr>
          <a:xfrm>
            <a:off x="5521275" y="2065975"/>
            <a:ext cx="10752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12,018</a:t>
            </a:r>
            <a:endParaRPr b="1">
              <a:latin typeface="Open Sans"/>
              <a:ea typeface="Open Sans"/>
              <a:cs typeface="Open Sans"/>
              <a:sym typeface="Open Sans"/>
            </a:endParaRPr>
          </a:p>
        </p:txBody>
      </p:sp>
      <p:sp>
        <p:nvSpPr>
          <p:cNvPr id="258" name="Shape 258"/>
          <p:cNvSpPr txBox="1"/>
          <p:nvPr/>
        </p:nvSpPr>
        <p:spPr>
          <a:xfrm>
            <a:off x="5260525" y="3757075"/>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Treatment</a:t>
            </a:r>
            <a:endParaRPr b="1">
              <a:latin typeface="Open Sans"/>
              <a:ea typeface="Open Sans"/>
              <a:cs typeface="Open Sans"/>
              <a:sym typeface="Open Sans"/>
            </a:endParaRPr>
          </a:p>
        </p:txBody>
      </p:sp>
      <p:sp>
        <p:nvSpPr>
          <p:cNvPr id="259" name="Shape 259"/>
          <p:cNvSpPr txBox="1"/>
          <p:nvPr/>
        </p:nvSpPr>
        <p:spPr>
          <a:xfrm>
            <a:off x="6749125" y="3757075"/>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Control</a:t>
            </a:r>
            <a:endParaRPr b="1">
              <a:latin typeface="Open Sans"/>
              <a:ea typeface="Open Sans"/>
              <a:cs typeface="Open Sans"/>
              <a:sym typeface="Open Sans"/>
            </a:endParaRPr>
          </a:p>
        </p:txBody>
      </p:sp>
      <p:sp>
        <p:nvSpPr>
          <p:cNvPr id="260" name="Shape 260"/>
          <p:cNvSpPr txBox="1"/>
          <p:nvPr/>
        </p:nvSpPr>
        <p:spPr>
          <a:xfrm>
            <a:off x="6916125" y="997325"/>
            <a:ext cx="11769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26,447</a:t>
            </a:r>
            <a:endParaRPr b="1">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264"/>
        <p:cNvGrpSpPr/>
        <p:nvPr/>
      </p:nvGrpSpPr>
      <p:grpSpPr>
        <a:xfrm>
          <a:off x="0" y="0"/>
          <a:ext cx="0" cy="0"/>
          <a:chOff x="0" y="0"/>
          <a:chExt cx="0" cy="0"/>
        </a:xfrm>
      </p:grpSpPr>
      <p:pic>
        <p:nvPicPr>
          <p:cNvPr id="265" name="Shape 265"/>
          <p:cNvPicPr preferRelativeResize="0"/>
          <p:nvPr/>
        </p:nvPicPr>
        <p:blipFill>
          <a:blip r:embed="rId3">
            <a:alphaModFix/>
          </a:blip>
          <a:stretch>
            <a:fillRect/>
          </a:stretch>
        </p:blipFill>
        <p:spPr>
          <a:xfrm>
            <a:off x="2644675" y="0"/>
            <a:ext cx="3854661" cy="5143501"/>
          </a:xfrm>
          <a:prstGeom prst="rect">
            <a:avLst/>
          </a:prstGeom>
          <a:noFill/>
          <a:ln>
            <a:noFill/>
          </a:ln>
          <a:effectLst>
            <a:outerShdw blurRad="300038" dist="304800" dir="9840000" algn="bl"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311700" y="445025"/>
            <a:ext cx="3569700" cy="1424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Propensity </a:t>
            </a:r>
            <a:br>
              <a:rPr lang="en">
                <a:solidFill>
                  <a:srgbClr val="113C66"/>
                </a:solidFill>
              </a:rPr>
            </a:br>
            <a:r>
              <a:rPr lang="en">
                <a:solidFill>
                  <a:srgbClr val="113C66"/>
                </a:solidFill>
              </a:rPr>
              <a:t>Score Matching</a:t>
            </a:r>
            <a:endParaRPr>
              <a:solidFill>
                <a:srgbClr val="113C66"/>
              </a:solidFill>
            </a:endParaRPr>
          </a:p>
        </p:txBody>
      </p:sp>
      <p:sp>
        <p:nvSpPr>
          <p:cNvPr id="271" name="Shape 271"/>
          <p:cNvSpPr txBox="1">
            <a:spLocks noGrp="1"/>
          </p:cNvSpPr>
          <p:nvPr>
            <p:ph type="title" idx="2"/>
          </p:nvPr>
        </p:nvSpPr>
        <p:spPr>
          <a:xfrm>
            <a:off x="395100" y="1771350"/>
            <a:ext cx="3486300" cy="1424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a:solidFill>
                  <a:srgbClr val="113C66"/>
                </a:solidFill>
              </a:rPr>
              <a:t>Matched on demographics, program eligibility in last year, shelter use, and time</a:t>
            </a:r>
            <a:endParaRPr>
              <a:solidFill>
                <a:srgbClr val="113C66"/>
              </a:solidFill>
            </a:endParaRPr>
          </a:p>
          <a:p>
            <a:pPr marL="0" lvl="0" indent="0" rtl="0">
              <a:lnSpc>
                <a:spcPct val="100000"/>
              </a:lnSpc>
              <a:spcBef>
                <a:spcPts val="2000"/>
              </a:spcBef>
              <a:spcAft>
                <a:spcPts val="0"/>
              </a:spcAft>
              <a:buNone/>
            </a:pPr>
            <a:r>
              <a:rPr lang="en">
                <a:solidFill>
                  <a:srgbClr val="113C66"/>
                </a:solidFill>
              </a:rPr>
              <a:t>Allows for more accurate comparisons between groups</a:t>
            </a:r>
            <a:endParaRPr>
              <a:solidFill>
                <a:srgbClr val="113C66"/>
              </a:solidFill>
            </a:endParaRPr>
          </a:p>
          <a:p>
            <a:pPr marL="0" lvl="0" indent="0" rtl="0">
              <a:lnSpc>
                <a:spcPct val="100000"/>
              </a:lnSpc>
              <a:spcBef>
                <a:spcPts val="2000"/>
              </a:spcBef>
              <a:spcAft>
                <a:spcPts val="2000"/>
              </a:spcAft>
              <a:buNone/>
            </a:pPr>
            <a:r>
              <a:rPr lang="en">
                <a:solidFill>
                  <a:srgbClr val="113C66"/>
                </a:solidFill>
              </a:rPr>
              <a:t>Restricted to 2009-2014</a:t>
            </a:r>
            <a:endParaRPr>
              <a:solidFill>
                <a:srgbClr val="113C66"/>
              </a:solidFill>
            </a:endParaRPr>
          </a:p>
        </p:txBody>
      </p:sp>
      <p:pic>
        <p:nvPicPr>
          <p:cNvPr id="272" name="Shape 272"/>
          <p:cNvPicPr preferRelativeResize="0"/>
          <p:nvPr/>
        </p:nvPicPr>
        <p:blipFill rotWithShape="1">
          <a:blip r:embed="rId3">
            <a:alphaModFix/>
          </a:blip>
          <a:srcRect t="67913" b="2969"/>
          <a:stretch/>
        </p:blipFill>
        <p:spPr>
          <a:xfrm>
            <a:off x="5257025" y="1751951"/>
            <a:ext cx="3336549" cy="1495549"/>
          </a:xfrm>
          <a:prstGeom prst="rect">
            <a:avLst/>
          </a:prstGeom>
          <a:noFill/>
          <a:ln>
            <a:noFill/>
          </a:ln>
        </p:spPr>
      </p:pic>
      <p:sp>
        <p:nvSpPr>
          <p:cNvPr id="273" name="Shape 273"/>
          <p:cNvSpPr txBox="1"/>
          <p:nvPr/>
        </p:nvSpPr>
        <p:spPr>
          <a:xfrm>
            <a:off x="5337675" y="3123787"/>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Treatment</a:t>
            </a:r>
            <a:endParaRPr b="1">
              <a:latin typeface="Open Sans"/>
              <a:ea typeface="Open Sans"/>
              <a:cs typeface="Open Sans"/>
              <a:sym typeface="Open Sans"/>
            </a:endParaRPr>
          </a:p>
        </p:txBody>
      </p:sp>
      <p:sp>
        <p:nvSpPr>
          <p:cNvPr id="274" name="Shape 274"/>
          <p:cNvSpPr txBox="1"/>
          <p:nvPr/>
        </p:nvSpPr>
        <p:spPr>
          <a:xfrm>
            <a:off x="6902475" y="3123787"/>
            <a:ext cx="15648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Control</a:t>
            </a:r>
            <a:endParaRPr b="1">
              <a:latin typeface="Open Sans"/>
              <a:ea typeface="Open Sans"/>
              <a:cs typeface="Open Sans"/>
              <a:sym typeface="Open Sans"/>
            </a:endParaRPr>
          </a:p>
        </p:txBody>
      </p:sp>
      <p:sp>
        <p:nvSpPr>
          <p:cNvPr id="275" name="Shape 275"/>
          <p:cNvSpPr txBox="1"/>
          <p:nvPr/>
        </p:nvSpPr>
        <p:spPr>
          <a:xfrm>
            <a:off x="5484725" y="1530125"/>
            <a:ext cx="1099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6,584</a:t>
            </a:r>
            <a:endParaRPr b="1">
              <a:latin typeface="Open Sans"/>
              <a:ea typeface="Open Sans"/>
              <a:cs typeface="Open Sans"/>
              <a:sym typeface="Open Sans"/>
            </a:endParaRPr>
          </a:p>
        </p:txBody>
      </p:sp>
      <p:sp>
        <p:nvSpPr>
          <p:cNvPr id="276" name="Shape 276"/>
          <p:cNvSpPr txBox="1"/>
          <p:nvPr/>
        </p:nvSpPr>
        <p:spPr>
          <a:xfrm>
            <a:off x="7127600" y="1530125"/>
            <a:ext cx="1099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6,584</a:t>
            </a:r>
            <a:endParaRPr b="1">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2631287" y="0"/>
            <a:ext cx="3881431" cy="5143500"/>
          </a:xfrm>
          <a:prstGeom prst="rect">
            <a:avLst/>
          </a:prstGeom>
          <a:noFill/>
          <a:ln>
            <a:noFill/>
          </a:ln>
          <a:effectLst>
            <a:outerShdw blurRad="300038" dist="304800" dir="9840000" algn="bl"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4" name="AutoShape 6" descr="data:image/png;base64,iVBORw0KGgoAAAANSUhEUgAAAXsAAADqCAYAAABDc+VZAAAgAElEQVR4Xu2dB9hU1bX3FyBNRBRBkF4FqdIFfKWKIiBFehGiqFFj7k0xN/m8ad5riik3iSVqbAhIr9J7R0AQpQiCCBFEkCJdQOB7ftvsyeEwM2dm3jMzZ95Z+3l4gPc9Z5f/Wue/115777XyXbp06ZJoUQQUAUVAEcjTCORTss/T8tXBKQKKgCJgEFCyV0VQBBQBRSALEFCyzwIh6xAVAUVAEVCyVx1QBBQBRSALEFCyzwIh6xAVAUVAEVCyVx1QBBQBRSALEFCyzwIh6xAVAUVAEVCyVx1QBBQBRSALEFCyzwIh6xAVAUVAEVCyVx1QBBQBRSALEFCyzwIh6xAVAUVAEch6st+yZYtMmjRJvvnmGxk+fLhUqlQpZVpx7NgxeeGFF6Rbt25Sv379lLUblIa++uorGT16tPzzn/+UO++8Uzp27Bi1a19//bW8/vrrcvPNN5tnsx2/oMgx2f04cOCAjB8/Xvbu3StXXXWV3H777XLXXXdJ/vz5ZdOmTfLOO+/I448/LiVKlEh2V0z98eptSjoVQyNxk739wBiwLQigevXq0qNHD7nhhhtiaDYYjxw+fFhefvlladiwobRu3VqKFy8uBQoUiLlzCxYskI8//lgeeOABKVKkSMzv2QezmawuXLhgiP7EiRNy3333yXXXXeeJYSrJnv6tW7dOypYtK1WqVIlbtsl+4ZNPPpFDhw5J06ZN49JZ26+zZ8/KqlWrjJFRqlSpZHc34fqtzAsWLGiMoosXLwrfrTWO3GSfW1y8OpqI3nrVmarfJ0z2ECQzLIUPdsqUKYICPfLII4Y0vUpuidKr/lh+j1VPv7/73e8mpPC5HYOb7INK/ljeo0aNksGDB/u28jl+/Li8+OKL0qFDB2nWrFks4pJUkv2pU6fkpZdeChkxMXUwhQ9NnTpVIDZ0t1ixYp4tM7FSBg0aZP7GWv7HP/5h8G/ZsqXn++l6AGv+zTfflAEDBhhZuIub7OPFJd5xJaK38baRrOcTJvvmzZtftuyGEF577TXp27ev1K1b17O/uSVKzwZieCC3S8DcjiGbyT6RiS2VZB+D+mTUI26yz5TOexkauf2G48UhEb2Nt41kPe8b2X/xxRfyyiuvmCU5ZH/06FGZPn26bN++XVj6VKhQwUwEuDvwUzvdQEOGDDHLsvPnzwsEunr1ajl37pxUrFhRevfuLWXKlDHjZ/k2btw44+PFX1erVi3p2bOnXHvttWHx+eyzz2Ty5Mny+eefG18fS9577rlHChcubNqZN29e6D1WKtbqcVYWrU3q2LZtm/Ehr1ixwvQZ66Nfv36hPp0+fdr4FD/44ANTrbPPTsXB0nL2B9cB7iH6unXrVlPHkSNHjF+yc+fO0qhRI8mXL59xhZw5c0YKFSpkLL0HH3zwCus7Gq62D61atRJWOmBLm127djUW99tvvx3qO/23OLnb7dKli8yePVv69OkjderUMWP99NNP5a233jJWGRjZQhuvvvqqsdQpuHCszzWazLzIntQMTqyuvvpqueOOO6RNmzamnZEjR5pVJzpKQXYTJkwwmJUrV87oqX2G8Tj3ByzpsJpds2aNfPnll0YWjNeODVlPnDjR9AF53HbbbbJz505p165d2D0Zd3+tbG+99Vajt3xDw4YNE1wYlBkzZhhd/s53viNLly69zIXIqnrWrFny3nvvmf0n+73xcyfWfH/sTdGWc78oGna4NmMZv/sjdOo+7hf398z3A1a4yjZs2GC+P+felfsb5ZvgGXTP7tu4yd5pgB08eNCsSP2SWaJ6a78x5Prhhx8abkjU9ZubicAXsmfJi3JC+A899JAhC5aI119/vdx7772GlKZNm2aUl98XLVrUkK3T342y4VLZv3+/+RhRykWLFhnCePjhhw1Z2zr5ECFWNlb5eFEAt68d0uBjheDxxzO5jB07VqpWrWomEJ73sgog0WhtLl68WObPn2/aYDnMEg9yRKhMKpDsiBEjDB70GTLhg+XvoUOHCh+D84MLZzVASBAI+yF8LLt27TKTKBNK7dq1jeIzjhYtWpiJpkaNGgLJ2eKFKx8hfYAgevXqZUhi+fLlsnHjRoM7E20468rdbuXKlc1EXLJkSSM/ZI6MmUCQubNP9C3cWL1kBp7RNmjBAfLu1KmTIQ3qQ0eQP/JZuXKlrF+/PtQfZLFs2TKjoxACOsIeDr7hatWqXUH2kCb6BsHzwTIB4zfHlYK+Qizob//+/c3vFy5caMgX91e4DfhosoXgwRNSgAzRFXSxSZMmpq/O74dn0ZF9+/YZ3b7mmmtk5syZoe+RydRt2bvx98IOLKON3+1KYmJG99Er9IHJjz4xWaEP6Alj4PvBOGjQoIH5Numrs7h1zz3he5G93zJLRG9PnjwZ+saY+JEn+hXP/mBuSN6+mzDZOy1zKitfvrxRcsgBAmEC4AOwVkk0ofAcEwUfMiRmfXO0gV+3e/fuhuj4d9u2bY3FROEdJpCaNWuaycBZ+MixyrGCbB+YXPiAIFpO3XiRvfXPRWpzyZIlV5AZHxUfJhYZljaTIKRpN8H27NljPrz777/fEEc0sofc8FfedNNNxtKmQN6QCmMCb+riOVZH4ZTHC1fInT5wGsb6zt2rtEhk726X1Q0TxaOPPmpkjzyxxpj43CXcR+MlsxtvvDEi2TPxgRUGhp1saPPdd98VJmX6hDzHjBlj5A8Zv/HGG4Z0sH7Bb/fu3cbgwPK1/bcWJBhAXgMHDgzpJ2TNKREIGf2DWJgw7com2pLfS7boPOTeuHFjQ+4YPbTFKgRdcpI9Ew5jZ+VsVxm0zSqFiY+fRSP7WLGLNn70yFncqyZ+Byew+mfi4zRVNGPAuQp07hfFS/Z+yiySkeKlt3YV5fzG/CDveOtImOztBi0fCh8QZO/8yHBLYIGipMzuFOdy3W3ZYwGy5A+XJZEPsV69euajxRLgg+aDgpwgAKxIZ7EKgZWLstsSzpqJdmyLvkRrM5zPno+KdiAA3FG4Ntwl0lLa3T872eC+cRenO4XfhXNB8XMvXJn03Mc/3f2IRPbudiEdNjUhKk5l2Y01LDYvso9FZkzqkSx7Ow4mFlZW4cgCkoRAcVnxb2TP8+gpky+rGTYE0Tf3KiIcBs6fcUiBj56JHcstEjHYfsUiW9wyWOsYDug9+NpVrFP3duzYYcaAK8xtGdv2opF9LNhRj3uTPpo/3bo47cQZrh+x7Hnl1rKP1ud4ZRZOprHobbhvLF6i9uP5hMneuUHL0hjFRLBYoYDIchhrHIuUJZ6XZc/vsYL56LC2nAUXgLXOca3gB8XHx34AVj4uEqdVG4sAsC68LHvbh0htMhG4j146yR5LFwJhGY/ryhYmJzCxyzt7zj7Shi1uCCeBUQ/LYur02njzwtXtSgqn0LGSvT2WhpWLguOfjOSbdI81FpnlluzpE64biLZ06dLmb1w4WH+4EfAfYyBgSbstSC+yB0f3Ki6aZW9/F022tIkhxQoOFwiuOtw4FCX7b+9aeLlxopF9vDJTshcxG4RYTCzl2DDFv+cGGdJjQrAbce5ZHYsKq42Pz0lsEAhEjoWD/xOXir08wRIdv364CxVeS6tY3DhebXIOOxrZ48axS297WYvVAn/YYPY6jcO+BJhgreEnthMabjImDLtBG82y98I1HCElatnTDz4+jr+xeoGc2CANV9LhxgFH3AtY9GB59913mxUifvvNmzcbgsfnjaziJXsm33jcOLHIltWFdTXh/sPCt/dYwrlxnMcT+SZ5ho18vks/3DjxWPaxunG87qkk07KPV2aRVmteXOPeDPfDSk+kDl8sexpeu3atzJ0711j3gMhyno8GqxsfMASA8nIOn2UuVi8+b5bMnISA/NhkgiDZjMQtxKRBnSgx1j0TCnXi+6Jg7Tg3fZ0AuDf7sOKon3pj3aBlzyBam2z4RSN7SB2rEQuCNhE6bhVWQqxgKE4XCpY+uOFjZUORMXOKB4sxJyfHuK0gIbCEpCBSL8ueyTIarqwwvNw41odPn/AhR1tRgDOrOvyzuDSQbaxk7yWzeDdomaw5GABu9J3JEZn+/e9/N13Cj88EwKYhvmRWlPYAQbxkj16xOYzfP9YNWgygaLKlj0xErEYwgPgOrMsy3AYtckLPkA+bw0wQfI+MEUJi4qcOJgz3qtK9QevGLpwBF82NE26Dlj6BD/sOdoM2nWSfiMxi2aB1c40b60SI2o93fCN767phlxnrHlcLpMQRNZbMWBj4sO0Gl91AQokgPo5r4v/n+CEWM8qCQuDigNhQcvYBIC7eobDkpq1It3ajHeOzVqjXVetobXr57LFuETyTEh8TxAv5sYmHiyuc4jAJ4ufn97hAcF9B+HPmzDFHL6mTSzAsYfmdF9kzzmi40j8vsqff9Im+QTp2YzjcioIJDmKhr87NcbeyRnJxJOvopV0V2eOVGBfW/22JHUPCboTHS/a86z56id5CZuhouNM4YBVNtmAGgbtXDG43DjrhPHrJGN3HHCFvNmyx+JnQ3IcDYj166bxY53UGPpajl+kk+0RklojeBuVsftxk78cMo3XkXQSs6wGiszes8+5oLx+Z073Gb+yGNWQfy0XDbMEpSOPMJpkp2QdJ8zK4L1iGLFfZOGcFh/WYSXGScgs9J87waeMWw2Vk3YysDGMNIZLbPuj78SGQbTJTso9PP/TpCAhYtwfWrL1FnW1gOW+Nh7sxmm14ZMJ4s0lmSvaZoJHaR0VAEVAEcolAxpK91+ZQIrgEZSMlkb7rO4qAIqAIREMgMGQfy20650DSQfbJaDOccOLFIlkqnqrxJqv/Wq8ioAj8GwEle4c2eFn2qSI/JXv9RBUBRcBvBOIme0t4XNt+//33zXlqztFz9poLE1yc4CwvAdE4U2/jhBANkAsk9oz8LbfcYs4fc4ojUsjjSGFbnZEYneFLbRAsGwzKK2QyZ8wJfPXRRx+Zi2CcIecmZbhz0Zxnt2GKEQKxaTiTTd/doUs50x0tVHO84Z9tbA3uKnAumUtAnPqwoXq5z8BE5R5/pBC61GPP18cb2titgF5hfcOFsSXOUaRQxGAXbtJ1T7Q2xDJnzKmLQvRRLvERZVSLIqAIXI5AQmTPJQ8I15INl2ggcUjWRjjkZ9zk44asvVUJQRJbnMmAMALO8MRua9be/IwUtpU66Qe3A21YVy5IQRQc+4MEooVM5nZqvCFp3YRjSYkjXDZ0KUG/CEoVS6jmWMM/23a4CGRvZ3JRi9u4Vg42rC0xvG32omghdIlhlEhoY6f6ICMvDMOFsUVXooUiDnfRKxzZM370jQtLjBVMiJUULsqmfviKQLYjkBDZcxOPm3TEMKfYq9Zcg7Y/4xYsVv5jjz1mrFAsQAjW3mR0k3u4WDnRwrZC5u7wpTboF+eaKdFCJhO6gN8zUcQSkpb6IpG9OzxwtHZZ0cQb/tmSvTOio02kwG1cG0uIUBMEziKGCpNAtPDIJEBJJLSx84MJd7vTbZW7w9ja0L7RQhFzW9p9qzcc2XO8ET20IQSIvUQEyHDx87P9Q9fxKwIJkb07IJIle+Jw2IBf4RIB25CtfKQUm40J4naTPe9HC9sazn/u7AfhG6KFTKZ94qY488/G67MP97xXSGGs0HjDP0dya7CyIUCavYrvxIQVD/H/I4VHti4oG3ETPGIJgOb8ZBirV1hft1zDTVzuiTRc4KhwZM97ztDOsUYx1c9eEchGBFJC9lj1NmsUUSttWkBnXAy/yR5SiRYymWW/ezLxg+y9Qgpz+Sje8M+JkL0lzEghdIm66BUTx2tDGgy9wvoq2WcjreiYg4hASsge0nAHHCPgGcHSbLzzSG6cSGFbWR1EW2Hg344WMjkWF4RbYJHcOE7r2CukcDgC9Qr/nAjZszEeLTxyLAHQvMg+Fgzdco3HjeN2WznlzQatunGCSCnap6AikBKyx5VAXG7im2NpknSEzTRSw+FGYXMxUsjjSGFbIatoZE/40mihffFpe20uuoXmDvUbzjr2CinMqibe8M/hEoxYn30kNw7utGghdNks97Lsw4U2dm/QeoX1DXeM1CucLhve7DeArz0EgL7YkL2MDbJHjzh9Q1o9Nn2RN6eziAiqRRFQBC5HICVkD6lzTJO43GxOkkyBjUqSj1ifeaSQx/j5SVriDtvq5bOHELxCJruPDZJ9C9fEXXfdFTYkrTvUr93kdFr2wOvVLpuI8YR/tnline3EQvbRQujGkqEqXGhj9wfkFdY3HNl7hdOlDVZIbDYTIpuNfY5VQu5Mbpbs0SVOfHF0lsJJHGRis5rpx64IKAL/RiBuslfwFAEnAukKERtLHH+VlCKgCCjZqw74gEA6Q8Qq2fsgQK0iqxBQyz6rxO3/YNMVIlbJ3n9Zao15GwEl+7wtXx2dIqAIKAIGASV7VQRFQBFQBLIAASX7LBCyDlERUAQUASV71QFFQBFQBLIAASX7LBCyDlERUAQUASV71QFFQBFQBLIAASX7LBCyDlERUAQUASV71QFFQBFIGIFpq7bJ5t0HIr5fuOBV8uM+rROuX1/0D4G4yZ54KQTYIl4NWZMIpUshtjnxXgh25gxERRyUJUuWyPz5800SEzJXkbiCWOzEnCfqJbFftCgCikDmIVB50B/lnwePRe345n88IXWr3HjFMzaa61dffWV+R14LZ04MfkYwPHjl7rvvNoETEy20RWwuAuvRTjILQR2J32Rze3i1laq+xU32S5cuNSn3iDrZr18/Q/b8f+XKlSYIFYTuLAiS9IBkhOI5JgnynhLgqlSpUkaY/CEHbK1atbxw0d8rAopAgBCo99BzsmX3wYTJnpvQJKCxRmO8QyN5TrNmzTyJ1U9CJQghmfhsRFZ3n/MM2TMwEnAAMtmOEBKDYxI4efKkiWZJZEKiEVKcwFjAiSpJakMse/KwHjp0yORwtSkL4xW4Pq8IKALpQcBvsl+/fr1JYZqTkyOrVq0S8lKQbhOuwUsAb5CXmiioWPpEVcVSJyUqXDNnzhyT2xoPAjkdZs+ebQxRDEs8CgMHDrzMsoeTxo0bZzK6wUcNGjQwUVRpl/SetMGERAht0peywsArgRFLmHDSghLmm6T3NWrUMBPX2rVrZfPmzead6tWrm74wBp6j4BGpWbOmZ9/8lmjcln04sifWOJY5WaiIKV6vXr3LUuXZWdA9u+ISIk8toYVJo6dFEVAEMguB3JI9ORWsGwfyJD8BBM7f8Aqkz/8h+8WLFxuXb+PGjc2/IUy4Bcse/oHY8TYQHptw2Pzc/gyvAgZpOLInYx1WOpMFz0DOu3btMsmV8EKQcOemm24yZN2yZUsjIMtpGLqE2iYP9YYNG0wWvoMHDxoPBxPS+PHjpUmTJmbCYQxEiaUN8nrg2qa/kfrmtyb4QvaAVbduXTOLkZiCHKvWbx/Osrd+sw8++ECInAhIu3fvNiCTiMJZmCGJD68lOgJYM1qiI4DlpiU6AljAlStXjhmm3JK9242D9U5uaLgEToBHSH0JUS5btsyQZMmSJUP9s24cd87patWqGaKGiyDiSG4cfg5hM7k4ucr+m8mG1QT12D0FJ9nTp4oVK0rVqlVDfXK6cegfeJKp78yZM+YZ+s+4CCIYrW8xCyHGB30he5ZeLFnw2SMYlkKQP4VZm2USPvvDhw8bYsfNg8uHhCYIlVkU4ZCJiExDWhQBRSAzEPCb7Bk1LhFL7Fjv1mXstOzhEUh2+fLlxoLHol60aJFxq+TLl88YkUwAsVj20cgeNzVWOm1giVteW7NmjeE0LHZr2bOaYIWBpW43aOk7ng5cO6TZxIMB90H8Xn3zWwN8IXs6bv1WLMUAAX8b5Y477jAzJ740Mg5hvTt3qfH/M3NGsuz9HrDWpwgoAv4hkFuyd7pxrOUMIWIgYhTyM0v2uH1HjBhhrGxcJD179jTulLlz55pTfXAIPEOmMt7FS+D22cNHeBTs5qqXZQ/Jw0+4ckqXLi0dOnQwkwx+e1Kbdu/e3fj0cflYnz3Gr5PsqYOJB46kHvz+uIPoa7T9BP+k9G1NCZG9353Q+hQBRSAzEagw4A+y79DxqJ2PdPQyHSPmiDhWP0ZpthUl+2yTuI5XEfARgbGLN0W9VFWoYAH5xeB2PraoVSWKgJJ9osjpe4qAIqAIZBACSvYZJCztqiKgCCgCiSKgZJ8ocvqeIqAIKAIZhICSfQYJS7uqCCgCikCiCCjZJ4qcvqcIKAKKQAYhoGSfQcLSrioCioAikCgCSvaJIqfvKQKKgCKQQQgo2WeQsLSrikDQENi297yc+PpixG4VyJ9P6lUqKIWuynfFM+549tycHTp0qLlV2r59e3Mz1iv+vJ+hi/2KnR80Gdn+KNkHVTLaL0UgAxDYtOecnDl3KWpP61cuJEULhSf7SPHsYyXxWJ9LBpTuUO/JaMPPOuMm+0iZqugUGawIEMTsbLPBaKYqP8WldSkCwULAb7K35E00SAKPYdnHEwseviEWF+8Sk57Y8cTI4WfEySGoGTHqBw8ebCL0Op+rUqWKicND26wqSLBEuGJi2bRp0+aKjHsEYSPODiuSxx9/POEELKmSaNxkHy5TFZ0l8huBfojX7IwZrZmqUiVKbUcRSD0CuSV7dzx7QhmTPtCSPURLyONYY8ET9+bTTz81gchIckJ0TOogrjx1UIjMS6A0EpY4n+P3luzpAwRP6HAmiW7dupnfEZWXJChY9SRHcSZxSj368bUYN9lTfbjly+rVq01EN0IdO/1smqkqPoHo0/9GYPKKrfLhri9SBkmDamWl1+11UtZeXmgot2TvduO4LXuiQxLpMtZY8HgeCHVMOGQb8AwSx0jlb/zyEDTh2IlO6XwO3rJkj8VvJwebu5bJg2RLhDAm2iUrhqwje/LRAjCJBebNm+dJ9nYy0ExVeeFzT84YIPr7fj0mOZVHqXXSLwco4ceBerLJHqt81qxZMceCZ7LAcodjCCtMzmvCErste4jcuonsc6RLjUT2nTp1kh07dpi49uTdIBcH1j6Z+agrEzLt+WLZL1myxCxpSN3lzuCumari+HJy8Whey1T13MwP5PlZH+YCkcRefbhjbeFPtpZ4M1Ulm+ydPvtYYsFjQE6ZMsVY7eXKlTMkjN+e0Ma4ma3PHlczBqrzuR49eghZ96wLyWnZ8zuex4NBHaQTJH49z5OzllzaJF2JlIQ8CPqUa7InK8yLL75o/F+2ECuaxLsUzVQVBDFnXh9+9dYi+fXIxSnv+C+HtJNf3d8+5e1maoO5IftUjhl+wiAiWx7eh759+16WeDy3fcmEOPm5JnvSdtniPAbFqRyKZqrKrRpl5/tusq9T+UZ5amAbyalfWZ56fYGMXLAxBMybT/aS9o2qybBnJ8uijbvMz3n+1R/2kOa1y8vZ8xfkjbkbZMXmPfK3x7vINUUKye/GLpenR105mSjZx6dvH+09JyfORD56mS+fSMMqhaXQVfHV6+fT7hM6bM7a9IJ+thP0uhIi+6APSvuX+Qi4yX7mM0OkYukScu3VheXnby4MkX3P1nXk9w91kgL588tDf54aIvv//U5H6dHqFhn+56kysH0DuatpDVm+aY9cU7SQ7D7wlRQrUkiuLlxQTp89L088PyMEmJJ9/LpzKcoxe8g+VYWDIwsWLDDJvO3Rb6+203lO36tvfv9eyd5vRLU+XxAI58Zpf2s1ee57XYxVbi37yb8aIIWuKiBVy14vTzw/M0T2zk48PbSDsfyfn/ZuyLIfv3SzVChdQh772zvy8d5DSva+SC35lTj3AN2tKdlHx1/JPvn6qS0kgEAsZI/F/h89W8qohR/Id7s2C0v2nZvfLL998E556Z218tKMdSEXz/Pf6yqjFm6U1+dsuKx3atknIKwEX8GqJrE4/nROxDRo0MBsdnIZatiwYebyE0czOc5dp04dc16eRN/sA7Iv2KtXL7PpysYom6VsjnJyh6ORhw4dMs+3bds2tDlLN9msrVmz5hWJyJ13gxIcTuBfU7IPvIiys4OxkP3s39wvn+w/Ims+2is/7Z9zBdlD9L978E6ZsWa78fPb8saTvcxqoFXdSlKh1LXy8sx18r3nvnXlKNmnTt8ge06zQNJY7JyFHzJkiOzatUt27twprVq1Mnd3OOUHqXPmnrJu3TrzDrdiuczJ6RkuT3FYBOLn/0wYXIbiRE08l7JSN/rUt6Rkn3rMtcUYEPAi+wsXL8qL3+8mJYoVCdW2dc9BqTv8uZD1PvK/7pPNuw/K0GcnhZ4Z2qmR9G9bX9Zs2yvNa5WXtdv3SeOaN8m9Px+tZB+DXPx8BLKHsLt06WLI3pK4/XdOTo6MHDlSDhw4YHzww4cPv4zsly1bJhUrVpSqVauanzvdOGfPnjXHwOO9lOXn+IJWl5J90CSi/TEIeJG98zTOkI63hiz7Pm3qSYvaFWTGu9vlv/rnGAuecuL0WXn8uRkhXz/+/9d+3FMt+zTqmxfZc9KPM+1cZOIClD1Bw0m/3r17m+iY1rLfvn27GQlxdNigtWQf76WsNMKR9KaV7JMOsTaQCAJ6zj4R1DLrHS+yh+Sx7HHllC5d2tyExZLHb1+mTBkTsgCfPi4f67NnAnCSfbyXsjILwfh6q2QfH176dIoQULJPEdDaTNYgoGSfNaLOrIEq2WeWvLS3wUdAyT74MsrKHirZZ6XYddBJREDJPongatWJI6Bknzh2+qYiEA6BuMk+XKaqvXv3ypgxY0yQofr1618W4lgzVaniJYKAkn0iqOk7ikBkBOIme3emKm65ESu6UaNG5rwrpN+8eXMT2J+imapU/RJBQMk+EdT0HUXAR7KnqkiJdrHiua122223mfj2FM1UpeqXCAJK9omgpu8oAikiexKOY8mTu5Gry5HIXjNVqUp6IaBk74WQ/l4RiA+BuN04kSz7zZs3m8sNpOoqUODbW4teZE9mdvJEEtdi9+7dJi6Gdf/Y96mX23BaoiOgmar80RDNVFVKKleu7A+YWkL69NEAABvwSURBVEugEPCF7MnJSGpCsr8ULVr0sgFqpqpAyTtjOqOWfcaISjuaIQj4QvZcWcZKt4XkvAULFjT/1UxVGaIJAeumkn3ABKLdyXgEEiL7jB+1DiDwCCjZB15E2sEMQ0DJPsMEli3dVbLPFknrOFOFgJJ9qpDWduJCQMk+Lrj0YUXAEwEle0+I9IF0IKBknw7Utc28jICSfV6WbgaPTck+g4WnXQ8kAkr2gRSLdkrJXnVAEfAXASV7f/HU2nxCQMneJyC1GkXgXwgo2asqBBIBJftAikU7lcEIKNlnsPDycteV7POydHVs6UBAyT4dqGubnggo2XtCpA8oAnEhoGQfF1z6cKoQULJPFdLaTrYgEDfZh8tUdeTIERkxYoQcOHBAmjZtKj179gxFvtRMVdmiSv6OU8neXzy1NkUgbrJ3Z6oqUaKELFiwQIoVKyZNmjSRCRMmmOQl1atXN+hqpipVskQQULJPBDV9RxGIjEDcZE9V7kxVkyZNkmbNmkmlSpUM8ZcpU8bkoqVopipVv0QQULJPBDV9RxEIGNlrpipVSS8ElOy9ENLfKwLxIZAWy96SfSyZqk6cOBHfiPTpPIHAb8etFP6kuvysX2vhTzaXvJb1LJtl6Ry7L2SP64aNWHLPTpw4UVq2bClVq1YN+ezHjRsnvXv3lsOHD5sUhH369JGTJ0/K+++/b3z7u3btkmrVqgkZr26//fbLZPP555+rrLIQgT9NWSd/nvpeykf+wx5N5Uc9m6W83SA1WK5cuSB1R/viEwK+kD2bsCNHjpR9+/aFTuOsWLHCdFEzVfkkqSyrRt04WSZwHW7SEUiI7JPeK20g6xFQss96FVAAfEZAyT4GQNfv+FzeWb0thif9eeTXIxfLpfn/409lGVqLkn2GCk67HVgElOw9RLP/yAkp1+/ZtAgwmwlfyT4tKqeN5mEElOw9hLvkg0+l3Y9fT7kKVC5znewe9aOUtxuUBpXsgyIJ7UdeQUDJPqBk37ZhVVn8xwfyip7FPQ4l+7gh0xcUgagIKNnnguzfeLKXDGzfQM6dvyB/mbxKfv7mwstq++WQdvL9ni1l/+ETUu+h5+T5J7rKI12ayd5Dx+XBP06RRRt3RWxdyX6RsHeR6oLMfnV/+1Q3q+0pAklHQMk+QbLvc0c9+d3wTvLc1HelfKni0vW2WnL/7yfJuu37TI3929WX/zegjbw0Y628OH2t+dmUXw2UNdv2SvPa5WXeezvlvpy6MmLe+zJq4QdX9ELJXsk+6V+/NpBVCCjZJ0j2QzreKo93byG9nx4jt1QqLX97vIv85u1lMnLBRlMjVvz9HW+Vq4sUlC+/Oi1PvTFfGtcsF7Ls123fK0dPfC2P/GVa2B4o2SvZZxUT6WCTjoCSfYJk77Tsry9exJD4k6/MDZH92Kf6Sp3KN8qjf50uTw/rIJcuiXT8yRumtUe7NTdW/WN/e0c+3ntIyT4MAuqzT/q3rw1kGQJK9gmSPa+9+WQvGdShoRw9eUYOHTst//HiTJm//hNT47SnB8mZs+el/zPj5emhHaRLi5ulyWN/NxPA89/rKrv2HzH+/pNfn5PvvzBTxi7edFlP1LJXyz7LuEiHm2QElOxzQfa8Cnk/852OUqJYEWn/5L+PaOLP79HqFnnihRny0/53yDcXLspdPx1h3DtX5c8vpa8rJjv2HZbaFUvJh7sOyC9GXL65q2SvZJ/kb1+rzzIElOxzQfZY7D/u01q27DloXDicyZ/5zBBTI/9/7Uc9pEXtCub0zY9fniPjl24OtfaLwe3kp/1z1LKPgL+6cbKMiXS4SUfAF7IPFwitQIECpvOZnpYwXZeq1LJXyz7pX782kFUI+EL2ixcvliJFipi0hGStat26tclaRcn0tIRK9un5HtSyTw/u2mreRcAXsiecMZY8ZD916lQT1rhs2bIGtUxPS6hknx7lV7JPD+7aat5FwBeyJxHJa6+9ZuLZk7ike/fukj9//ohkH09awnRnqlq++Z/S5RdjU64BOfUqycyn+6e83aA0qJmq0icJzVSVPuyT2bIvZD937ly54YYbpHHjxjJr1iypVauW1KxZ05PsY0lLmO5MVau3fS69fxv+4lMyBdOydjmZ+LPuyWwi0HVrpqr0iUczVaUP+2S27AvZjx8/3qQVhOynT59uUg3Wr18/5LPPTVrCZA4+lrrVjRMLSv4/o24c/zHVGrMbAV/Ifu/evTJmzBg5dOiQ1K1b1+SYXbv223gwmZ6WUMk+PR+Ikn16cNdW8y4CvpB93oVHzNn5dMSz16OXevQyL39XOrbUI6Bk74G5kn3qlZIW1bJPD+7aat5FQMleyT6Q2q1kH0ixaKcyGAEleyX7QKqvkn0gxaKdymAElOyV7AOpvukk+6cGtZM9B7+Rby6mDpqS1+SXG0t8G2JEiyKQDASU7JXsk6FXua4znWQ/+M4cOXIyhUz/L7TqViooxQp/exlRiyLgNwJK9kr2fuuUL/Wlk+z7d8iR46dTT/a1KxSUa4sq2fuiQFrJFQgo2SvZB/KzULIPpFi0UxmMgJK9kn0g1TeIZP/aC7+RV/76dAivx370tAx95Cfm/4TyXrbwHXn5L9/+/tEf/Epa5Nwprz73v7Jk3jR56rcvS8PGLaNirZZ9IFUxz3RKyV7JPpDKHESydwK1cslsuf6G0lKnflPz46NHDsnbr/9F7n/4x3Lq5Anz7/7DnpAtH6yVRs3vkJ3bNknZchXl4Bf7pHnrDmExV7IPpCrmmU4p2SvZB1KZg0z2Z86ckqljX5Me/R+UokWLXYHfV0cPy8wpI6VnvwflzZeeNZb9D576o3x54HO5q1s/KVykqJJ9ILUub3fKN7LfsmWLiWXfokUL6dixYwg1zVSVmAJpuIT0hUvw2qDd8uE6OfLlAcnp0PUK4V648I1MHfe6NGlxh1SpXjvk4lm+cIZUrXGLVKxSI6JCqGWf2Leib8WGgC9kv3//flm5cqV07txZihW73NLRTFWxCcL9lJJ9MMkeMp84+mXp0Pk+KVX62wQ9tvC76RPeNCTfqNntoZ/v/mSb7N61XT7fu1tGv/p/8tP/eUFy2ne5QjGU7BP7VvSt2BDwhezJVLV06VIhicktt9xiol4WLfrtUlUzVcUmCCX7yxEIqhtn146tsmHtcrlv4MOSL1++y1aw82eON/+/s0vf0O/OnTsrC2dPlmYt28qKJbOlTYdusmLxLOnWe6iSfWKfhr6VIAK+kP3MmTOlUKFC0rZtW5k4caLUq1cvFM8+HNlrpipvaWmmqpVCtqpUl5/1ay2DOrWVU2f/TeS2D7gkJ739ijRuniPVatYxPz5x7Ki88fffG/J/9tf/Ie8un29+XrN2A3nmr6OkctWbzf8vXrggY996PqplX6nkeSlW6FKqh3xFe5qpKu0iSEoHfCF7EpYQx56kJZs2bZIDBw6E/PbRyF4zVUWWqWaqWid/nvpeUpQ+WqU/7NFU7u/cQc5eKJjytksXPS6F859PebvuBjVTVdpFkJQO+EL269evl88++8z47CdPniwNGjQw5E/BZ6+ZquKXnfrsg+mzj1+Ssb+hPvvYsdIn40fAF7I/c+aMTJgwQbZu3SoNGzaU3r17y6pVq0xvNFNV/ELhDSV7JfvENEffUgTCI+AL2edlcDV5SXqkG9QN2mSioZZ9MtHVupXsPXRAyT49H4mSfXpw11bzLgJK9kr2gdRuJftAikU7lcEIKNkr2QdSfZXsAykW7VQGI6Bkr2QfSPVVsg+kWLRTGYyAkr2SfSDVV8k+kGLRTmUwAkr2SvaBVF8l+0CKRTuVwQgo2SvZB1J9lewDKRbtVAYjoGSvZB9I9VWyD6RYtFMZjICSvZJ9INVXyT6QYtFOZTACSvZK9oFUXyX7QIpFO5XBCPhK9hs3bpQ1a9bI0KFDpUiRIgYWzVSVmHZobByNjZOY5uhbikB4BHwj+1OnTplgaBcvXpSBAweGyF4zVSWmekr2SvaJaY6+pQgkmexXr14t58+fN6GObXISmtRMVYmpnpK9kn1imqNvKQJJJPvjx4/LokWLpHXr1jJv3jxPso8nU1W6BZfOQGgLnn1Atnx2Tr4+l7rsRcWL5pebyxWUAvnTi7z67NOLv7ae9xDwxY2zZMkSKVu2rNx0000yY8aMmMleM1VFVigyVb3+o/5y/PzVKde6awuelmsLnUl5u84G/zRFM1WlSwCaqSpdyCe33VyTPVb9iy++KEeOHAn1lAQmgwYNMv/PbaaqEydOJBcBj9qXb/6ndPnF2JT3gRy0I34ySL48WSDlbZe+5oKUuuZCytt1Nkj+2aDloE02IJqDNtkIZ3f9uSZ7J3zHjh0LWfacyqFopqrEFAyf/aif3S/7jqSedMuXLCDlb7gqsY779Ja6cXwCUqtRBP6FgK9knxdRTafP3ovsz359Rv7vN09K5x6DpGHjliH4P9u9U57/w1OyYe1y6T/0cRk8/IeydtUi+d3PH5dBw38g/e//nuQvEHnFoGSfI8dPX0y5OmumqpRDnlUNKtl7iDvIZL9u9WKZPOYf0n/YEyGy517DqFf/LM1btZeqNevIm3//vdzRoat8+sl2aXlHJ9mwZqk0an6HrF42Vzre01sKFSp8BQJK9kr2WcWCWTJYJfsMJfsTx47K9EkjpFix4obUnZa9HRLEP3H0S5LTrovs2L7JWPYDH/xPKVe+stSoVV8qVqkRdvRK9kr2WcJ/WTVMJfsMJfvli2ZKqRvLyp5dH8tNFaqEJfv3162QI4cOSPu7e0m+fPnMSHd/sk0+2/OJ5LTvEnHkSvZK9lnFglkyWCX7DCT7o4e/lHkzxknPAQ/JojmTw5L9pvfXyLYtG6TXgIekQIFvN1vPnDkl82dMkLLlKsofn/6BtO3UXYY/8d9XuHKU7JXss4T/smqYSvYZSPbzZ02Q//7PIaGe16zdQJ756yipXPXmkPU+e9oYGfboT6Ro0WKh59auXCg3la8sH2xYLbfl3CnvLpsnOR26SonrSl6GgpK9kn1WsWCWDFbJPgPJ3tnlOdPHGMv+lnqN5c2XnpUuPQcLP3vlr0+HHvv1H9+Qu+8dEPo/ZP/Mzx5Ryz6M7H85pJ3076BknyX8l1XDVLLPcLJPhraqZa9knwy90jrTi4CSvZL9FQgo2SvZp5eWtPVkIKBkr2SvZO9AQN04yaAZrTMICCjZK9kr2SvZB4GLtA9JRsAXst+7d6+MGTNGDh8+LPXr178s6qVmqkpMghobR+PZJ6Y5+pYiEB6BXJM9ZD5+/Hhp1KiRVK1a1ZB+8+bNpXbt2qZFzVSVmOop2SvZJ6Y5+pYikCSyd1YL8U+bNk1uu+02E9+eopmqElM9JXsl+8Q0R99SBFJA9iQcx5Jv06ZN6Hp+OLLXTFXe6qhkr2TvrSX6hCIQOwK5duPYpjZv3iw7d+6Ubt26SQFH+NxoZK+ZqiILSjNVaaaq2D9jf5/UTFX+4hmU2nwh+z179gipCfv27StFixa9bGyaqSoxUWumKs1UlZjm5P6t4sWL574SrSFwCPhC9qNHjxasdFs6deokBQsWNP/VTFWJyVzdOOrGSUxz9C1FIAU++7wIcpCTlyQLb71Bqzdok6VbWm/6EPDFsk9f95PfspJ98jEO14LmoE0P7tpq3kVAyd5Dtkr26VF+Jfv04K6t5l0ElOyV7K9AQN046sbJu5SXvSNTsleyV7J3IKCB0LKXDPP6yJXsleyV7JXs8zrP6fhERMleyV7JXsleyTALEFCyV7JXsleyzwKq0yEq2SvZK9kr2SsTZgECSvZK9kr2SvZZQHU6RCV7JXsleyV7ZcIsQEDJXsleyV7JPguoTofoC9kfOXJERowYIQcOHJCmTZtKz549Q2GONS1hYkqmgdA0EFpimqNvKQLhEfCF7BcsWCDFihWTJk2ayIQJE0ymqurVq5sWNS1hYqqnZK9kn5jm6FuKQBLJftKkSdKsWTOpVKmSQPxlypQxiccpmpYwMdVTsleyT0xz9C1FIEBkH09awldeeSWtsvv4y7PypyUHU96Hm0sXlj8Mu1PKVr015W1/8elG+WL3v/MTpLwDIvLOlmMyY+vxlDfdtc618oPBfeWa677NoZzKsnPjXDl59ItUNhm2rYcffjjtfdAO+I+AL26ceC17S/axpCVcv369/6OOo8aLFy+J5IvjBR8fzZ8vTQ2bAV/ycSTxV3XxUvraTxfuDDltIneICHeslryHgC9kj+uGjVgSjU+cOFFatmwpVatWNWjlNi1h3oNcR6QIKAKKQOoR8IXsIfSRI0fKvn37QqdxVqxYYUaT6WkJUy8SbVERUAQUAf8R8IXs/e+W1qgIKAKKgCLgJwJK9n6iqXUpAoqAIhBQBLKW7HE9jR492hwNLVWqlAwYMECOHj1qxGSPjUaSmft4aUBlG+rW1q1b5csvvzR7KrZs2rTpirGGey7c2E6dOiULFy6Uc+fOSe/eveMa/pYtW4QN/dOnT0vdunXN+2zCc2yXP5HK119/bd7r2rWrlChRIq420/XwsmXL5IYbbjDjtAX3pnus4Z5z9/nChQsyc+ZMWbVqlRQvXlyGDBkSFa90jVnbDS4CWUv2M2bMMB8iF8B27dplPiJIvkCBAjGTPaSzbt064XSR3wUy5kZyx44dfavaSZhMcrFMbO7GbR1FihQRCKhv374x9w+Cf/vttw1h33jjjTJ//nxzGY8SD9nTd7+xsYNwniyLeWAeDzrvmoQj+1ja2b9/v7z77rsGu08++USYNJOhd7H0RZ/JTASyluyxpg4fPiydOnUKEQ4Eu3z5crPRXLJkSXnwwQelcOHC5lYwVm+dOnUMufHBYl1h3bJCaNiwofTq1Svsc3yg1PXAAw8IBHnmzJkrnlu9erVs27ZN9uzZY24et2vXTt566y2BWNu3b29+/sUXX0jz5s2F0BTdunWT8+fPy+zZs41lTL30/cSJE+Zy29ixY40Vf/XVV8vSpUulRo0axrKHIDnuet1110mHDh2MRe0c62effWaeoY5x48aZtqizf//+V0yATgKLVfXpM2TPpApmTKwU+rh582ahfcaP1crY7ab/7bffbjCZOnWqNGrUyIyP3yM7wnO4nxs1apTBq3Xr1qHJ0nmIwNY3efJkg8vBgwfl7rvvlm+++UbmzZtn8GTM4MtqDyyZqO69917ZsGGDkTn4cQJt2rRpxmCgzJkzx7xnV03Hjh27Qk8qVKhwxVjRJy4iUtz6h6ychTY/+ugj+fTTT6VLly6xQq/PKQLZm6kKq3TlypWyZMkS4xbgI+Wj3717t/mIsPw5PsoHi9sCC3vu3LlSrVo12bt3r/k4nZY9H2y457BcIYN8/zpAHek5+gOxM7FARrQL8fJviPeuu+6SsmXLmj5UrFjRWNX0F9KhHDp0yExCEBx1cFb6mmuuMfUwMdm6rCsEsnaPlXos2Y8ZM8ZMYBDbxo0br7DgEyF76j9+/LhxR0DujRs3NpYq/QYniHv8+PFmzJAqxNigQQND8i1atDDP8bzTsud37ueQqcXLfuPhnmOyhsjBB2Lv16+f6RuTHbIFqz59+shVV10lU6ZMMXrBO/TTupxY2RUsWFAuXrxoLG8w42fUwRjdesL77rF+/PHHIbJnomACZ+JA/5wuRWT5wgsvmCENHz7crI60KAKxIpC1lr0FyFpKWLlON471y7Nchnhs6dy5syFa90eMtRnpOecH6/WcdSM4yd7pq8aig0Ty589v+mtJB0t3+vTppl+QCRMSqxL8xeHqcrpx7FidZM9kh5uACSWcqypRsrc4YuUzcVnL1bpxGOutt95qXDy41yhMlEzGrK6cZM+x3tdffz3ic9a3z95CtOdow47XSfb2Z1j69BW3H33CwudnFHBgtYQ8wB6smdDQE2uxu40C51iZFJxkb91T0faFcOOgr8jHro5i/eD1uexFICvJHrLGWsayrFWrlvmAcetAMlhxkKj92HBjQEw5OTlmKQ+B4nawZL9mzRpjieGKifSck+zZG4j2nJPs8dNCaE6yxw2E24J+Dhw4MEQ6qDAECRFAjKxacFHgduJn1rLn0huEicuE4hxrssme1QduD/DCmqa/hQoVMpaxmwAh0MqVK0u9evXk5MmThtSwzi3Zgw1unHfeeSfic86N3GjPOckegoeAmYScZM8kC3ZY9biUbEEn0CWeZ/XHZI5Fzr+tDtEPqyfIJRGyZ1JhhcUkwr/RI+QMdloUgVgQyEqyt6SGywAL+NprrzVLeIjUTYD4u3GLYOHjLsCf/N577xmyx6Xz6quvmn9379494nNOsrc++3D18ZwleyYV6sZPj3XtPIUCiVDcm7f4/bH4rBW8Y8cO41ZwbvZi/ePzhbCKFi2aUrJnFfX+++8bEsXlhX+eCQsScxMgMmFSQz6sTtinmDVrlsGBVQzYtGrVyvjwIz3nJHvrsw9Xn5Ps6QtWPPpgrWeseNpkvwHM3aeG8P0zMWE8oFPsR9SuXTtE9k49QYcSIXsMFFxJ6J6exomF2vQZNwJZS/aZqgp89FjHTr9xpo4lk/rNZj6bt+RqsC6cTOq/9lURULLPIB3AusT3zL0A9demTnC4TTgdxaoCV58WRSATEVCyz0SpaZ8VAUVAEYgTASX7OAHTxxUBRUARyEQElOzTKDWONLJhy4kbznmXL1/eHN3jjLXdhONsPRuTnPZh05INYi47sVnHSZZHH300Y8IHpBFqcyKJI6vOi1HcRXBeyOJiFThzSoijlGx0V6lSxeRX5pIWG8KcgrI3fzVkQTolqm3Hi4CSfbyI+fg8m34QB5d1OBrIkT/OZnMShFMj27dvN6c/uOXKcT6OI0L0nP6BvCAuSEmLNwJMqu6LUe6LW1xI4yglp2XAnN/jp7eX2piAOZHDpa/rr7/enNBhMtCiCGQCAkr2aZQSJ2s4O87RPEIicMwTS5MjihR+jvXIRMCRQG5pcrYcsk9WbJg0wpH0pp0Xo7DiIW7nxa3BgwcbC37x4sUmdAJHKNkId95zYJLlFizn/Dluqxu2SRebNuATAkr2PgGZaDWc5ebc/D333COlS5eWRYsWmbPx3BqFcLD+iZfCtf2dO3eai1LE2lGyjx9x98Uo90Ur8OZYKwTPZTrOtBN2wZI9MsEVxAqMyZk7A8hFiyKQCQgo2adZSlz24dYl/mEuAeHGwWfPzUiIBOueUMxYlFzIIS4OLh0l+/gF574Y5b5oxSQL9kzA5cqVM7die/ToYcJQ4M4h1pDdPyEkBe42VmNaFIFMQEDJPs1SIhgZvmEu69hgaWnuUp5tXi9G5VnR6sBiQEDJPgaQkvUIYQzYNBw2bJgmokgWyP+qVy9GJRlgrT7wCCjZB15E2kFFQBFQBHKPgJJ97jHUGhQBRUARCDwCSvaBF5F2UBFQBBSB3COgZJ97DLUGRUARUAQCj4CSfeBFpB1UBBQBRSD3CCjZ5x5DrUERUAQUgcAjoGQfeBFpBxUBRUARyD0CSva5x1BrUAQUAUUg8Ago2QdeRNpBRUARUARyj4CSfe4x1BoUAUVAEQg8Akr2gReRdlARUAQUgdwj8P8BmqYobbB9nkIAAAAASUVORK5CYII="/>
          <p:cNvSpPr>
            <a:spLocks noChangeAspect="1" noChangeArrowheads="1"/>
          </p:cNvSpPr>
          <p:nvPr/>
        </p:nvSpPr>
        <p:spPr bwMode="auto">
          <a:xfrm>
            <a:off x="155575" y="-144463"/>
            <a:ext cx="4512678" cy="45126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78199" y="1"/>
            <a:ext cx="8387603" cy="51435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p:nvPr/>
        </p:nvSpPr>
        <p:spPr>
          <a:xfrm>
            <a:off x="416975" y="251850"/>
            <a:ext cx="4470000" cy="2047800"/>
          </a:xfrm>
          <a:prstGeom prst="round2DiagRect">
            <a:avLst>
              <a:gd name="adj1" fmla="val 16667"/>
              <a:gd name="adj2" fmla="val 0"/>
            </a:avLst>
          </a:prstGeom>
          <a:solidFill>
            <a:srgbClr val="00447C"/>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7" name="Shape 297"/>
          <p:cNvSpPr txBox="1">
            <a:spLocks noGrp="1"/>
          </p:cNvSpPr>
          <p:nvPr>
            <p:ph type="title" idx="4294967295"/>
          </p:nvPr>
        </p:nvSpPr>
        <p:spPr>
          <a:xfrm>
            <a:off x="848650" y="367650"/>
            <a:ext cx="3688800" cy="1816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4800">
                <a:solidFill>
                  <a:srgbClr val="FFFFFF"/>
                </a:solidFill>
                <a:latin typeface="Avenir"/>
                <a:ea typeface="Avenir"/>
                <a:cs typeface="Avenir"/>
                <a:sym typeface="Avenir"/>
              </a:rPr>
              <a:t>Cox Hazard</a:t>
            </a:r>
            <a:br>
              <a:rPr lang="en" sz="4800">
                <a:solidFill>
                  <a:srgbClr val="FFFFFF"/>
                </a:solidFill>
                <a:latin typeface="Avenir"/>
                <a:ea typeface="Avenir"/>
                <a:cs typeface="Avenir"/>
                <a:sym typeface="Avenir"/>
              </a:rPr>
            </a:br>
            <a:r>
              <a:rPr lang="en" sz="4800">
                <a:solidFill>
                  <a:srgbClr val="FFFFFF"/>
                </a:solidFill>
                <a:latin typeface="Avenir"/>
                <a:ea typeface="Avenir"/>
                <a:cs typeface="Avenir"/>
                <a:sym typeface="Avenir"/>
              </a:rPr>
              <a:t>Model</a:t>
            </a:r>
            <a:endParaRPr sz="4800">
              <a:solidFill>
                <a:srgbClr val="FFFFFF"/>
              </a:solidFill>
              <a:latin typeface="Avenir"/>
              <a:ea typeface="Avenir"/>
              <a:cs typeface="Avenir"/>
              <a:sym typeface="Avenir"/>
            </a:endParaRPr>
          </a:p>
        </p:txBody>
      </p:sp>
      <p:sp>
        <p:nvSpPr>
          <p:cNvPr id="298" name="Shape 298"/>
          <p:cNvSpPr txBox="1"/>
          <p:nvPr/>
        </p:nvSpPr>
        <p:spPr>
          <a:xfrm>
            <a:off x="6467925" y="3904675"/>
            <a:ext cx="2411100" cy="79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2400">
                <a:solidFill>
                  <a:srgbClr val="8DC63F"/>
                </a:solidFill>
                <a:latin typeface="Open Sans"/>
                <a:ea typeface="Open Sans"/>
                <a:cs typeface="Open Sans"/>
                <a:sym typeface="Open Sans"/>
              </a:rPr>
              <a:t>demographics</a:t>
            </a:r>
            <a:endParaRPr sz="2400">
              <a:solidFill>
                <a:srgbClr val="8DC63F"/>
              </a:solidFill>
              <a:latin typeface="Open Sans"/>
              <a:ea typeface="Open Sans"/>
              <a:cs typeface="Open Sans"/>
              <a:sym typeface="Open Sans"/>
            </a:endParaRPr>
          </a:p>
        </p:txBody>
      </p:sp>
      <p:sp>
        <p:nvSpPr>
          <p:cNvPr id="299" name="Shape 299"/>
          <p:cNvSpPr txBox="1"/>
          <p:nvPr/>
        </p:nvSpPr>
        <p:spPr>
          <a:xfrm>
            <a:off x="3224300" y="3904675"/>
            <a:ext cx="2842500" cy="79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2400">
                <a:solidFill>
                  <a:srgbClr val="8DC63F"/>
                </a:solidFill>
                <a:latin typeface="Open Sans"/>
                <a:ea typeface="Open Sans"/>
                <a:cs typeface="Open Sans"/>
                <a:sym typeface="Open Sans"/>
              </a:rPr>
              <a:t>social service use</a:t>
            </a:r>
            <a:endParaRPr sz="2400">
              <a:solidFill>
                <a:srgbClr val="8DC63F"/>
              </a:solidFill>
              <a:latin typeface="Open Sans"/>
              <a:ea typeface="Open Sans"/>
              <a:cs typeface="Open Sans"/>
              <a:sym typeface="Open Sans"/>
            </a:endParaRPr>
          </a:p>
        </p:txBody>
      </p:sp>
      <p:sp>
        <p:nvSpPr>
          <p:cNvPr id="300" name="Shape 300"/>
          <p:cNvSpPr txBox="1"/>
          <p:nvPr/>
        </p:nvSpPr>
        <p:spPr>
          <a:xfrm>
            <a:off x="283975" y="3904675"/>
            <a:ext cx="2539200" cy="7926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1600"/>
              </a:spcAft>
              <a:buNone/>
            </a:pPr>
            <a:r>
              <a:rPr lang="en" sz="2400">
                <a:solidFill>
                  <a:srgbClr val="8DC63F"/>
                </a:solidFill>
                <a:latin typeface="Open Sans"/>
                <a:ea typeface="Open Sans"/>
                <a:cs typeface="Open Sans"/>
                <a:sym typeface="Open Sans"/>
              </a:rPr>
              <a:t>housing history</a:t>
            </a:r>
            <a:endParaRPr sz="2400">
              <a:solidFill>
                <a:srgbClr val="8DC63F"/>
              </a:solidFill>
              <a:latin typeface="Open Sans"/>
              <a:ea typeface="Open Sans"/>
              <a:cs typeface="Open Sans"/>
              <a:sym typeface="Open Sans"/>
            </a:endParaRPr>
          </a:p>
        </p:txBody>
      </p:sp>
      <p:cxnSp>
        <p:nvCxnSpPr>
          <p:cNvPr id="301" name="Shape 301"/>
          <p:cNvCxnSpPr>
            <a:stCxn id="300" idx="0"/>
          </p:cNvCxnSpPr>
          <p:nvPr/>
        </p:nvCxnSpPr>
        <p:spPr>
          <a:xfrm rot="-5400000">
            <a:off x="1190875" y="2693275"/>
            <a:ext cx="1574100" cy="848700"/>
          </a:xfrm>
          <a:prstGeom prst="bentConnector3">
            <a:avLst>
              <a:gd name="adj1" fmla="val 50000"/>
            </a:avLst>
          </a:prstGeom>
          <a:noFill/>
          <a:ln w="38100" cap="flat" cmpd="sng">
            <a:solidFill>
              <a:schemeClr val="dk2"/>
            </a:solidFill>
            <a:prstDash val="solid"/>
            <a:round/>
            <a:headEnd type="none" w="med" len="med"/>
            <a:tailEnd type="none" w="med" len="med"/>
          </a:ln>
        </p:spPr>
      </p:cxnSp>
      <p:cxnSp>
        <p:nvCxnSpPr>
          <p:cNvPr id="302" name="Shape 302"/>
          <p:cNvCxnSpPr/>
          <p:nvPr/>
        </p:nvCxnSpPr>
        <p:spPr>
          <a:xfrm rot="-5400000" flipH="1">
            <a:off x="2818075" y="2407550"/>
            <a:ext cx="1519500" cy="1447500"/>
          </a:xfrm>
          <a:prstGeom prst="bentConnector3">
            <a:avLst>
              <a:gd name="adj1" fmla="val 50000"/>
            </a:avLst>
          </a:prstGeom>
          <a:noFill/>
          <a:ln w="38100" cap="flat" cmpd="sng">
            <a:solidFill>
              <a:schemeClr val="dk2"/>
            </a:solidFill>
            <a:prstDash val="solid"/>
            <a:round/>
            <a:headEnd type="none" w="med" len="med"/>
            <a:tailEnd type="none" w="med" len="med"/>
          </a:ln>
        </p:spPr>
      </p:cxnSp>
      <p:cxnSp>
        <p:nvCxnSpPr>
          <p:cNvPr id="303" name="Shape 303"/>
          <p:cNvCxnSpPr/>
          <p:nvPr/>
        </p:nvCxnSpPr>
        <p:spPr>
          <a:xfrm flipH="1">
            <a:off x="3367100" y="2402350"/>
            <a:ext cx="300" cy="533700"/>
          </a:xfrm>
          <a:prstGeom prst="straightConnector1">
            <a:avLst/>
          </a:prstGeom>
          <a:noFill/>
          <a:ln w="38100" cap="flat" cmpd="sng">
            <a:solidFill>
              <a:schemeClr val="dk2"/>
            </a:solidFill>
            <a:prstDash val="solid"/>
            <a:round/>
            <a:headEnd type="none" w="med" len="med"/>
            <a:tailEnd type="none" w="med" len="med"/>
          </a:ln>
        </p:spPr>
      </p:cxnSp>
      <p:cxnSp>
        <p:nvCxnSpPr>
          <p:cNvPr id="304" name="Shape 304"/>
          <p:cNvCxnSpPr/>
          <p:nvPr/>
        </p:nvCxnSpPr>
        <p:spPr>
          <a:xfrm>
            <a:off x="3367100" y="2936050"/>
            <a:ext cx="3963000" cy="10200"/>
          </a:xfrm>
          <a:prstGeom prst="straightConnector1">
            <a:avLst/>
          </a:prstGeom>
          <a:noFill/>
          <a:ln w="38100" cap="flat" cmpd="sng">
            <a:solidFill>
              <a:schemeClr val="dk2"/>
            </a:solidFill>
            <a:prstDash val="solid"/>
            <a:round/>
            <a:headEnd type="none" w="med" len="med"/>
            <a:tailEnd type="none" w="med" len="med"/>
          </a:ln>
        </p:spPr>
      </p:cxnSp>
      <p:cxnSp>
        <p:nvCxnSpPr>
          <p:cNvPr id="305" name="Shape 305"/>
          <p:cNvCxnSpPr/>
          <p:nvPr/>
        </p:nvCxnSpPr>
        <p:spPr>
          <a:xfrm>
            <a:off x="7330250" y="2946475"/>
            <a:ext cx="10200" cy="9342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Three Models</a:t>
            </a:r>
            <a:endParaRPr/>
          </a:p>
        </p:txBody>
      </p:sp>
      <p:sp>
        <p:nvSpPr>
          <p:cNvPr id="311" name="Shape 311"/>
          <p:cNvSpPr txBox="1">
            <a:spLocks noGrp="1"/>
          </p:cNvSpPr>
          <p:nvPr>
            <p:ph type="body" idx="1"/>
          </p:nvPr>
        </p:nvSpPr>
        <p:spPr>
          <a:xfrm>
            <a:off x="943150" y="2437275"/>
            <a:ext cx="2997300" cy="1043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3600" b="1">
                <a:solidFill>
                  <a:srgbClr val="00447C"/>
                </a:solidFill>
                <a:latin typeface="Open Sans"/>
                <a:ea typeface="Open Sans"/>
                <a:cs typeface="Open Sans"/>
                <a:sym typeface="Open Sans"/>
              </a:rPr>
              <a:t>Total Population</a:t>
            </a:r>
            <a:endParaRPr sz="3600" b="1">
              <a:solidFill>
                <a:srgbClr val="00447C"/>
              </a:solidFill>
              <a:latin typeface="Open Sans"/>
              <a:ea typeface="Open Sans"/>
              <a:cs typeface="Open Sans"/>
              <a:sym typeface="Open Sans"/>
            </a:endParaRPr>
          </a:p>
        </p:txBody>
      </p:sp>
      <p:sp>
        <p:nvSpPr>
          <p:cNvPr id="312" name="Shape 312"/>
          <p:cNvSpPr txBox="1">
            <a:spLocks noGrp="1"/>
          </p:cNvSpPr>
          <p:nvPr>
            <p:ph type="body" idx="1"/>
          </p:nvPr>
        </p:nvSpPr>
        <p:spPr>
          <a:xfrm>
            <a:off x="5358250" y="1201750"/>
            <a:ext cx="2724300" cy="804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3000" b="1">
                <a:latin typeface="Open Sans"/>
                <a:ea typeface="Open Sans"/>
                <a:cs typeface="Open Sans"/>
                <a:sym typeface="Open Sans"/>
              </a:rPr>
              <a:t>Single Adults</a:t>
            </a:r>
            <a:endParaRPr sz="3000" b="1">
              <a:latin typeface="Open Sans"/>
              <a:ea typeface="Open Sans"/>
              <a:cs typeface="Open Sans"/>
              <a:sym typeface="Open Sans"/>
            </a:endParaRPr>
          </a:p>
        </p:txBody>
      </p:sp>
      <p:sp>
        <p:nvSpPr>
          <p:cNvPr id="313" name="Shape 313"/>
          <p:cNvSpPr txBox="1">
            <a:spLocks noGrp="1"/>
          </p:cNvSpPr>
          <p:nvPr>
            <p:ph type="body" idx="1"/>
          </p:nvPr>
        </p:nvSpPr>
        <p:spPr>
          <a:xfrm>
            <a:off x="5358250" y="4002825"/>
            <a:ext cx="1862100" cy="804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1600"/>
              </a:spcAft>
              <a:buNone/>
            </a:pPr>
            <a:r>
              <a:rPr lang="en" sz="3000" b="1">
                <a:latin typeface="Open Sans"/>
                <a:ea typeface="Open Sans"/>
                <a:cs typeface="Open Sans"/>
                <a:sym typeface="Open Sans"/>
              </a:rPr>
              <a:t>Families</a:t>
            </a:r>
            <a:endParaRPr sz="3000" b="1">
              <a:latin typeface="Open Sans"/>
              <a:ea typeface="Open Sans"/>
              <a:cs typeface="Open Sans"/>
              <a:sym typeface="Open Sans"/>
            </a:endParaRPr>
          </a:p>
        </p:txBody>
      </p:sp>
      <p:cxnSp>
        <p:nvCxnSpPr>
          <p:cNvPr id="314" name="Shape 314"/>
          <p:cNvCxnSpPr>
            <a:stCxn id="311" idx="3"/>
            <a:endCxn id="312" idx="1"/>
          </p:cNvCxnSpPr>
          <p:nvPr/>
        </p:nvCxnSpPr>
        <p:spPr>
          <a:xfrm rot="10800000" flipH="1">
            <a:off x="3940450" y="1604325"/>
            <a:ext cx="1417800" cy="1354800"/>
          </a:xfrm>
          <a:prstGeom prst="bentConnector3">
            <a:avLst>
              <a:gd name="adj1" fmla="val 50000"/>
            </a:avLst>
          </a:prstGeom>
          <a:noFill/>
          <a:ln w="38100" cap="flat" cmpd="sng">
            <a:solidFill>
              <a:schemeClr val="dk2"/>
            </a:solidFill>
            <a:prstDash val="solid"/>
            <a:round/>
            <a:headEnd type="none" w="med" len="med"/>
            <a:tailEnd type="none" w="med" len="med"/>
          </a:ln>
        </p:spPr>
      </p:cxnSp>
      <p:cxnSp>
        <p:nvCxnSpPr>
          <p:cNvPr id="315" name="Shape 315"/>
          <p:cNvCxnSpPr>
            <a:stCxn id="311" idx="3"/>
            <a:endCxn id="313" idx="1"/>
          </p:cNvCxnSpPr>
          <p:nvPr/>
        </p:nvCxnSpPr>
        <p:spPr>
          <a:xfrm>
            <a:off x="3940450" y="2959125"/>
            <a:ext cx="1417800" cy="1446300"/>
          </a:xfrm>
          <a:prstGeom prst="bentConnector3">
            <a:avLst>
              <a:gd name="adj1" fmla="val 50000"/>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319"/>
        <p:cNvGrpSpPr/>
        <p:nvPr/>
      </p:nvGrpSpPr>
      <p:grpSpPr>
        <a:xfrm>
          <a:off x="0" y="0"/>
          <a:ext cx="0" cy="0"/>
          <a:chOff x="0" y="0"/>
          <a:chExt cx="0" cy="0"/>
        </a:xfrm>
      </p:grpSpPr>
      <p:pic>
        <p:nvPicPr>
          <p:cNvPr id="320" name="Shape 320"/>
          <p:cNvPicPr preferRelativeResize="0"/>
          <p:nvPr/>
        </p:nvPicPr>
        <p:blipFill>
          <a:blip r:embed="rId3">
            <a:alphaModFix/>
          </a:blip>
          <a:stretch>
            <a:fillRect/>
          </a:stretch>
        </p:blipFill>
        <p:spPr>
          <a:xfrm>
            <a:off x="292388" y="-33400"/>
            <a:ext cx="8559225" cy="5210301"/>
          </a:xfrm>
          <a:prstGeom prst="rect">
            <a:avLst/>
          </a:prstGeom>
          <a:noFill/>
          <a:ln>
            <a:noFill/>
          </a:ln>
          <a:effectLst>
            <a:outerShdw blurRad="471488" dist="142875" dir="9360000" algn="bl"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324"/>
        <p:cNvGrpSpPr/>
        <p:nvPr/>
      </p:nvGrpSpPr>
      <p:grpSpPr>
        <a:xfrm>
          <a:off x="0" y="0"/>
          <a:ext cx="0" cy="0"/>
          <a:chOff x="0" y="0"/>
          <a:chExt cx="0" cy="0"/>
        </a:xfrm>
      </p:grpSpPr>
      <p:pic>
        <p:nvPicPr>
          <p:cNvPr id="325" name="Shape 325"/>
          <p:cNvPicPr preferRelativeResize="0"/>
          <p:nvPr/>
        </p:nvPicPr>
        <p:blipFill>
          <a:blip r:embed="rId3">
            <a:alphaModFix/>
          </a:blip>
          <a:stretch>
            <a:fillRect/>
          </a:stretch>
        </p:blipFill>
        <p:spPr>
          <a:xfrm>
            <a:off x="283525" y="-33238"/>
            <a:ext cx="8576949" cy="5209975"/>
          </a:xfrm>
          <a:prstGeom prst="rect">
            <a:avLst/>
          </a:prstGeom>
          <a:noFill/>
          <a:ln>
            <a:noFill/>
          </a:ln>
          <a:effectLst>
            <a:outerShdw blurRad="471488" dist="142875" dir="936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Shape 67"/>
          <p:cNvPicPr preferRelativeResize="0"/>
          <p:nvPr/>
        </p:nvPicPr>
        <p:blipFill>
          <a:blip r:embed="rId3">
            <a:alphaModFix/>
          </a:blip>
          <a:stretch>
            <a:fillRect/>
          </a:stretch>
        </p:blipFill>
        <p:spPr>
          <a:xfrm>
            <a:off x="152400" y="152400"/>
            <a:ext cx="8609786" cy="4838700"/>
          </a:xfrm>
          <a:prstGeom prst="rect">
            <a:avLst/>
          </a:prstGeom>
          <a:noFill/>
          <a:ln>
            <a:noFill/>
          </a:ln>
        </p:spPr>
      </p:pic>
      <p:sp>
        <p:nvSpPr>
          <p:cNvPr id="68" name="Shape 68"/>
          <p:cNvSpPr txBox="1"/>
          <p:nvPr/>
        </p:nvSpPr>
        <p:spPr>
          <a:xfrm>
            <a:off x="665975" y="520325"/>
            <a:ext cx="35493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113C66"/>
                </a:solidFill>
                <a:latin typeface="Open Sans"/>
                <a:ea typeface="Open Sans"/>
                <a:cs typeface="Open Sans"/>
                <a:sym typeface="Open Sans"/>
              </a:rPr>
              <a:t>Interviews with Prevention Providers</a:t>
            </a:r>
            <a:endParaRPr sz="2200">
              <a:solidFill>
                <a:srgbClr val="113C66"/>
              </a:solidFill>
              <a:latin typeface="Open Sans"/>
              <a:ea typeface="Open Sans"/>
              <a:cs typeface="Open Sans"/>
              <a:sym typeface="Open Sans"/>
            </a:endParaRPr>
          </a:p>
        </p:txBody>
      </p:sp>
      <p:sp>
        <p:nvSpPr>
          <p:cNvPr id="69" name="Shape 69"/>
          <p:cNvSpPr txBox="1"/>
          <p:nvPr/>
        </p:nvSpPr>
        <p:spPr>
          <a:xfrm>
            <a:off x="4687175" y="520325"/>
            <a:ext cx="35493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113C66"/>
                </a:solidFill>
                <a:latin typeface="Open Sans"/>
                <a:ea typeface="Open Sans"/>
                <a:cs typeface="Open Sans"/>
                <a:sym typeface="Open Sans"/>
              </a:rPr>
              <a:t>Analysis of Hennepin County Data</a:t>
            </a:r>
            <a:endParaRPr sz="2200">
              <a:solidFill>
                <a:srgbClr val="113C66"/>
              </a:solidFill>
              <a:latin typeface="Open Sans"/>
              <a:ea typeface="Open Sans"/>
              <a:cs typeface="Open Sans"/>
              <a:sym typeface="Open Sans"/>
            </a:endParaRPr>
          </a:p>
        </p:txBody>
      </p:sp>
      <p:sp>
        <p:nvSpPr>
          <p:cNvPr id="70" name="Shape 70"/>
          <p:cNvSpPr/>
          <p:nvPr/>
        </p:nvSpPr>
        <p:spPr>
          <a:xfrm>
            <a:off x="1096150" y="1349125"/>
            <a:ext cx="2782500" cy="323700"/>
          </a:xfrm>
          <a:prstGeom prst="rightArrow">
            <a:avLst>
              <a:gd name="adj1" fmla="val 50000"/>
              <a:gd name="adj2" fmla="val 50000"/>
            </a:avLst>
          </a:prstGeom>
          <a:solidFill>
            <a:srgbClr val="8DC63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Shape 71"/>
          <p:cNvSpPr/>
          <p:nvPr/>
        </p:nvSpPr>
        <p:spPr>
          <a:xfrm>
            <a:off x="5070575" y="1349125"/>
            <a:ext cx="2782500" cy="323700"/>
          </a:xfrm>
          <a:prstGeom prst="rightArrow">
            <a:avLst>
              <a:gd name="adj1" fmla="val 50000"/>
              <a:gd name="adj2" fmla="val 50000"/>
            </a:avLst>
          </a:prstGeom>
          <a:solidFill>
            <a:srgbClr val="8DC63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Shape 72"/>
          <p:cNvSpPr txBox="1"/>
          <p:nvPr/>
        </p:nvSpPr>
        <p:spPr>
          <a:xfrm>
            <a:off x="929225" y="2434575"/>
            <a:ext cx="3022800" cy="1833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latin typeface="Open Sans Light"/>
                <a:ea typeface="Open Sans Light"/>
                <a:cs typeface="Open Sans Light"/>
                <a:sym typeface="Open Sans Light"/>
              </a:rPr>
              <a:t>What resources are available to those at risk of eviction?</a:t>
            </a:r>
            <a:endParaRPr>
              <a:solidFill>
                <a:srgbClr val="113C66"/>
              </a:solidFill>
              <a:latin typeface="Open Sans Light"/>
              <a:ea typeface="Open Sans Light"/>
              <a:cs typeface="Open Sans Light"/>
              <a:sym typeface="Open Sans Light"/>
            </a:endParaRPr>
          </a:p>
          <a:p>
            <a:pPr marL="0" lvl="0" indent="0" rtl="0">
              <a:spcBef>
                <a:spcPts val="2000"/>
              </a:spcBef>
              <a:spcAft>
                <a:spcPts val="0"/>
              </a:spcAft>
              <a:buNone/>
            </a:pPr>
            <a:r>
              <a:rPr lang="en">
                <a:solidFill>
                  <a:srgbClr val="113C66"/>
                </a:solidFill>
                <a:latin typeface="Open Sans Light"/>
                <a:ea typeface="Open Sans Light"/>
                <a:cs typeface="Open Sans Light"/>
                <a:sym typeface="Open Sans Light"/>
              </a:rPr>
              <a:t>Are people able to access resources in enough time to prevent eviction?</a:t>
            </a:r>
            <a:endParaRPr>
              <a:solidFill>
                <a:srgbClr val="113C66"/>
              </a:solidFill>
              <a:latin typeface="Open Sans Light"/>
              <a:ea typeface="Open Sans Light"/>
              <a:cs typeface="Open Sans Light"/>
              <a:sym typeface="Open Sans Light"/>
            </a:endParaRPr>
          </a:p>
          <a:p>
            <a:pPr marL="0" lvl="0" indent="0" rtl="0">
              <a:spcBef>
                <a:spcPts val="2000"/>
              </a:spcBef>
              <a:spcAft>
                <a:spcPts val="2000"/>
              </a:spcAft>
              <a:buNone/>
            </a:pPr>
            <a:r>
              <a:rPr lang="en">
                <a:solidFill>
                  <a:srgbClr val="113C66"/>
                </a:solidFill>
                <a:latin typeface="Open Sans Light"/>
                <a:ea typeface="Open Sans Light"/>
                <a:cs typeface="Open Sans Light"/>
                <a:sym typeface="Open Sans Light"/>
              </a:rPr>
              <a:t>Are there particular points in the system where people get stuck?</a:t>
            </a:r>
            <a:endParaRPr>
              <a:solidFill>
                <a:srgbClr val="113C66"/>
              </a:solidFill>
              <a:latin typeface="Open Sans Light"/>
              <a:ea typeface="Open Sans Light"/>
              <a:cs typeface="Open Sans Light"/>
              <a:sym typeface="Open Sans Light"/>
            </a:endParaRPr>
          </a:p>
        </p:txBody>
      </p:sp>
      <p:sp>
        <p:nvSpPr>
          <p:cNvPr id="73" name="Shape 73"/>
          <p:cNvSpPr txBox="1"/>
          <p:nvPr/>
        </p:nvSpPr>
        <p:spPr>
          <a:xfrm>
            <a:off x="4950425" y="2434575"/>
            <a:ext cx="3022800" cy="15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solidFill>
                  <a:srgbClr val="113C66"/>
                </a:solidFill>
                <a:latin typeface="Open Sans Light"/>
                <a:ea typeface="Open Sans Light"/>
                <a:cs typeface="Open Sans Light"/>
                <a:sym typeface="Open Sans Light"/>
              </a:rPr>
              <a:t>What is the risk of entering shelter if an individual has an eviction court record?</a:t>
            </a:r>
            <a:endParaRPr>
              <a:solidFill>
                <a:srgbClr val="113C66"/>
              </a:solidFill>
              <a:latin typeface="Open Sans Light"/>
              <a:ea typeface="Open Sans Light"/>
              <a:cs typeface="Open Sans Light"/>
              <a:sym typeface="Open Sans Light"/>
            </a:endParaRPr>
          </a:p>
          <a:p>
            <a:pPr marL="0" marR="0" lvl="0" indent="0" algn="l" rtl="0">
              <a:lnSpc>
                <a:spcPct val="100000"/>
              </a:lnSpc>
              <a:spcBef>
                <a:spcPts val="2000"/>
              </a:spcBef>
              <a:spcAft>
                <a:spcPts val="2000"/>
              </a:spcAft>
              <a:buNone/>
            </a:pPr>
            <a:r>
              <a:rPr lang="en">
                <a:solidFill>
                  <a:srgbClr val="113C66"/>
                </a:solidFill>
                <a:latin typeface="Open Sans Light"/>
                <a:ea typeface="Open Sans Light"/>
                <a:cs typeface="Open Sans Light"/>
                <a:sym typeface="Open Sans Light"/>
              </a:rPr>
              <a:t>What other factors contribute to shelter entry?</a:t>
            </a:r>
            <a:endParaRPr>
              <a:solidFill>
                <a:srgbClr val="113C66"/>
              </a:solidFill>
              <a:latin typeface="Open Sans Light"/>
              <a:ea typeface="Open Sans Light"/>
              <a:cs typeface="Open Sans Light"/>
              <a:sym typeface="Open Sans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329"/>
        <p:cNvGrpSpPr/>
        <p:nvPr/>
      </p:nvGrpSpPr>
      <p:grpSpPr>
        <a:xfrm>
          <a:off x="0" y="0"/>
          <a:ext cx="0" cy="0"/>
          <a:chOff x="0" y="0"/>
          <a:chExt cx="0" cy="0"/>
        </a:xfrm>
      </p:grpSpPr>
      <p:pic>
        <p:nvPicPr>
          <p:cNvPr id="330" name="Shape 330"/>
          <p:cNvPicPr preferRelativeResize="0"/>
          <p:nvPr/>
        </p:nvPicPr>
        <p:blipFill>
          <a:blip r:embed="rId3">
            <a:alphaModFix/>
          </a:blip>
          <a:stretch>
            <a:fillRect/>
          </a:stretch>
        </p:blipFill>
        <p:spPr>
          <a:xfrm>
            <a:off x="309838" y="-26725"/>
            <a:ext cx="8524325" cy="5196950"/>
          </a:xfrm>
          <a:prstGeom prst="rect">
            <a:avLst/>
          </a:prstGeom>
          <a:noFill/>
          <a:ln>
            <a:noFill/>
          </a:ln>
          <a:effectLst>
            <a:outerShdw blurRad="471488" dist="142875" dir="936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334"/>
        <p:cNvGrpSpPr/>
        <p:nvPr/>
      </p:nvGrpSpPr>
      <p:grpSpPr>
        <a:xfrm>
          <a:off x="0" y="0"/>
          <a:ext cx="0" cy="0"/>
          <a:chOff x="0" y="0"/>
          <a:chExt cx="0" cy="0"/>
        </a:xfrm>
      </p:grpSpPr>
      <p:pic>
        <p:nvPicPr>
          <p:cNvPr id="335" name="Shape 335"/>
          <p:cNvPicPr preferRelativeResize="0"/>
          <p:nvPr/>
        </p:nvPicPr>
        <p:blipFill>
          <a:blip r:embed="rId3">
            <a:alphaModFix/>
          </a:blip>
          <a:stretch>
            <a:fillRect/>
          </a:stretch>
        </p:blipFill>
        <p:spPr>
          <a:xfrm>
            <a:off x="275763" y="-26725"/>
            <a:ext cx="8592474" cy="5196950"/>
          </a:xfrm>
          <a:prstGeom prst="rect">
            <a:avLst/>
          </a:prstGeom>
          <a:noFill/>
          <a:ln>
            <a:noFill/>
          </a:ln>
          <a:effectLst>
            <a:outerShdw blurRad="471488" dist="142875" dir="936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9E9E9E"/>
        </a:solidFill>
        <a:effectLst/>
      </p:bgPr>
    </p:bg>
    <p:spTree>
      <p:nvGrpSpPr>
        <p:cNvPr id="1" name="Shape 339"/>
        <p:cNvGrpSpPr/>
        <p:nvPr/>
      </p:nvGrpSpPr>
      <p:grpSpPr>
        <a:xfrm>
          <a:off x="0" y="0"/>
          <a:ext cx="0" cy="0"/>
          <a:chOff x="0" y="0"/>
          <a:chExt cx="0" cy="0"/>
        </a:xfrm>
      </p:grpSpPr>
      <p:pic>
        <p:nvPicPr>
          <p:cNvPr id="340" name="Shape 340"/>
          <p:cNvPicPr preferRelativeResize="0"/>
          <p:nvPr/>
        </p:nvPicPr>
        <p:blipFill>
          <a:blip r:embed="rId3">
            <a:alphaModFix/>
          </a:blip>
          <a:stretch>
            <a:fillRect/>
          </a:stretch>
        </p:blipFill>
        <p:spPr>
          <a:xfrm>
            <a:off x="334651" y="-26725"/>
            <a:ext cx="8474699" cy="5196950"/>
          </a:xfrm>
          <a:prstGeom prst="rect">
            <a:avLst/>
          </a:prstGeom>
          <a:noFill/>
          <a:ln>
            <a:noFill/>
          </a:ln>
          <a:effectLst>
            <a:outerShdw blurRad="471488" dist="142875" dir="9360000" algn="bl"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234000" y="1260000"/>
            <a:ext cx="8910000" cy="26235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pPr>
            <a:r>
              <a:rPr lang="en" sz="7200" b="1">
                <a:latin typeface="Open Sans"/>
                <a:ea typeface="Open Sans"/>
                <a:cs typeface="Open Sans"/>
                <a:sym typeface="Open Sans"/>
              </a:rPr>
              <a:t>Over 10</a:t>
            </a:r>
            <a:r>
              <a:rPr lang="en" sz="7200">
                <a:latin typeface="Open Sans"/>
                <a:ea typeface="Open Sans"/>
                <a:cs typeface="Open Sans"/>
                <a:sym typeface="Open Sans"/>
              </a:rPr>
              <a:t> </a:t>
            </a:r>
            <a:r>
              <a:rPr lang="en" sz="7200" b="1">
                <a:latin typeface="Open Sans"/>
                <a:ea typeface="Open Sans"/>
                <a:cs typeface="Open Sans"/>
                <a:sym typeface="Open Sans"/>
              </a:rPr>
              <a:t>times</a:t>
            </a:r>
            <a:endParaRPr sz="7200" b="1">
              <a:latin typeface="Open Sans"/>
              <a:ea typeface="Open Sans"/>
              <a:cs typeface="Open Sans"/>
              <a:sym typeface="Open Sans"/>
            </a:endParaRPr>
          </a:p>
          <a:p>
            <a:pPr marL="0" lvl="0" indent="0" algn="l">
              <a:spcBef>
                <a:spcPts val="0"/>
              </a:spcBef>
              <a:spcAft>
                <a:spcPts val="0"/>
              </a:spcAft>
              <a:buNone/>
            </a:pPr>
            <a:r>
              <a:rPr lang="en" sz="3600">
                <a:latin typeface="Open Sans"/>
                <a:ea typeface="Open Sans"/>
                <a:cs typeface="Open Sans"/>
                <a:sym typeface="Open Sans"/>
              </a:rPr>
              <a:t>more likely to enter shelter with previous shelter stay</a:t>
            </a:r>
            <a:endParaRPr sz="36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311700" y="445025"/>
            <a:ext cx="3569700" cy="817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solidFill>
                  <a:srgbClr val="113C66"/>
                </a:solidFill>
              </a:rPr>
              <a:t>Other Findings</a:t>
            </a:r>
            <a:endParaRPr>
              <a:solidFill>
                <a:srgbClr val="113C66"/>
              </a:solidFill>
            </a:endParaRPr>
          </a:p>
        </p:txBody>
      </p:sp>
      <p:sp>
        <p:nvSpPr>
          <p:cNvPr id="351" name="Shape 351"/>
          <p:cNvSpPr txBox="1">
            <a:spLocks noGrp="1"/>
          </p:cNvSpPr>
          <p:nvPr>
            <p:ph type="title" idx="2"/>
          </p:nvPr>
        </p:nvSpPr>
        <p:spPr>
          <a:xfrm>
            <a:off x="4722575" y="665625"/>
            <a:ext cx="3806400" cy="856500"/>
          </a:xfrm>
          <a:prstGeom prst="rect">
            <a:avLst/>
          </a:prstGeom>
        </p:spPr>
        <p:txBody>
          <a:bodyPr spcFirstLastPara="1" wrap="square" lIns="91425" tIns="91425" rIns="91425" bIns="91425" anchor="t" anchorCtr="0">
            <a:noAutofit/>
          </a:bodyPr>
          <a:lstStyle/>
          <a:p>
            <a:pPr marL="0" lvl="0" indent="0">
              <a:spcBef>
                <a:spcPts val="0"/>
              </a:spcBef>
              <a:spcAft>
                <a:spcPts val="2000"/>
              </a:spcAft>
              <a:buNone/>
            </a:pPr>
            <a:r>
              <a:rPr lang="en"/>
              <a:t>EA recipients in the past year (prior to eviction or program eligibility) </a:t>
            </a:r>
            <a:endParaRPr/>
          </a:p>
        </p:txBody>
      </p:sp>
      <p:sp>
        <p:nvSpPr>
          <p:cNvPr id="352" name="Shape 352"/>
          <p:cNvSpPr txBox="1"/>
          <p:nvPr/>
        </p:nvSpPr>
        <p:spPr>
          <a:xfrm>
            <a:off x="5858675" y="2052375"/>
            <a:ext cx="2826600" cy="652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2000"/>
              </a:spcAft>
              <a:buClr>
                <a:schemeClr val="dk1"/>
              </a:buClr>
              <a:buSzPts val="1100"/>
              <a:buFont typeface="Arial"/>
              <a:buNone/>
            </a:pPr>
            <a:r>
              <a:rPr lang="en" sz="2400" b="1">
                <a:solidFill>
                  <a:srgbClr val="113C66"/>
                </a:solidFill>
                <a:latin typeface="Open Sans"/>
                <a:ea typeface="Open Sans"/>
                <a:cs typeface="Open Sans"/>
                <a:sym typeface="Open Sans"/>
              </a:rPr>
              <a:t>57.3% higher risk</a:t>
            </a:r>
            <a:endParaRPr sz="2400" b="1">
              <a:solidFill>
                <a:srgbClr val="113C66"/>
              </a:solidFill>
            </a:endParaRPr>
          </a:p>
        </p:txBody>
      </p:sp>
      <p:sp>
        <p:nvSpPr>
          <p:cNvPr id="353" name="Shape 353"/>
          <p:cNvSpPr txBox="1"/>
          <p:nvPr/>
        </p:nvSpPr>
        <p:spPr>
          <a:xfrm>
            <a:off x="4798500" y="2982125"/>
            <a:ext cx="3429900" cy="85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2000"/>
              </a:spcAft>
              <a:buClr>
                <a:schemeClr val="dk1"/>
              </a:buClr>
              <a:buSzPts val="1100"/>
              <a:buFont typeface="Arial"/>
              <a:buNone/>
            </a:pPr>
            <a:r>
              <a:rPr lang="en" sz="1800">
                <a:solidFill>
                  <a:schemeClr val="dk1"/>
                </a:solidFill>
                <a:latin typeface="Open Sans Light"/>
                <a:ea typeface="Open Sans Light"/>
                <a:cs typeface="Open Sans Light"/>
                <a:sym typeface="Open Sans Light"/>
              </a:rPr>
              <a:t>Families with EA denials in the year before eviction or eligibility </a:t>
            </a:r>
            <a:endParaRPr/>
          </a:p>
        </p:txBody>
      </p:sp>
      <p:sp>
        <p:nvSpPr>
          <p:cNvPr id="354" name="Shape 354"/>
          <p:cNvSpPr txBox="1"/>
          <p:nvPr/>
        </p:nvSpPr>
        <p:spPr>
          <a:xfrm>
            <a:off x="5903675" y="4442125"/>
            <a:ext cx="2781600" cy="519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2000"/>
              </a:spcAft>
              <a:buClr>
                <a:schemeClr val="dk1"/>
              </a:buClr>
              <a:buSzPts val="1100"/>
              <a:buFont typeface="Arial"/>
              <a:buNone/>
            </a:pPr>
            <a:r>
              <a:rPr lang="en" sz="2400" b="1">
                <a:solidFill>
                  <a:srgbClr val="113C66"/>
                </a:solidFill>
                <a:latin typeface="Open Sans"/>
                <a:ea typeface="Open Sans"/>
                <a:cs typeface="Open Sans"/>
                <a:sym typeface="Open Sans"/>
              </a:rPr>
              <a:t>22.3% higher risk</a:t>
            </a:r>
            <a:endParaRPr sz="2400" b="1">
              <a:solidFill>
                <a:srgbClr val="113C66"/>
              </a:solidFill>
            </a:endParaRPr>
          </a:p>
        </p:txBody>
      </p:sp>
      <p:cxnSp>
        <p:nvCxnSpPr>
          <p:cNvPr id="355" name="Shape 355"/>
          <p:cNvCxnSpPr>
            <a:endCxn id="352" idx="1"/>
          </p:cNvCxnSpPr>
          <p:nvPr/>
        </p:nvCxnSpPr>
        <p:spPr>
          <a:xfrm rot="-5400000" flipH="1">
            <a:off x="5161025" y="1680975"/>
            <a:ext cx="856500" cy="538800"/>
          </a:xfrm>
          <a:prstGeom prst="bentConnector2">
            <a:avLst/>
          </a:prstGeom>
          <a:noFill/>
          <a:ln w="9525" cap="flat" cmpd="sng">
            <a:solidFill>
              <a:schemeClr val="dk2"/>
            </a:solidFill>
            <a:prstDash val="solid"/>
            <a:round/>
            <a:headEnd type="none" w="med" len="med"/>
            <a:tailEnd type="none" w="med" len="med"/>
          </a:ln>
        </p:spPr>
      </p:cxnSp>
      <p:cxnSp>
        <p:nvCxnSpPr>
          <p:cNvPr id="356" name="Shape 356"/>
          <p:cNvCxnSpPr>
            <a:endCxn id="354" idx="1"/>
          </p:cNvCxnSpPr>
          <p:nvPr/>
        </p:nvCxnSpPr>
        <p:spPr>
          <a:xfrm rot="-5400000" flipH="1">
            <a:off x="5308025" y="4106275"/>
            <a:ext cx="769800" cy="421500"/>
          </a:xfrm>
          <a:prstGeom prst="bentConnector2">
            <a:avLst/>
          </a:prstGeom>
          <a:noFill/>
          <a:ln w="9525" cap="flat" cmpd="sng">
            <a:solidFill>
              <a:schemeClr val="dk2"/>
            </a:solidFill>
            <a:prstDash val="solid"/>
            <a:round/>
            <a:headEnd type="none" w="med" len="med"/>
            <a:tailEnd type="none" w="med" len="med"/>
          </a:ln>
        </p:spPr>
      </p:cxnSp>
      <p:sp>
        <p:nvSpPr>
          <p:cNvPr id="357" name="Shape 357"/>
          <p:cNvSpPr txBox="1"/>
          <p:nvPr/>
        </p:nvSpPr>
        <p:spPr>
          <a:xfrm>
            <a:off x="315425" y="1262525"/>
            <a:ext cx="3373200" cy="1392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Open Sans"/>
                <a:ea typeface="Open Sans"/>
                <a:cs typeface="Open Sans"/>
                <a:sym typeface="Open Sans"/>
              </a:rPr>
              <a:t>African Americans and Native Americans had higher risks of shelter entry.</a:t>
            </a:r>
            <a:endParaRPr sz="1800">
              <a:latin typeface="Open Sans"/>
              <a:ea typeface="Open Sans"/>
              <a:cs typeface="Open Sans"/>
              <a:sym typeface="Open Sans"/>
            </a:endParaRPr>
          </a:p>
        </p:txBody>
      </p:sp>
      <p:sp>
        <p:nvSpPr>
          <p:cNvPr id="358" name="Shape 358"/>
          <p:cNvSpPr txBox="1"/>
          <p:nvPr/>
        </p:nvSpPr>
        <p:spPr>
          <a:xfrm>
            <a:off x="626825" y="2378625"/>
            <a:ext cx="3373200" cy="1024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2400" b="1">
                <a:solidFill>
                  <a:srgbClr val="113C66"/>
                </a:solidFill>
                <a:latin typeface="Open Sans"/>
                <a:ea typeface="Open Sans"/>
                <a:cs typeface="Open Sans"/>
                <a:sym typeface="Open Sans"/>
              </a:rPr>
              <a:t>35.9% higher risk for African Americans</a:t>
            </a:r>
            <a:endParaRPr sz="2400" b="1">
              <a:solidFill>
                <a:srgbClr val="113C66"/>
              </a:solidFill>
              <a:latin typeface="Open Sans"/>
              <a:ea typeface="Open Sans"/>
              <a:cs typeface="Open Sans"/>
              <a:sym typeface="Open Sans"/>
            </a:endParaRPr>
          </a:p>
        </p:txBody>
      </p:sp>
      <p:sp>
        <p:nvSpPr>
          <p:cNvPr id="359" name="Shape 359"/>
          <p:cNvSpPr txBox="1"/>
          <p:nvPr/>
        </p:nvSpPr>
        <p:spPr>
          <a:xfrm>
            <a:off x="508175" y="3403125"/>
            <a:ext cx="3373200" cy="1024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113C66"/>
                </a:solidFill>
                <a:latin typeface="Open Sans"/>
                <a:ea typeface="Open Sans"/>
                <a:cs typeface="Open Sans"/>
                <a:sym typeface="Open Sans"/>
              </a:rPr>
              <a:t>89.0% higher risk for Native Americans</a:t>
            </a:r>
            <a:endParaRPr sz="2400" b="1">
              <a:solidFill>
                <a:srgbClr val="113C66"/>
              </a:solidFill>
              <a:latin typeface="Open Sans"/>
              <a:ea typeface="Open Sans"/>
              <a:cs typeface="Open Sans"/>
              <a:sym typeface="Open Sans"/>
            </a:endParaRPr>
          </a:p>
        </p:txBody>
      </p:sp>
      <p:cxnSp>
        <p:nvCxnSpPr>
          <p:cNvPr id="360" name="Shape 360"/>
          <p:cNvCxnSpPr>
            <a:stCxn id="357" idx="3"/>
            <a:endCxn id="359" idx="3"/>
          </p:cNvCxnSpPr>
          <p:nvPr/>
        </p:nvCxnSpPr>
        <p:spPr>
          <a:xfrm>
            <a:off x="3688625" y="1958825"/>
            <a:ext cx="192900" cy="1956600"/>
          </a:xfrm>
          <a:prstGeom prst="bentConnector3">
            <a:avLst>
              <a:gd name="adj1" fmla="val 223367"/>
            </a:avLst>
          </a:prstGeom>
          <a:noFill/>
          <a:ln w="9525" cap="flat" cmpd="sng">
            <a:solidFill>
              <a:schemeClr val="dk2"/>
            </a:solidFill>
            <a:prstDash val="solid"/>
            <a:round/>
            <a:headEnd type="none" w="med" len="med"/>
            <a:tailEnd type="none" w="med" len="med"/>
          </a:ln>
        </p:spPr>
      </p:cxnSp>
      <p:cxnSp>
        <p:nvCxnSpPr>
          <p:cNvPr id="361" name="Shape 361"/>
          <p:cNvCxnSpPr>
            <a:stCxn id="357" idx="1"/>
            <a:endCxn id="358" idx="1"/>
          </p:cNvCxnSpPr>
          <p:nvPr/>
        </p:nvCxnSpPr>
        <p:spPr>
          <a:xfrm>
            <a:off x="315425" y="1958825"/>
            <a:ext cx="311400" cy="932100"/>
          </a:xfrm>
          <a:prstGeom prst="bentConnector3">
            <a:avLst>
              <a:gd name="adj1" fmla="val -76469"/>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65"/>
        <p:cNvGrpSpPr/>
        <p:nvPr/>
      </p:nvGrpSpPr>
      <p:grpSpPr>
        <a:xfrm>
          <a:off x="0" y="0"/>
          <a:ext cx="0" cy="0"/>
          <a:chOff x="0" y="0"/>
          <a:chExt cx="0" cy="0"/>
        </a:xfrm>
      </p:grpSpPr>
      <p:sp>
        <p:nvSpPr>
          <p:cNvPr id="366" name="Shape 366"/>
          <p:cNvSpPr/>
          <p:nvPr/>
        </p:nvSpPr>
        <p:spPr>
          <a:xfrm>
            <a:off x="-71600" y="1523500"/>
            <a:ext cx="9453900" cy="3654900"/>
          </a:xfrm>
          <a:prstGeom prst="rect">
            <a:avLst/>
          </a:prstGeom>
          <a:solidFill>
            <a:srgbClr val="DFD9CA"/>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7" name="Shape 367"/>
          <p:cNvSpPr txBox="1"/>
          <p:nvPr/>
        </p:nvSpPr>
        <p:spPr>
          <a:xfrm>
            <a:off x="6740675" y="0"/>
            <a:ext cx="3000000" cy="51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Open Sans Light"/>
              <a:ea typeface="Open Sans Light"/>
              <a:cs typeface="Open Sans Light"/>
              <a:sym typeface="Open Sans Light"/>
            </a:endParaRPr>
          </a:p>
        </p:txBody>
      </p:sp>
      <p:sp>
        <p:nvSpPr>
          <p:cNvPr id="368" name="Shape 3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EA Denial Findings</a:t>
            </a:r>
            <a:endParaRPr>
              <a:solidFill>
                <a:srgbClr val="113C66"/>
              </a:solidFill>
            </a:endParaRPr>
          </a:p>
        </p:txBody>
      </p:sp>
      <p:sp>
        <p:nvSpPr>
          <p:cNvPr id="369" name="Shape 369"/>
          <p:cNvSpPr txBox="1"/>
          <p:nvPr/>
        </p:nvSpPr>
        <p:spPr>
          <a:xfrm>
            <a:off x="1859950" y="1963575"/>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b="1" dirty="0" smtClean="0">
                <a:solidFill>
                  <a:srgbClr val="00447C"/>
                </a:solidFill>
                <a:latin typeface="Open Sans"/>
                <a:ea typeface="Open Sans"/>
                <a:cs typeface="Open Sans"/>
                <a:sym typeface="Open Sans"/>
              </a:rPr>
              <a:t>65.1%</a:t>
            </a:r>
            <a:endParaRPr b="1" dirty="0">
              <a:solidFill>
                <a:srgbClr val="00447C"/>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dirty="0">
                <a:solidFill>
                  <a:schemeClr val="dk1"/>
                </a:solidFill>
                <a:latin typeface="Open Sans Light"/>
                <a:ea typeface="Open Sans Light"/>
                <a:cs typeface="Open Sans Light"/>
                <a:sym typeface="Open Sans Light"/>
              </a:rPr>
              <a:t>Denied EA</a:t>
            </a:r>
            <a:br>
              <a:rPr lang="en" dirty="0">
                <a:solidFill>
                  <a:schemeClr val="dk1"/>
                </a:solidFill>
                <a:latin typeface="Open Sans Light"/>
                <a:ea typeface="Open Sans Light"/>
                <a:cs typeface="Open Sans Light"/>
                <a:sym typeface="Open Sans Light"/>
              </a:rPr>
            </a:br>
            <a:r>
              <a:rPr lang="en" dirty="0">
                <a:solidFill>
                  <a:schemeClr val="dk1"/>
                </a:solidFill>
                <a:latin typeface="Open Sans Light"/>
                <a:ea typeface="Open Sans Light"/>
                <a:cs typeface="Open Sans Light"/>
                <a:sym typeface="Open Sans Light"/>
              </a:rPr>
              <a:t>at least once</a:t>
            </a:r>
            <a:endParaRPr dirty="0"/>
          </a:p>
        </p:txBody>
      </p:sp>
      <p:sp>
        <p:nvSpPr>
          <p:cNvPr id="370" name="Shape 370"/>
          <p:cNvSpPr txBox="1"/>
          <p:nvPr/>
        </p:nvSpPr>
        <p:spPr>
          <a:xfrm>
            <a:off x="3786025" y="1963575"/>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447C"/>
                </a:solidFill>
                <a:latin typeface="Open Sans"/>
                <a:ea typeface="Open Sans"/>
                <a:cs typeface="Open Sans"/>
                <a:sym typeface="Open Sans"/>
              </a:rPr>
              <a:t>42.8%</a:t>
            </a:r>
            <a:endParaRPr b="1">
              <a:solidFill>
                <a:srgbClr val="00447C"/>
              </a:solidFill>
              <a:latin typeface="Open Sans"/>
              <a:ea typeface="Open Sans"/>
              <a:cs typeface="Open Sans"/>
              <a:sym typeface="Open Sans"/>
            </a:endParaRPr>
          </a:p>
          <a:p>
            <a:pPr marL="0" lvl="0" indent="0" algn="ctr" rtl="0">
              <a:spcBef>
                <a:spcPts val="0"/>
              </a:spcBef>
              <a:spcAft>
                <a:spcPts val="0"/>
              </a:spcAft>
              <a:buNone/>
            </a:pPr>
            <a:r>
              <a:rPr lang="en">
                <a:solidFill>
                  <a:schemeClr val="dk1"/>
                </a:solidFill>
                <a:latin typeface="Open Sans Light"/>
                <a:ea typeface="Open Sans Light"/>
                <a:cs typeface="Open Sans Light"/>
                <a:sym typeface="Open Sans Light"/>
              </a:rPr>
              <a:t>Eligible for EA</a:t>
            </a:r>
            <a:br>
              <a:rPr lang="en">
                <a:solidFill>
                  <a:schemeClr val="dk1"/>
                </a:solidFill>
                <a:latin typeface="Open Sans Light"/>
                <a:ea typeface="Open Sans Light"/>
                <a:cs typeface="Open Sans Light"/>
                <a:sym typeface="Open Sans Light"/>
              </a:rPr>
            </a:br>
            <a:r>
              <a:rPr lang="en">
                <a:solidFill>
                  <a:schemeClr val="dk1"/>
                </a:solidFill>
                <a:latin typeface="Open Sans Light"/>
                <a:ea typeface="Open Sans Light"/>
                <a:cs typeface="Open Sans Light"/>
                <a:sym typeface="Open Sans Light"/>
              </a:rPr>
              <a:t>at least once </a:t>
            </a:r>
            <a:endParaRPr b="1">
              <a:solidFill>
                <a:srgbClr val="00447C"/>
              </a:solidFill>
              <a:latin typeface="Open Sans"/>
              <a:ea typeface="Open Sans"/>
              <a:cs typeface="Open Sans"/>
              <a:sym typeface="Open Sans"/>
            </a:endParaRPr>
          </a:p>
        </p:txBody>
      </p:sp>
      <p:sp>
        <p:nvSpPr>
          <p:cNvPr id="371" name="Shape 371"/>
          <p:cNvSpPr txBox="1"/>
          <p:nvPr/>
        </p:nvSpPr>
        <p:spPr>
          <a:xfrm>
            <a:off x="5612750" y="1757225"/>
            <a:ext cx="17292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b="1" dirty="0" smtClean="0">
                <a:solidFill>
                  <a:srgbClr val="00447C"/>
                </a:solidFill>
                <a:latin typeface="Open Sans"/>
                <a:ea typeface="Open Sans"/>
                <a:cs typeface="Open Sans"/>
                <a:sym typeface="Open Sans"/>
              </a:rPr>
              <a:t>22.3</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b="1" dirty="0">
                <a:solidFill>
                  <a:srgbClr val="00447C"/>
                </a:solidFill>
                <a:latin typeface="Open Sans"/>
                <a:ea typeface="Open Sans"/>
                <a:cs typeface="Open Sans"/>
                <a:sym typeface="Open Sans"/>
              </a:rPr>
              <a:t>percentage pts</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Eligibility-to -denial</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Gap</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endParaRPr b="1" dirty="0">
              <a:solidFill>
                <a:srgbClr val="00447C"/>
              </a:solidFill>
              <a:latin typeface="Open Sans"/>
              <a:ea typeface="Open Sans"/>
              <a:cs typeface="Open Sans"/>
              <a:sym typeface="Open Sans"/>
            </a:endParaRPr>
          </a:p>
        </p:txBody>
      </p:sp>
      <p:sp>
        <p:nvSpPr>
          <p:cNvPr id="372" name="Shape 372"/>
          <p:cNvSpPr txBox="1"/>
          <p:nvPr/>
        </p:nvSpPr>
        <p:spPr>
          <a:xfrm>
            <a:off x="7698975" y="1984100"/>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00447C"/>
                </a:solidFill>
                <a:latin typeface="Open Sans"/>
                <a:ea typeface="Open Sans"/>
                <a:cs typeface="Open Sans"/>
                <a:sym typeface="Open Sans"/>
              </a:rPr>
              <a:t>4.3</a:t>
            </a:r>
            <a:r>
              <a:rPr lang="en" b="1" dirty="0" smtClean="0">
                <a:solidFill>
                  <a:srgbClr val="00447C"/>
                </a:solidFill>
                <a:latin typeface="Open Sans"/>
                <a:ea typeface="Open Sans"/>
                <a:cs typeface="Open Sans"/>
                <a:sym typeface="Open Sans"/>
              </a:rPr>
              <a:t>%</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Received EA</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at least once</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endParaRPr b="1" dirty="0">
              <a:solidFill>
                <a:srgbClr val="00447C"/>
              </a:solidFill>
              <a:latin typeface="Open Sans"/>
              <a:ea typeface="Open Sans"/>
              <a:cs typeface="Open Sans"/>
              <a:sym typeface="Open Sans"/>
            </a:endParaRPr>
          </a:p>
        </p:txBody>
      </p:sp>
      <p:sp>
        <p:nvSpPr>
          <p:cNvPr id="373" name="Shape 373"/>
          <p:cNvSpPr txBox="1"/>
          <p:nvPr/>
        </p:nvSpPr>
        <p:spPr>
          <a:xfrm>
            <a:off x="1859950" y="3558075"/>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00447C"/>
                </a:solidFill>
                <a:latin typeface="Open Sans"/>
                <a:ea typeface="Open Sans"/>
                <a:cs typeface="Open Sans"/>
                <a:sym typeface="Open Sans"/>
              </a:rPr>
              <a:t>46.5</a:t>
            </a:r>
            <a:r>
              <a:rPr lang="en" b="1" dirty="0" smtClean="0">
                <a:solidFill>
                  <a:srgbClr val="00447C"/>
                </a:solidFill>
                <a:latin typeface="Open Sans"/>
                <a:ea typeface="Open Sans"/>
                <a:cs typeface="Open Sans"/>
                <a:sym typeface="Open Sans"/>
              </a:rPr>
              <a:t>%</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Denied EA</a:t>
            </a:r>
            <a:br>
              <a:rPr lang="en" dirty="0">
                <a:solidFill>
                  <a:schemeClr val="dk1"/>
                </a:solidFill>
                <a:latin typeface="Open Sans Light"/>
                <a:ea typeface="Open Sans Light"/>
                <a:cs typeface="Open Sans Light"/>
                <a:sym typeface="Open Sans Light"/>
              </a:rPr>
            </a:br>
            <a:r>
              <a:rPr lang="en" dirty="0">
                <a:solidFill>
                  <a:schemeClr val="dk1"/>
                </a:solidFill>
                <a:latin typeface="Open Sans Light"/>
                <a:ea typeface="Open Sans Light"/>
                <a:cs typeface="Open Sans Light"/>
                <a:sym typeface="Open Sans Light"/>
              </a:rPr>
              <a:t>at least once</a:t>
            </a:r>
            <a:endParaRPr b="1" dirty="0">
              <a:solidFill>
                <a:srgbClr val="00447C"/>
              </a:solidFill>
              <a:latin typeface="Open Sans"/>
              <a:ea typeface="Open Sans"/>
              <a:cs typeface="Open Sans"/>
              <a:sym typeface="Open Sans"/>
            </a:endParaRPr>
          </a:p>
        </p:txBody>
      </p:sp>
      <p:sp>
        <p:nvSpPr>
          <p:cNvPr id="374" name="Shape 374"/>
          <p:cNvSpPr txBox="1"/>
          <p:nvPr/>
        </p:nvSpPr>
        <p:spPr>
          <a:xfrm>
            <a:off x="3786025" y="3558075"/>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447C"/>
                </a:solidFill>
                <a:latin typeface="Open Sans"/>
                <a:ea typeface="Open Sans"/>
                <a:cs typeface="Open Sans"/>
                <a:sym typeface="Open Sans"/>
              </a:rPr>
              <a:t>38.8%</a:t>
            </a:r>
            <a:endParaRPr b="1">
              <a:solidFill>
                <a:srgbClr val="00447C"/>
              </a:solidFill>
              <a:latin typeface="Open Sans"/>
              <a:ea typeface="Open Sans"/>
              <a:cs typeface="Open Sans"/>
              <a:sym typeface="Open Sans"/>
            </a:endParaRPr>
          </a:p>
          <a:p>
            <a:pPr marL="0" lvl="0" indent="0" algn="ctr" rtl="0">
              <a:spcBef>
                <a:spcPts val="0"/>
              </a:spcBef>
              <a:spcAft>
                <a:spcPts val="0"/>
              </a:spcAft>
              <a:buNone/>
            </a:pPr>
            <a:r>
              <a:rPr lang="en">
                <a:solidFill>
                  <a:schemeClr val="dk1"/>
                </a:solidFill>
                <a:latin typeface="Open Sans Light"/>
                <a:ea typeface="Open Sans Light"/>
                <a:cs typeface="Open Sans Light"/>
                <a:sym typeface="Open Sans Light"/>
              </a:rPr>
              <a:t>Eligible for EA</a:t>
            </a:r>
            <a:endParaRPr>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r>
              <a:rPr lang="en">
                <a:solidFill>
                  <a:schemeClr val="dk1"/>
                </a:solidFill>
                <a:latin typeface="Open Sans Light"/>
                <a:ea typeface="Open Sans Light"/>
                <a:cs typeface="Open Sans Light"/>
                <a:sym typeface="Open Sans Light"/>
              </a:rPr>
              <a:t> at least once</a:t>
            </a:r>
            <a:endParaRPr b="1">
              <a:solidFill>
                <a:srgbClr val="00447C"/>
              </a:solidFill>
              <a:latin typeface="Open Sans"/>
              <a:ea typeface="Open Sans"/>
              <a:cs typeface="Open Sans"/>
              <a:sym typeface="Open Sans"/>
            </a:endParaRPr>
          </a:p>
        </p:txBody>
      </p:sp>
      <p:sp>
        <p:nvSpPr>
          <p:cNvPr id="375" name="Shape 375"/>
          <p:cNvSpPr txBox="1"/>
          <p:nvPr/>
        </p:nvSpPr>
        <p:spPr>
          <a:xfrm>
            <a:off x="5635900" y="3558075"/>
            <a:ext cx="17292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00447C"/>
                </a:solidFill>
                <a:latin typeface="Open Sans"/>
                <a:ea typeface="Open Sans"/>
                <a:cs typeface="Open Sans"/>
                <a:sym typeface="Open Sans"/>
              </a:rPr>
              <a:t>7.7</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b="1" dirty="0">
                <a:solidFill>
                  <a:srgbClr val="00447C"/>
                </a:solidFill>
                <a:latin typeface="Open Sans"/>
                <a:ea typeface="Open Sans"/>
                <a:cs typeface="Open Sans"/>
                <a:sym typeface="Open Sans"/>
              </a:rPr>
              <a:t>percentage pts</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Eligibility-to-denial</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Gap</a:t>
            </a:r>
            <a:endParaRPr b="1" dirty="0">
              <a:solidFill>
                <a:srgbClr val="00447C"/>
              </a:solidFill>
              <a:latin typeface="Open Sans"/>
              <a:ea typeface="Open Sans"/>
              <a:cs typeface="Open Sans"/>
              <a:sym typeface="Open Sans"/>
            </a:endParaRPr>
          </a:p>
        </p:txBody>
      </p:sp>
      <p:sp>
        <p:nvSpPr>
          <p:cNvPr id="376" name="Shape 376"/>
          <p:cNvSpPr txBox="1"/>
          <p:nvPr/>
        </p:nvSpPr>
        <p:spPr>
          <a:xfrm>
            <a:off x="7698975" y="3578600"/>
            <a:ext cx="1469700" cy="990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00447C"/>
                </a:solidFill>
                <a:latin typeface="Open Sans"/>
                <a:ea typeface="Open Sans"/>
                <a:cs typeface="Open Sans"/>
                <a:sym typeface="Open Sans"/>
              </a:rPr>
              <a:t>5.2</a:t>
            </a:r>
            <a:r>
              <a:rPr lang="en" b="1" dirty="0" smtClean="0">
                <a:solidFill>
                  <a:srgbClr val="00447C"/>
                </a:solidFill>
                <a:latin typeface="Open Sans"/>
                <a:ea typeface="Open Sans"/>
                <a:cs typeface="Open Sans"/>
                <a:sym typeface="Open Sans"/>
              </a:rPr>
              <a:t>%</a:t>
            </a:r>
            <a:endParaRPr b="1" dirty="0">
              <a:solidFill>
                <a:srgbClr val="00447C"/>
              </a:solidFill>
              <a:latin typeface="Open Sans"/>
              <a:ea typeface="Open Sans"/>
              <a:cs typeface="Open Sans"/>
              <a:sym typeface="Open Sans"/>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Received EA</a:t>
            </a:r>
            <a:endParaRPr dirty="0">
              <a:solidFill>
                <a:schemeClr val="dk1"/>
              </a:solidFill>
              <a:latin typeface="Open Sans Light"/>
              <a:ea typeface="Open Sans Light"/>
              <a:cs typeface="Open Sans Light"/>
              <a:sym typeface="Open Sans Light"/>
            </a:endParaRPr>
          </a:p>
          <a:p>
            <a:pPr marL="0" lvl="0" indent="0" algn="ctr" rtl="0">
              <a:spcBef>
                <a:spcPts val="0"/>
              </a:spcBef>
              <a:spcAft>
                <a:spcPts val="0"/>
              </a:spcAft>
              <a:buNone/>
            </a:pPr>
            <a:r>
              <a:rPr lang="en" dirty="0">
                <a:solidFill>
                  <a:schemeClr val="dk1"/>
                </a:solidFill>
                <a:latin typeface="Open Sans Light"/>
                <a:ea typeface="Open Sans Light"/>
                <a:cs typeface="Open Sans Light"/>
                <a:sym typeface="Open Sans Light"/>
              </a:rPr>
              <a:t>at least once</a:t>
            </a:r>
            <a:endParaRPr b="1" dirty="0">
              <a:solidFill>
                <a:srgbClr val="00447C"/>
              </a:solidFill>
              <a:latin typeface="Open Sans"/>
              <a:ea typeface="Open Sans"/>
              <a:cs typeface="Open Sans"/>
              <a:sym typeface="Open Sans"/>
            </a:endParaRPr>
          </a:p>
        </p:txBody>
      </p:sp>
      <p:sp>
        <p:nvSpPr>
          <p:cNvPr id="377" name="Shape 377"/>
          <p:cNvSpPr txBox="1"/>
          <p:nvPr/>
        </p:nvSpPr>
        <p:spPr>
          <a:xfrm>
            <a:off x="226225" y="3747925"/>
            <a:ext cx="1469700" cy="46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113C66"/>
                </a:solidFill>
                <a:latin typeface="Open Sans"/>
                <a:ea typeface="Open Sans"/>
                <a:cs typeface="Open Sans"/>
                <a:sym typeface="Open Sans"/>
              </a:rPr>
              <a:t>Control</a:t>
            </a:r>
            <a:endParaRPr sz="1800">
              <a:solidFill>
                <a:srgbClr val="113C66"/>
              </a:solidFill>
            </a:endParaRPr>
          </a:p>
        </p:txBody>
      </p:sp>
      <p:sp>
        <p:nvSpPr>
          <p:cNvPr id="378" name="Shape 378"/>
          <p:cNvSpPr txBox="1"/>
          <p:nvPr/>
        </p:nvSpPr>
        <p:spPr>
          <a:xfrm>
            <a:off x="161200" y="2151675"/>
            <a:ext cx="1469700" cy="46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113C66"/>
                </a:solidFill>
                <a:latin typeface="Open Sans"/>
                <a:ea typeface="Open Sans"/>
                <a:cs typeface="Open Sans"/>
                <a:sym typeface="Open Sans"/>
              </a:rPr>
              <a:t>Treatment</a:t>
            </a:r>
            <a:endParaRPr sz="1800">
              <a:solidFill>
                <a:srgbClr val="113C66"/>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FHPAP and EGA Findings</a:t>
            </a:r>
            <a:endParaRPr>
              <a:solidFill>
                <a:srgbClr val="113C66"/>
              </a:solidFill>
            </a:endParaRPr>
          </a:p>
        </p:txBody>
      </p:sp>
      <p:sp>
        <p:nvSpPr>
          <p:cNvPr id="384" name="Shape 384"/>
          <p:cNvSpPr txBox="1">
            <a:spLocks noGrp="1"/>
          </p:cNvSpPr>
          <p:nvPr>
            <p:ph type="body" idx="1"/>
          </p:nvPr>
        </p:nvSpPr>
        <p:spPr>
          <a:xfrm>
            <a:off x="311700" y="1152475"/>
            <a:ext cx="8520600" cy="1960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solidFill>
                  <a:srgbClr val="113C66"/>
                </a:solidFill>
              </a:rPr>
              <a:t>Under 2</a:t>
            </a:r>
            <a:r>
              <a:rPr lang="en" dirty="0" smtClean="0">
                <a:solidFill>
                  <a:srgbClr val="113C66"/>
                </a:solidFill>
              </a:rPr>
              <a:t>% </a:t>
            </a:r>
            <a:r>
              <a:rPr lang="en" dirty="0">
                <a:solidFill>
                  <a:srgbClr val="113C66"/>
                </a:solidFill>
              </a:rPr>
              <a:t>of both treatment and control group </a:t>
            </a:r>
            <a:r>
              <a:rPr lang="en" dirty="0" smtClean="0">
                <a:solidFill>
                  <a:srgbClr val="113C66"/>
                </a:solidFill>
              </a:rPr>
              <a:t>used </a:t>
            </a:r>
            <a:r>
              <a:rPr lang="en" dirty="0">
                <a:solidFill>
                  <a:srgbClr val="113C66"/>
                </a:solidFill>
              </a:rPr>
              <a:t>FHPAP</a:t>
            </a:r>
            <a:endParaRPr sz="1800" dirty="0">
              <a:solidFill>
                <a:srgbClr val="113C66"/>
              </a:solidFill>
            </a:endParaRPr>
          </a:p>
          <a:p>
            <a:pPr marL="0" lvl="0" indent="0">
              <a:spcBef>
                <a:spcPts val="1600"/>
              </a:spcBef>
              <a:spcAft>
                <a:spcPts val="0"/>
              </a:spcAft>
              <a:buNone/>
            </a:pPr>
            <a:r>
              <a:rPr lang="en" sz="1800" dirty="0">
                <a:solidFill>
                  <a:srgbClr val="113C66"/>
                </a:solidFill>
              </a:rPr>
              <a:t>Emerge</a:t>
            </a:r>
            <a:r>
              <a:rPr lang="en" dirty="0">
                <a:solidFill>
                  <a:srgbClr val="113C66"/>
                </a:solidFill>
              </a:rPr>
              <a:t>ncy </a:t>
            </a:r>
            <a:r>
              <a:rPr lang="en" sz="1800" dirty="0">
                <a:solidFill>
                  <a:srgbClr val="113C66"/>
                </a:solidFill>
              </a:rPr>
              <a:t>General Assistance eligibility is higher for the treatment group than the control group</a:t>
            </a:r>
            <a:endParaRPr sz="1800" dirty="0">
              <a:solidFill>
                <a:srgbClr val="113C66"/>
              </a:solidFill>
            </a:endParaRPr>
          </a:p>
          <a:p>
            <a:pPr marL="0" lvl="0" indent="0" rtl="0">
              <a:spcBef>
                <a:spcPts val="1600"/>
              </a:spcBef>
              <a:spcAft>
                <a:spcPts val="0"/>
              </a:spcAft>
              <a:buClr>
                <a:schemeClr val="dk1"/>
              </a:buClr>
              <a:buSzPts val="1100"/>
              <a:buFont typeface="Arial"/>
              <a:buNone/>
            </a:pPr>
            <a:r>
              <a:rPr lang="en" dirty="0">
                <a:solidFill>
                  <a:srgbClr val="113C66"/>
                </a:solidFill>
              </a:rPr>
              <a:t>About </a:t>
            </a:r>
            <a:r>
              <a:rPr lang="en" dirty="0" smtClean="0">
                <a:solidFill>
                  <a:srgbClr val="113C66"/>
                </a:solidFill>
              </a:rPr>
              <a:t>1.7% </a:t>
            </a:r>
            <a:r>
              <a:rPr lang="en" dirty="0">
                <a:solidFill>
                  <a:srgbClr val="113C66"/>
                </a:solidFill>
              </a:rPr>
              <a:t>of </a:t>
            </a:r>
            <a:r>
              <a:rPr lang="en" dirty="0" smtClean="0">
                <a:solidFill>
                  <a:srgbClr val="113C66"/>
                </a:solidFill>
              </a:rPr>
              <a:t>the treatment group </a:t>
            </a:r>
            <a:r>
              <a:rPr lang="en" dirty="0">
                <a:solidFill>
                  <a:srgbClr val="113C66"/>
                </a:solidFill>
              </a:rPr>
              <a:t>and </a:t>
            </a:r>
            <a:r>
              <a:rPr lang="en" dirty="0" smtClean="0">
                <a:solidFill>
                  <a:srgbClr val="113C66"/>
                </a:solidFill>
              </a:rPr>
              <a:t>0.9% of the control group received </a:t>
            </a:r>
            <a:r>
              <a:rPr lang="en" dirty="0">
                <a:solidFill>
                  <a:srgbClr val="113C66"/>
                </a:solidFill>
              </a:rPr>
              <a:t>EGA at least once</a:t>
            </a:r>
            <a:endParaRPr dirty="0">
              <a:solidFill>
                <a:srgbClr val="113C66"/>
              </a:solidFill>
            </a:endParaRPr>
          </a:p>
          <a:p>
            <a:pPr marL="0" lvl="0" indent="0" rtl="0">
              <a:spcBef>
                <a:spcPts val="1600"/>
              </a:spcBef>
              <a:spcAft>
                <a:spcPts val="1600"/>
              </a:spcAft>
              <a:buNone/>
            </a:pPr>
            <a:endParaRPr sz="1800" dirty="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EA Denial</a:t>
            </a:r>
            <a:endParaRPr>
              <a:solidFill>
                <a:srgbClr val="113C66"/>
              </a:solidFill>
            </a:endParaRPr>
          </a:p>
        </p:txBody>
      </p:sp>
      <p:sp>
        <p:nvSpPr>
          <p:cNvPr id="390" name="Shape 390"/>
          <p:cNvSpPr txBox="1"/>
          <p:nvPr/>
        </p:nvSpPr>
        <p:spPr>
          <a:xfrm>
            <a:off x="3467695" y="2052225"/>
            <a:ext cx="2208600" cy="15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Open Sans Light"/>
                <a:ea typeface="Open Sans Light"/>
                <a:cs typeface="Open Sans Light"/>
                <a:sym typeface="Open Sans Light"/>
              </a:rPr>
              <a:t>Treatment</a:t>
            </a:r>
            <a:endParaRPr sz="2400">
              <a:latin typeface="Open Sans Light"/>
              <a:ea typeface="Open Sans Light"/>
              <a:cs typeface="Open Sans Light"/>
              <a:sym typeface="Open Sans Light"/>
            </a:endParaRPr>
          </a:p>
          <a:p>
            <a:pPr marL="0" lvl="0" indent="0" algn="ctr" rtl="0">
              <a:spcBef>
                <a:spcPts val="0"/>
              </a:spcBef>
              <a:spcAft>
                <a:spcPts val="0"/>
              </a:spcAft>
              <a:buNone/>
            </a:pPr>
            <a:r>
              <a:rPr lang="en" sz="4800" b="1">
                <a:solidFill>
                  <a:srgbClr val="00447C"/>
                </a:solidFill>
                <a:latin typeface="Open Sans"/>
                <a:ea typeface="Open Sans"/>
                <a:cs typeface="Open Sans"/>
                <a:sym typeface="Open Sans"/>
              </a:rPr>
              <a:t>24</a:t>
            </a:r>
            <a:endParaRPr sz="4800" b="1">
              <a:solidFill>
                <a:srgbClr val="00447C"/>
              </a:solidFill>
              <a:latin typeface="Open Sans"/>
              <a:ea typeface="Open Sans"/>
              <a:cs typeface="Open Sans"/>
              <a:sym typeface="Open Sans"/>
            </a:endParaRPr>
          </a:p>
          <a:p>
            <a:pPr marL="0" lvl="0" indent="0" algn="ctr">
              <a:spcBef>
                <a:spcPts val="0"/>
              </a:spcBef>
              <a:spcAft>
                <a:spcPts val="0"/>
              </a:spcAft>
              <a:buNone/>
            </a:pPr>
            <a:r>
              <a:rPr lang="en" sz="2400">
                <a:latin typeface="Open Sans Light"/>
                <a:ea typeface="Open Sans Light"/>
                <a:cs typeface="Open Sans Light"/>
                <a:sym typeface="Open Sans Light"/>
              </a:rPr>
              <a:t>days</a:t>
            </a:r>
            <a:endParaRPr sz="2400">
              <a:latin typeface="Open Sans Light"/>
              <a:ea typeface="Open Sans Light"/>
              <a:cs typeface="Open Sans Light"/>
              <a:sym typeface="Open Sans Light"/>
            </a:endParaRPr>
          </a:p>
        </p:txBody>
      </p:sp>
      <p:sp>
        <p:nvSpPr>
          <p:cNvPr id="391" name="Shape 391"/>
          <p:cNvSpPr txBox="1"/>
          <p:nvPr/>
        </p:nvSpPr>
        <p:spPr>
          <a:xfrm>
            <a:off x="5567338" y="2052225"/>
            <a:ext cx="2208600" cy="15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Open Sans Light"/>
                <a:ea typeface="Open Sans Light"/>
                <a:cs typeface="Open Sans Light"/>
                <a:sym typeface="Open Sans Light"/>
              </a:rPr>
              <a:t>Control</a:t>
            </a:r>
            <a:endParaRPr sz="2400">
              <a:latin typeface="Open Sans Light"/>
              <a:ea typeface="Open Sans Light"/>
              <a:cs typeface="Open Sans Light"/>
              <a:sym typeface="Open Sans Light"/>
            </a:endParaRPr>
          </a:p>
          <a:p>
            <a:pPr marL="0" lvl="0" indent="0" algn="ctr" rtl="0">
              <a:spcBef>
                <a:spcPts val="0"/>
              </a:spcBef>
              <a:spcAft>
                <a:spcPts val="0"/>
              </a:spcAft>
              <a:buNone/>
            </a:pPr>
            <a:r>
              <a:rPr lang="en" sz="4800" b="1">
                <a:solidFill>
                  <a:srgbClr val="00447C"/>
                </a:solidFill>
                <a:latin typeface="Open Sans"/>
                <a:ea typeface="Open Sans"/>
                <a:cs typeface="Open Sans"/>
                <a:sym typeface="Open Sans"/>
              </a:rPr>
              <a:t>23</a:t>
            </a:r>
            <a:endParaRPr sz="4800" b="1">
              <a:solidFill>
                <a:srgbClr val="00447C"/>
              </a:solidFill>
              <a:latin typeface="Open Sans"/>
              <a:ea typeface="Open Sans"/>
              <a:cs typeface="Open Sans"/>
              <a:sym typeface="Open Sans"/>
            </a:endParaRPr>
          </a:p>
          <a:p>
            <a:pPr marL="0" lvl="0" indent="0" algn="ctr" rtl="0">
              <a:spcBef>
                <a:spcPts val="0"/>
              </a:spcBef>
              <a:spcAft>
                <a:spcPts val="0"/>
              </a:spcAft>
              <a:buNone/>
            </a:pPr>
            <a:r>
              <a:rPr lang="en" sz="2400">
                <a:latin typeface="Open Sans Light"/>
                <a:ea typeface="Open Sans Light"/>
                <a:cs typeface="Open Sans Light"/>
                <a:sym typeface="Open Sans Light"/>
              </a:rPr>
              <a:t>days</a:t>
            </a:r>
            <a:endParaRPr sz="2400">
              <a:latin typeface="Open Sans Light"/>
              <a:ea typeface="Open Sans Light"/>
              <a:cs typeface="Open Sans Light"/>
              <a:sym typeface="Open Sans Light"/>
            </a:endParaRPr>
          </a:p>
        </p:txBody>
      </p:sp>
      <p:sp>
        <p:nvSpPr>
          <p:cNvPr id="392" name="Shape 392"/>
          <p:cNvSpPr txBox="1"/>
          <p:nvPr/>
        </p:nvSpPr>
        <p:spPr>
          <a:xfrm>
            <a:off x="1368053" y="2052225"/>
            <a:ext cx="2208600" cy="155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latin typeface="Open Sans Light"/>
                <a:ea typeface="Open Sans Light"/>
                <a:cs typeface="Open Sans Light"/>
                <a:sym typeface="Open Sans Light"/>
              </a:rPr>
              <a:t>Both groups</a:t>
            </a:r>
            <a:endParaRPr sz="2400">
              <a:latin typeface="Open Sans Light"/>
              <a:ea typeface="Open Sans Light"/>
              <a:cs typeface="Open Sans Light"/>
              <a:sym typeface="Open Sans Light"/>
            </a:endParaRPr>
          </a:p>
          <a:p>
            <a:pPr marL="0" lvl="0" indent="0" algn="ctr" rtl="0">
              <a:spcBef>
                <a:spcPts val="0"/>
              </a:spcBef>
              <a:spcAft>
                <a:spcPts val="0"/>
              </a:spcAft>
              <a:buNone/>
            </a:pPr>
            <a:r>
              <a:rPr lang="en" sz="4800" b="1">
                <a:solidFill>
                  <a:srgbClr val="00447C"/>
                </a:solidFill>
                <a:latin typeface="Open Sans"/>
                <a:ea typeface="Open Sans"/>
                <a:cs typeface="Open Sans"/>
                <a:sym typeface="Open Sans"/>
              </a:rPr>
              <a:t>~68%</a:t>
            </a:r>
            <a:endParaRPr sz="4800" b="1">
              <a:solidFill>
                <a:srgbClr val="00447C"/>
              </a:solidFill>
              <a:latin typeface="Open Sans"/>
              <a:ea typeface="Open Sans"/>
              <a:cs typeface="Open Sans"/>
              <a:sym typeface="Open Sans"/>
            </a:endParaRPr>
          </a:p>
          <a:p>
            <a:pPr marL="0" lvl="0" indent="0" algn="ctr" rtl="0">
              <a:spcBef>
                <a:spcPts val="0"/>
              </a:spcBef>
              <a:spcAft>
                <a:spcPts val="0"/>
              </a:spcAft>
              <a:buNone/>
            </a:pPr>
            <a:r>
              <a:rPr lang="en" sz="2400">
                <a:latin typeface="Open Sans Light"/>
                <a:ea typeface="Open Sans Light"/>
                <a:cs typeface="Open Sans Light"/>
                <a:sym typeface="Open Sans Light"/>
              </a:rPr>
              <a:t>Cases closed within 30 days</a:t>
            </a:r>
            <a:endParaRPr sz="2400">
              <a:latin typeface="Open Sans Light"/>
              <a:ea typeface="Open Sans Light"/>
              <a:cs typeface="Open Sans Light"/>
              <a:sym typeface="Open Sans Light"/>
            </a:endParaRPr>
          </a:p>
        </p:txBody>
      </p:sp>
      <p:sp>
        <p:nvSpPr>
          <p:cNvPr id="393" name="Shape 393"/>
          <p:cNvSpPr txBox="1"/>
          <p:nvPr/>
        </p:nvSpPr>
        <p:spPr>
          <a:xfrm>
            <a:off x="3788375" y="1017725"/>
            <a:ext cx="3625200" cy="100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Open Sans Light"/>
                <a:ea typeface="Open Sans Light"/>
                <a:cs typeface="Open Sans Light"/>
                <a:sym typeface="Open Sans Light"/>
              </a:rPr>
              <a:t>Average time to EA denial</a:t>
            </a:r>
            <a:endParaRPr sz="1800"/>
          </a:p>
        </p:txBody>
      </p:sp>
      <p:sp>
        <p:nvSpPr>
          <p:cNvPr id="394" name="Shape 394"/>
          <p:cNvSpPr/>
          <p:nvPr/>
        </p:nvSpPr>
        <p:spPr>
          <a:xfrm>
            <a:off x="4562325" y="1819750"/>
            <a:ext cx="2208500" cy="377775"/>
          </a:xfrm>
          <a:custGeom>
            <a:avLst/>
            <a:gdLst/>
            <a:ahLst/>
            <a:cxnLst/>
            <a:rect l="0" t="0" r="0" b="0"/>
            <a:pathLst>
              <a:path w="88340" h="15111" extrusionOk="0">
                <a:moveTo>
                  <a:pt x="0" y="11043"/>
                </a:moveTo>
                <a:lnTo>
                  <a:pt x="0" y="0"/>
                </a:lnTo>
                <a:lnTo>
                  <a:pt x="88340" y="0"/>
                </a:lnTo>
                <a:lnTo>
                  <a:pt x="88340" y="15111"/>
                </a:lnTo>
              </a:path>
            </a:pathLst>
          </a:custGeom>
          <a:noFill/>
          <a:ln w="9525" cap="flat" cmpd="sng">
            <a:solidFill>
              <a:schemeClr val="dk2"/>
            </a:solidFill>
            <a:prstDash val="solid"/>
            <a:round/>
            <a:headEnd type="none" w="med" len="med"/>
            <a:tailEnd type="none" w="med" len="med"/>
          </a:ln>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p:nvPr/>
        </p:nvSpPr>
        <p:spPr>
          <a:xfrm>
            <a:off x="6133775" y="2455200"/>
            <a:ext cx="2506800" cy="2169600"/>
          </a:xfrm>
          <a:prstGeom prst="triangle">
            <a:avLst>
              <a:gd name="adj" fmla="val 50000"/>
            </a:avLst>
          </a:prstGeom>
          <a:solidFill>
            <a:srgbClr val="C9DAF8"/>
          </a:solidFill>
          <a:ln w="76200" cap="flat" cmpd="sng">
            <a:solidFill>
              <a:srgbClr val="00447C"/>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00" name="Shape 40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Limitations</a:t>
            </a:r>
            <a:endParaRPr>
              <a:solidFill>
                <a:srgbClr val="113C66"/>
              </a:solidFill>
            </a:endParaRPr>
          </a:p>
        </p:txBody>
      </p:sp>
      <p:sp>
        <p:nvSpPr>
          <p:cNvPr id="401" name="Shape 40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Clr>
                <a:srgbClr val="113C66"/>
              </a:buClr>
              <a:buSzPts val="1800"/>
              <a:buChar char="●"/>
            </a:pPr>
            <a:r>
              <a:rPr lang="en">
                <a:solidFill>
                  <a:srgbClr val="113C66"/>
                </a:solidFill>
              </a:rPr>
              <a:t>Sample represents less than a quarter of evictions filed in Hennepin County</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Limited to people who have interacted with county services</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Matches are done on the basis of name alone</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No information on zip codes included in sample</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Homelessness is narrowly defined</a:t>
            </a:r>
            <a:endParaRPr>
              <a:solidFill>
                <a:srgbClr val="113C66"/>
              </a:solidFill>
            </a:endParaRPr>
          </a:p>
          <a:p>
            <a:pPr marL="457200" lvl="0" indent="-342900" rtl="0">
              <a:spcBef>
                <a:spcPts val="1000"/>
              </a:spcBef>
              <a:spcAft>
                <a:spcPts val="0"/>
              </a:spcAft>
              <a:buClr>
                <a:srgbClr val="113C66"/>
              </a:buClr>
              <a:buSzPts val="1800"/>
              <a:buChar char="●"/>
            </a:pPr>
            <a:r>
              <a:rPr lang="en">
                <a:solidFill>
                  <a:srgbClr val="113C66"/>
                </a:solidFill>
              </a:rPr>
              <a:t>Fluid family structure cannot be captured</a:t>
            </a:r>
            <a:endParaRPr>
              <a:solidFill>
                <a:srgbClr val="113C66"/>
              </a:solidFill>
            </a:endParaRPr>
          </a:p>
          <a:p>
            <a:pPr marL="457200" lvl="0" indent="-342900" rtl="0">
              <a:spcBef>
                <a:spcPts val="1000"/>
              </a:spcBef>
              <a:spcAft>
                <a:spcPts val="1000"/>
              </a:spcAft>
              <a:buClr>
                <a:srgbClr val="113C66"/>
              </a:buClr>
              <a:buSzPts val="1800"/>
              <a:buChar char="●"/>
            </a:pPr>
            <a:r>
              <a:rPr lang="en">
                <a:solidFill>
                  <a:srgbClr val="113C66"/>
                </a:solidFill>
              </a:rPr>
              <a:t>Gender is defined as a binary</a:t>
            </a:r>
            <a:endParaRPr>
              <a:solidFill>
                <a:srgbClr val="113C66"/>
              </a:solidFill>
            </a:endParaRPr>
          </a:p>
        </p:txBody>
      </p:sp>
      <p:sp>
        <p:nvSpPr>
          <p:cNvPr id="402" name="Shape 402"/>
          <p:cNvSpPr/>
          <p:nvPr/>
        </p:nvSpPr>
        <p:spPr>
          <a:xfrm>
            <a:off x="6345425" y="2653900"/>
            <a:ext cx="2105100" cy="1858500"/>
          </a:xfrm>
          <a:prstGeom prst="triangle">
            <a:avLst>
              <a:gd name="adj" fmla="val 50000"/>
            </a:avLst>
          </a:prstGeom>
          <a:solidFill>
            <a:srgbClr val="C9DAF8"/>
          </a:solidFill>
          <a:ln w="28575" cap="flat" cmpd="sng">
            <a:solidFill>
              <a:srgbClr val="00447C"/>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txBox="1"/>
          <p:nvPr/>
        </p:nvSpPr>
        <p:spPr>
          <a:xfrm>
            <a:off x="7084650" y="2795400"/>
            <a:ext cx="734700" cy="13659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1000">
                <a:solidFill>
                  <a:srgbClr val="00447C"/>
                </a:solidFill>
                <a:latin typeface="Bree Serif"/>
                <a:ea typeface="Bree Serif"/>
                <a:cs typeface="Bree Serif"/>
                <a:sym typeface="Bree Serif"/>
              </a:rPr>
              <a:t>!</a:t>
            </a:r>
            <a:endParaRPr sz="11000">
              <a:solidFill>
                <a:srgbClr val="00447C"/>
              </a:solidFill>
              <a:latin typeface="Bree Serif"/>
              <a:ea typeface="Bree Serif"/>
              <a:cs typeface="Bree Serif"/>
              <a:sym typeface="Bree Serif"/>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Quantitative Conclusions</a:t>
            </a:r>
            <a:endParaRPr>
              <a:solidFill>
                <a:srgbClr val="113C66"/>
              </a:solidFill>
            </a:endParaRPr>
          </a:p>
        </p:txBody>
      </p:sp>
      <p:sp>
        <p:nvSpPr>
          <p:cNvPr id="409" name="Shape 40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15000"/>
              </a:lnSpc>
              <a:spcBef>
                <a:spcPts val="0"/>
              </a:spcBef>
              <a:spcAft>
                <a:spcPts val="0"/>
              </a:spcAft>
              <a:buClr>
                <a:srgbClr val="113C66"/>
              </a:buClr>
              <a:buSzPts val="1800"/>
              <a:buFont typeface="Open Sans"/>
              <a:buChar char="●"/>
            </a:pPr>
            <a:r>
              <a:rPr lang="en">
                <a:solidFill>
                  <a:srgbClr val="113C66"/>
                </a:solidFill>
                <a:latin typeface="Open Sans"/>
                <a:ea typeface="Open Sans"/>
                <a:cs typeface="Open Sans"/>
                <a:sym typeface="Open Sans"/>
              </a:rPr>
              <a:t>Higher risk between those with eviction filing and shelter entry, which further increases when coupled with an eviction judgment</a:t>
            </a:r>
            <a:endParaRPr>
              <a:solidFill>
                <a:srgbClr val="113C66"/>
              </a:solidFill>
              <a:latin typeface="Open Sans"/>
              <a:ea typeface="Open Sans"/>
              <a:cs typeface="Open Sans"/>
              <a:sym typeface="Open Sans"/>
            </a:endParaRPr>
          </a:p>
          <a:p>
            <a:pPr marL="457200" lvl="0" indent="-342900" rtl="0">
              <a:lnSpc>
                <a:spcPct val="115000"/>
              </a:lnSpc>
              <a:spcBef>
                <a:spcPts val="0"/>
              </a:spcBef>
              <a:spcAft>
                <a:spcPts val="0"/>
              </a:spcAft>
              <a:buClr>
                <a:srgbClr val="113C66"/>
              </a:buClr>
              <a:buSzPts val="1800"/>
              <a:buFont typeface="Open Sans"/>
              <a:buChar char="●"/>
            </a:pPr>
            <a:r>
              <a:rPr lang="en">
                <a:solidFill>
                  <a:srgbClr val="113C66"/>
                </a:solidFill>
                <a:latin typeface="Open Sans"/>
                <a:ea typeface="Open Sans"/>
                <a:cs typeface="Open Sans"/>
                <a:sym typeface="Open Sans"/>
              </a:rPr>
              <a:t>However, an eviction filing in Hennepin County results in a relatively low rate of shelter entry within the three years of the eviction disposition</a:t>
            </a:r>
            <a:endParaRPr>
              <a:solidFill>
                <a:srgbClr val="113C66"/>
              </a:solidFill>
              <a:latin typeface="Open Sans"/>
              <a:ea typeface="Open Sans"/>
              <a:cs typeface="Open Sans"/>
              <a:sym typeface="Open Sans"/>
            </a:endParaRPr>
          </a:p>
          <a:p>
            <a:pPr marL="457200" lvl="0" indent="-342900" rtl="0">
              <a:lnSpc>
                <a:spcPct val="115000"/>
              </a:lnSpc>
              <a:spcBef>
                <a:spcPts val="0"/>
              </a:spcBef>
              <a:spcAft>
                <a:spcPts val="0"/>
              </a:spcAft>
              <a:buClr>
                <a:srgbClr val="113C66"/>
              </a:buClr>
              <a:buSzPts val="1800"/>
              <a:buFont typeface="Open Sans"/>
              <a:buChar char="●"/>
            </a:pPr>
            <a:r>
              <a:rPr lang="en">
                <a:solidFill>
                  <a:srgbClr val="113C66"/>
                </a:solidFill>
                <a:latin typeface="Open Sans"/>
                <a:ea typeface="Open Sans"/>
                <a:cs typeface="Open Sans"/>
                <a:sym typeface="Open Sans"/>
              </a:rPr>
              <a:t>Little use of the homeless prevention programs due to high denial and low receipt rates </a:t>
            </a:r>
            <a:endParaRPr>
              <a:solidFill>
                <a:srgbClr val="113C66"/>
              </a:solidFill>
              <a:latin typeface="Open Sans"/>
              <a:ea typeface="Open Sans"/>
              <a:cs typeface="Open Sans"/>
              <a:sym typeface="Open Sans"/>
            </a:endParaRPr>
          </a:p>
          <a:p>
            <a:pPr marL="457200" lvl="0" indent="-342900" rtl="0">
              <a:lnSpc>
                <a:spcPct val="115000"/>
              </a:lnSpc>
              <a:spcBef>
                <a:spcPts val="0"/>
              </a:spcBef>
              <a:spcAft>
                <a:spcPts val="0"/>
              </a:spcAft>
              <a:buClr>
                <a:srgbClr val="113C66"/>
              </a:buClr>
              <a:buSzPts val="1800"/>
              <a:buFont typeface="Open Sans"/>
              <a:buChar char="●"/>
            </a:pPr>
            <a:r>
              <a:rPr lang="en">
                <a:solidFill>
                  <a:srgbClr val="113C66"/>
                </a:solidFill>
                <a:latin typeface="Open Sans"/>
                <a:ea typeface="Open Sans"/>
                <a:cs typeface="Open Sans"/>
                <a:sym typeface="Open Sans"/>
              </a:rPr>
              <a:t>Long EA process times leave individuals waiting weeks for a denial</a:t>
            </a:r>
            <a:endParaRPr>
              <a:solidFill>
                <a:srgbClr val="113C66"/>
              </a:solidFill>
              <a:latin typeface="Open Sans"/>
              <a:ea typeface="Open Sans"/>
              <a:cs typeface="Open Sans"/>
              <a:sym typeface="Open Sans"/>
            </a:endParaRPr>
          </a:p>
          <a:p>
            <a:pPr marL="0" lvl="0" indent="0" rtl="0">
              <a:lnSpc>
                <a:spcPct val="100000"/>
              </a:lnSpc>
              <a:spcBef>
                <a:spcPts val="0"/>
              </a:spcBef>
              <a:spcAft>
                <a:spcPts val="0"/>
              </a:spcAft>
              <a:buNone/>
            </a:pPr>
            <a:endParaRPr>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2044800"/>
            <a:ext cx="8520600" cy="1053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5000" b="1">
                <a:latin typeface="Open Sans"/>
                <a:ea typeface="Open Sans"/>
                <a:cs typeface="Open Sans"/>
                <a:sym typeface="Open Sans"/>
              </a:rPr>
              <a:t>Interviews with Prevention Providers</a:t>
            </a:r>
            <a:endParaRPr sz="5000" b="1">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Policy Implications</a:t>
            </a:r>
            <a:endParaRPr>
              <a:solidFill>
                <a:srgbClr val="113C66"/>
              </a:solidFill>
            </a:endParaRPr>
          </a:p>
        </p:txBody>
      </p:sp>
      <p:sp>
        <p:nvSpPr>
          <p:cNvPr id="415" name="Shape 4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113C66"/>
              </a:buClr>
              <a:buSzPts val="1800"/>
              <a:buChar char="●"/>
            </a:pPr>
            <a:r>
              <a:rPr lang="en">
                <a:solidFill>
                  <a:srgbClr val="113C66"/>
                </a:solidFill>
              </a:rPr>
              <a:t>EA/EGA eligibility and application process</a:t>
            </a:r>
            <a:endParaRPr>
              <a:solidFill>
                <a:srgbClr val="113C66"/>
              </a:solidFill>
            </a:endParaRPr>
          </a:p>
          <a:p>
            <a:pPr marL="457200" lvl="0" indent="-342900">
              <a:lnSpc>
                <a:spcPct val="150000"/>
              </a:lnSpc>
              <a:spcBef>
                <a:spcPts val="0"/>
              </a:spcBef>
              <a:spcAft>
                <a:spcPts val="0"/>
              </a:spcAft>
              <a:buClr>
                <a:srgbClr val="113C66"/>
              </a:buClr>
              <a:buSzPts val="1800"/>
              <a:buChar char="●"/>
            </a:pPr>
            <a:r>
              <a:rPr lang="en">
                <a:solidFill>
                  <a:srgbClr val="113C66"/>
                </a:solidFill>
              </a:rPr>
              <a:t>Examine personal experiences</a:t>
            </a:r>
            <a:endParaRPr>
              <a:solidFill>
                <a:srgbClr val="113C66"/>
              </a:solidFill>
            </a:endParaRPr>
          </a:p>
          <a:p>
            <a:pPr marL="457200" lvl="0" indent="-342900" rtl="0">
              <a:lnSpc>
                <a:spcPct val="150000"/>
              </a:lnSpc>
              <a:spcBef>
                <a:spcPts val="0"/>
              </a:spcBef>
              <a:spcAft>
                <a:spcPts val="0"/>
              </a:spcAft>
              <a:buClr>
                <a:srgbClr val="113C66"/>
              </a:buClr>
              <a:buSzPts val="1800"/>
              <a:buChar char="●"/>
            </a:pPr>
            <a:r>
              <a:rPr lang="en">
                <a:solidFill>
                  <a:srgbClr val="113C66"/>
                </a:solidFill>
              </a:rPr>
              <a:t>Coordinated prevention and prioritization</a:t>
            </a:r>
            <a:endParaRPr>
              <a:solidFill>
                <a:srgbClr val="113C66"/>
              </a:solidFill>
            </a:endParaRPr>
          </a:p>
          <a:p>
            <a:pPr marL="457200" lvl="0" indent="-342900" rtl="0">
              <a:lnSpc>
                <a:spcPct val="150000"/>
              </a:lnSpc>
              <a:spcBef>
                <a:spcPts val="0"/>
              </a:spcBef>
              <a:spcAft>
                <a:spcPts val="0"/>
              </a:spcAft>
              <a:buClr>
                <a:srgbClr val="113C66"/>
              </a:buClr>
              <a:buSzPts val="1800"/>
              <a:buChar char="●"/>
            </a:pPr>
            <a:r>
              <a:rPr lang="en">
                <a:solidFill>
                  <a:srgbClr val="113C66"/>
                </a:solidFill>
              </a:rPr>
              <a:t>Data Collection</a:t>
            </a:r>
            <a:endParaRPr>
              <a:solidFill>
                <a:srgbClr val="113C66"/>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a:latin typeface="Open Sans SemiBold"/>
                <a:ea typeface="Open Sans SemiBold"/>
                <a:cs typeface="Open Sans SemiBold"/>
                <a:sym typeface="Open Sans SemiBold"/>
              </a:rPr>
              <a:t>Questions?</a:t>
            </a:r>
            <a:endParaRPr sz="6000">
              <a:latin typeface="Open Sans SemiBold"/>
              <a:ea typeface="Open Sans SemiBold"/>
              <a:cs typeface="Open Sans SemiBold"/>
              <a:sym typeface="Open Sans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8247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Qualitative Methodology</a:t>
            </a:r>
            <a:endParaRPr>
              <a:solidFill>
                <a:srgbClr val="113C66"/>
              </a:solidFill>
            </a:endParaRPr>
          </a:p>
        </p:txBody>
      </p:sp>
      <p:sp>
        <p:nvSpPr>
          <p:cNvPr id="84" name="Shape 84"/>
          <p:cNvSpPr txBox="1"/>
          <p:nvPr/>
        </p:nvSpPr>
        <p:spPr>
          <a:xfrm>
            <a:off x="3782700" y="1288050"/>
            <a:ext cx="4756500" cy="3402900"/>
          </a:xfrm>
          <a:prstGeom prst="rect">
            <a:avLst/>
          </a:prstGeom>
          <a:noFill/>
          <a:ln>
            <a:noFill/>
          </a:ln>
        </p:spPr>
        <p:txBody>
          <a:bodyPr spcFirstLastPara="1" wrap="square" lIns="91425" tIns="91425" rIns="91425" bIns="91425" anchor="t" anchorCtr="0">
            <a:noAutofit/>
          </a:bodyPr>
          <a:lstStyle/>
          <a:p>
            <a:pPr marL="457200" lvl="0" indent="-342900" rtl="0">
              <a:lnSpc>
                <a:spcPct val="150000"/>
              </a:lnSpc>
              <a:spcBef>
                <a:spcPts val="0"/>
              </a:spcBef>
              <a:spcAft>
                <a:spcPts val="0"/>
              </a:spcAft>
              <a:buClr>
                <a:srgbClr val="113C66"/>
              </a:buClr>
              <a:buSzPts val="1800"/>
              <a:buFont typeface="Open Sans"/>
              <a:buChar char="●"/>
            </a:pPr>
            <a:r>
              <a:rPr lang="en" sz="1800">
                <a:solidFill>
                  <a:srgbClr val="113C66"/>
                </a:solidFill>
                <a:latin typeface="Open Sans"/>
                <a:ea typeface="Open Sans"/>
                <a:cs typeface="Open Sans"/>
                <a:sym typeface="Open Sans"/>
              </a:rPr>
              <a:t>Semi-structured interviews</a:t>
            </a:r>
            <a:endParaRPr sz="1800">
              <a:solidFill>
                <a:srgbClr val="113C66"/>
              </a:solidFill>
              <a:latin typeface="Open Sans"/>
              <a:ea typeface="Open Sans"/>
              <a:cs typeface="Open Sans"/>
              <a:sym typeface="Open Sans"/>
            </a:endParaRPr>
          </a:p>
          <a:p>
            <a:pPr marL="457200" lvl="0" indent="-342900" rtl="0">
              <a:lnSpc>
                <a:spcPct val="150000"/>
              </a:lnSpc>
              <a:spcBef>
                <a:spcPts val="0"/>
              </a:spcBef>
              <a:spcAft>
                <a:spcPts val="0"/>
              </a:spcAft>
              <a:buClr>
                <a:srgbClr val="113C66"/>
              </a:buClr>
              <a:buSzPts val="1800"/>
              <a:buFont typeface="Open Sans"/>
              <a:buChar char="●"/>
            </a:pPr>
            <a:r>
              <a:rPr lang="en" sz="1800">
                <a:solidFill>
                  <a:srgbClr val="113C66"/>
                </a:solidFill>
                <a:latin typeface="Open Sans"/>
                <a:ea typeface="Open Sans"/>
                <a:cs typeface="Open Sans"/>
                <a:sym typeface="Open Sans"/>
              </a:rPr>
              <a:t>17 individuals from 12 different organizations across Hennepin County</a:t>
            </a:r>
            <a:endParaRPr sz="1800">
              <a:solidFill>
                <a:srgbClr val="113C66"/>
              </a:solidFill>
              <a:latin typeface="Open Sans"/>
              <a:ea typeface="Open Sans"/>
              <a:cs typeface="Open Sans"/>
              <a:sym typeface="Open Sans"/>
            </a:endParaRPr>
          </a:p>
          <a:p>
            <a:pPr marL="457200" lvl="0" indent="-342900" rtl="0">
              <a:lnSpc>
                <a:spcPct val="150000"/>
              </a:lnSpc>
              <a:spcBef>
                <a:spcPts val="0"/>
              </a:spcBef>
              <a:spcAft>
                <a:spcPts val="0"/>
              </a:spcAft>
              <a:buClr>
                <a:srgbClr val="113C66"/>
              </a:buClr>
              <a:buSzPts val="1800"/>
              <a:buFont typeface="Open Sans"/>
              <a:buChar char="●"/>
            </a:pPr>
            <a:r>
              <a:rPr lang="en" sz="1800">
                <a:solidFill>
                  <a:srgbClr val="113C66"/>
                </a:solidFill>
                <a:latin typeface="Open Sans"/>
                <a:ea typeface="Open Sans"/>
                <a:cs typeface="Open Sans"/>
                <a:sym typeface="Open Sans"/>
              </a:rPr>
              <a:t>Involved in eviction/homelessness prevention work</a:t>
            </a:r>
            <a:endParaRPr sz="1800">
              <a:solidFill>
                <a:srgbClr val="113C66"/>
              </a:solidFill>
              <a:latin typeface="Open Sans"/>
              <a:ea typeface="Open Sans"/>
              <a:cs typeface="Open Sans"/>
              <a:sym typeface="Open Sans"/>
            </a:endParaRPr>
          </a:p>
          <a:p>
            <a:pPr marL="457200" lvl="0" indent="-342900" rtl="0">
              <a:lnSpc>
                <a:spcPct val="150000"/>
              </a:lnSpc>
              <a:spcBef>
                <a:spcPts val="0"/>
              </a:spcBef>
              <a:spcAft>
                <a:spcPts val="0"/>
              </a:spcAft>
              <a:buClr>
                <a:srgbClr val="113C66"/>
              </a:buClr>
              <a:buSzPts val="1800"/>
              <a:buFont typeface="Open Sans"/>
              <a:buChar char="●"/>
            </a:pPr>
            <a:r>
              <a:rPr lang="en" sz="1800">
                <a:solidFill>
                  <a:srgbClr val="113C66"/>
                </a:solidFill>
                <a:latin typeface="Open Sans"/>
                <a:ea typeface="Open Sans"/>
                <a:cs typeface="Open Sans"/>
                <a:sym typeface="Open Sans"/>
              </a:rPr>
              <a:t>Convenience &amp; snowball sampling</a:t>
            </a:r>
            <a:endParaRPr sz="1800">
              <a:solidFill>
                <a:srgbClr val="113C66"/>
              </a:solidFill>
              <a:latin typeface="Open Sans"/>
              <a:ea typeface="Open Sans"/>
              <a:cs typeface="Open Sans"/>
              <a:sym typeface="Open Sans"/>
            </a:endParaRPr>
          </a:p>
          <a:p>
            <a:pPr marL="457200" lvl="0" indent="-342900" rtl="0">
              <a:lnSpc>
                <a:spcPct val="150000"/>
              </a:lnSpc>
              <a:spcBef>
                <a:spcPts val="0"/>
              </a:spcBef>
              <a:spcAft>
                <a:spcPts val="0"/>
              </a:spcAft>
              <a:buClr>
                <a:srgbClr val="113C66"/>
              </a:buClr>
              <a:buSzPts val="1800"/>
              <a:buFont typeface="Open Sans"/>
              <a:buChar char="●"/>
            </a:pPr>
            <a:r>
              <a:rPr lang="en" sz="1800">
                <a:solidFill>
                  <a:srgbClr val="113C66"/>
                </a:solidFill>
                <a:latin typeface="Open Sans"/>
                <a:ea typeface="Open Sans"/>
                <a:cs typeface="Open Sans"/>
                <a:sym typeface="Open Sans"/>
              </a:rPr>
              <a:t>Evaluative and descriptive coding</a:t>
            </a:r>
            <a:endParaRPr sz="1800">
              <a:solidFill>
                <a:srgbClr val="113C66"/>
              </a:solidFill>
              <a:latin typeface="Open Sans"/>
              <a:ea typeface="Open Sans"/>
              <a:cs typeface="Open Sans"/>
              <a:sym typeface="Open Sans"/>
            </a:endParaRPr>
          </a:p>
        </p:txBody>
      </p:sp>
      <p:pic>
        <p:nvPicPr>
          <p:cNvPr id="85" name="Shape 85"/>
          <p:cNvPicPr preferRelativeResize="0"/>
          <p:nvPr/>
        </p:nvPicPr>
        <p:blipFill>
          <a:blip r:embed="rId3">
            <a:alphaModFix/>
          </a:blip>
          <a:stretch>
            <a:fillRect/>
          </a:stretch>
        </p:blipFill>
        <p:spPr>
          <a:xfrm>
            <a:off x="647775" y="1288050"/>
            <a:ext cx="3134925" cy="2952425"/>
          </a:xfrm>
          <a:prstGeom prst="rect">
            <a:avLst/>
          </a:prstGeom>
          <a:noFill/>
          <a:ln>
            <a:noFill/>
          </a:ln>
        </p:spPr>
      </p:pic>
      <p:sp>
        <p:nvSpPr>
          <p:cNvPr id="86" name="Shape 86"/>
          <p:cNvSpPr txBox="1"/>
          <p:nvPr/>
        </p:nvSpPr>
        <p:spPr>
          <a:xfrm>
            <a:off x="2764100" y="3969275"/>
            <a:ext cx="498600" cy="171000"/>
          </a:xfrm>
          <a:prstGeom prst="rect">
            <a:avLst/>
          </a:prstGeom>
          <a:solidFill>
            <a:schemeClr val="lt1"/>
          </a:solidFill>
          <a:ln>
            <a:noFill/>
          </a:ln>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txBox="1"/>
          <p:nvPr/>
        </p:nvSpPr>
        <p:spPr>
          <a:xfrm>
            <a:off x="1745500" y="3969275"/>
            <a:ext cx="498600" cy="171000"/>
          </a:xfrm>
          <a:prstGeom prst="rect">
            <a:avLst/>
          </a:prstGeom>
          <a:solidFill>
            <a:schemeClr val="lt1"/>
          </a:solidFill>
          <a:ln>
            <a:noFill/>
          </a:ln>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Shape 92"/>
          <p:cNvPicPr preferRelativeResize="0"/>
          <p:nvPr/>
        </p:nvPicPr>
        <p:blipFill>
          <a:blip r:embed="rId3">
            <a:alphaModFix amt="11000"/>
          </a:blip>
          <a:stretch>
            <a:fillRect/>
          </a:stretch>
        </p:blipFill>
        <p:spPr>
          <a:xfrm>
            <a:off x="1362425" y="93500"/>
            <a:ext cx="5036052" cy="5143500"/>
          </a:xfrm>
          <a:prstGeom prst="rect">
            <a:avLst/>
          </a:prstGeom>
          <a:noFill/>
          <a:ln>
            <a:noFill/>
          </a:ln>
        </p:spPr>
      </p:pic>
      <p:sp>
        <p:nvSpPr>
          <p:cNvPr id="93" name="Shape 93"/>
          <p:cNvSpPr/>
          <p:nvPr/>
        </p:nvSpPr>
        <p:spPr>
          <a:xfrm>
            <a:off x="845513" y="2902550"/>
            <a:ext cx="1098600" cy="1036200"/>
          </a:xfrm>
          <a:prstGeom prst="ellipse">
            <a:avLst/>
          </a:prstGeom>
          <a:solidFill>
            <a:srgbClr val="FFCB05"/>
          </a:solidFill>
          <a:ln w="19050" cap="flat" cmpd="sng">
            <a:solidFill>
              <a:srgbClr val="FFCB0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a:solidFill>
                  <a:srgbClr val="113C66"/>
                </a:solidFill>
                <a:latin typeface="Open Sans"/>
                <a:ea typeface="Open Sans"/>
                <a:cs typeface="Open Sans"/>
                <a:sym typeface="Open Sans"/>
              </a:rPr>
              <a:t>Hennepin County EA and EGA</a:t>
            </a:r>
            <a:endParaRPr sz="900">
              <a:solidFill>
                <a:srgbClr val="113C66"/>
              </a:solidFill>
              <a:latin typeface="Open Sans"/>
              <a:ea typeface="Open Sans"/>
              <a:cs typeface="Open Sans"/>
              <a:sym typeface="Open Sans"/>
            </a:endParaRPr>
          </a:p>
        </p:txBody>
      </p:sp>
      <p:sp>
        <p:nvSpPr>
          <p:cNvPr id="94" name="Shape 94"/>
          <p:cNvSpPr/>
          <p:nvPr/>
        </p:nvSpPr>
        <p:spPr>
          <a:xfrm>
            <a:off x="3646750" y="439550"/>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a:solidFill>
                  <a:schemeClr val="lt1"/>
                </a:solidFill>
                <a:latin typeface="Open Sans"/>
                <a:ea typeface="Open Sans"/>
                <a:cs typeface="Open Sans"/>
                <a:sym typeface="Open Sans"/>
              </a:rPr>
              <a:t>FHPAP Providers</a:t>
            </a:r>
            <a:endParaRPr sz="900">
              <a:solidFill>
                <a:schemeClr val="lt1"/>
              </a:solidFill>
              <a:latin typeface="Open Sans"/>
              <a:ea typeface="Open Sans"/>
              <a:cs typeface="Open Sans"/>
              <a:sym typeface="Open Sans"/>
            </a:endParaRPr>
          </a:p>
        </p:txBody>
      </p:sp>
      <p:sp>
        <p:nvSpPr>
          <p:cNvPr id="95" name="Shape 95"/>
          <p:cNvSpPr/>
          <p:nvPr/>
        </p:nvSpPr>
        <p:spPr>
          <a:xfrm>
            <a:off x="1824900" y="343950"/>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a:solidFill>
                  <a:schemeClr val="lt1"/>
                </a:solidFill>
                <a:latin typeface="Open Sans"/>
                <a:ea typeface="Open Sans"/>
                <a:cs typeface="Open Sans"/>
                <a:sym typeface="Open Sans"/>
              </a:rPr>
              <a:t>Other Nonprofit Orgs</a:t>
            </a:r>
            <a:endParaRPr sz="900">
              <a:solidFill>
                <a:schemeClr val="lt1"/>
              </a:solidFill>
              <a:latin typeface="Open Sans"/>
              <a:ea typeface="Open Sans"/>
              <a:cs typeface="Open Sans"/>
              <a:sym typeface="Open Sans"/>
            </a:endParaRPr>
          </a:p>
        </p:txBody>
      </p:sp>
      <p:sp>
        <p:nvSpPr>
          <p:cNvPr id="96" name="Shape 96"/>
          <p:cNvSpPr/>
          <p:nvPr/>
        </p:nvSpPr>
        <p:spPr>
          <a:xfrm>
            <a:off x="488550" y="1385325"/>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sz="1000">
              <a:solidFill>
                <a:srgbClr val="0058A4"/>
              </a:solidFill>
              <a:latin typeface="Open Sans"/>
              <a:ea typeface="Open Sans"/>
              <a:cs typeface="Open Sans"/>
              <a:sym typeface="Open Sans"/>
            </a:endParaRPr>
          </a:p>
          <a:p>
            <a:pPr marL="0" lvl="0" indent="0" rtl="0">
              <a:spcBef>
                <a:spcPts val="0"/>
              </a:spcBef>
              <a:spcAft>
                <a:spcPts val="0"/>
              </a:spcAft>
              <a:buNone/>
            </a:pPr>
            <a:r>
              <a:rPr lang="en" sz="1000">
                <a:solidFill>
                  <a:srgbClr val="0058A4"/>
                </a:solidFill>
                <a:latin typeface="Open Sans"/>
                <a:ea typeface="Open Sans"/>
                <a:cs typeface="Open Sans"/>
                <a:sym typeface="Open Sans"/>
              </a:rPr>
              <a:t>ns</a:t>
            </a:r>
            <a:endParaRPr sz="1000">
              <a:solidFill>
                <a:srgbClr val="0058A4"/>
              </a:solidFill>
              <a:latin typeface="Open Sans"/>
              <a:ea typeface="Open Sans"/>
              <a:cs typeface="Open Sans"/>
              <a:sym typeface="Open Sans"/>
            </a:endParaRPr>
          </a:p>
          <a:p>
            <a:pPr marL="0" lvl="0" indent="0" algn="ctr" rtl="0">
              <a:spcBef>
                <a:spcPts val="0"/>
              </a:spcBef>
              <a:spcAft>
                <a:spcPts val="0"/>
              </a:spcAft>
              <a:buNone/>
            </a:pPr>
            <a:endParaRPr sz="600">
              <a:solidFill>
                <a:schemeClr val="lt1"/>
              </a:solidFill>
              <a:latin typeface="Open Sans"/>
              <a:ea typeface="Open Sans"/>
              <a:cs typeface="Open Sans"/>
              <a:sym typeface="Open Sans"/>
            </a:endParaRPr>
          </a:p>
        </p:txBody>
      </p:sp>
      <p:sp>
        <p:nvSpPr>
          <p:cNvPr id="97" name="Shape 97"/>
          <p:cNvSpPr/>
          <p:nvPr/>
        </p:nvSpPr>
        <p:spPr>
          <a:xfrm>
            <a:off x="2303788" y="3667750"/>
            <a:ext cx="1098600" cy="1036200"/>
          </a:xfrm>
          <a:prstGeom prst="ellipse">
            <a:avLst/>
          </a:prstGeom>
          <a:solidFill>
            <a:srgbClr val="0058A4"/>
          </a:solidFill>
          <a:ln w="9525" cap="flat" cmpd="sng">
            <a:solidFill>
              <a:srgbClr val="113C6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a:solidFill>
                  <a:schemeClr val="lt1"/>
                </a:solidFill>
                <a:latin typeface="Open Sans"/>
                <a:ea typeface="Open Sans"/>
                <a:cs typeface="Open Sans"/>
                <a:sym typeface="Open Sans"/>
              </a:rPr>
              <a:t>Churches and Religious Groups</a:t>
            </a:r>
            <a:endParaRPr sz="900">
              <a:solidFill>
                <a:schemeClr val="lt1"/>
              </a:solidFill>
              <a:latin typeface="Open Sans"/>
              <a:ea typeface="Open Sans"/>
              <a:cs typeface="Open Sans"/>
              <a:sym typeface="Open Sans"/>
            </a:endParaRPr>
          </a:p>
        </p:txBody>
      </p:sp>
      <p:sp>
        <p:nvSpPr>
          <p:cNvPr id="98" name="Shape 98"/>
          <p:cNvSpPr/>
          <p:nvPr/>
        </p:nvSpPr>
        <p:spPr>
          <a:xfrm>
            <a:off x="3878825" y="3259300"/>
            <a:ext cx="1098600" cy="1036200"/>
          </a:xfrm>
          <a:prstGeom prst="ellipse">
            <a:avLst/>
          </a:prstGeom>
          <a:solidFill>
            <a:srgbClr val="0058A4"/>
          </a:solidFill>
          <a:ln w="9525" cap="flat" cmpd="sng">
            <a:solidFill>
              <a:srgbClr val="0058A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900">
                <a:solidFill>
                  <a:schemeClr val="lt1"/>
                </a:solidFill>
                <a:latin typeface="Open Sans"/>
                <a:ea typeface="Open Sans"/>
                <a:cs typeface="Open Sans"/>
                <a:sym typeface="Open Sans"/>
              </a:rPr>
              <a:t>Legal Aid Resources</a:t>
            </a:r>
            <a:endParaRPr sz="900">
              <a:solidFill>
                <a:schemeClr val="lt1"/>
              </a:solidFill>
              <a:latin typeface="Open Sans"/>
              <a:ea typeface="Open Sans"/>
              <a:cs typeface="Open Sans"/>
              <a:sym typeface="Open Sans"/>
            </a:endParaRPr>
          </a:p>
        </p:txBody>
      </p:sp>
      <p:grpSp>
        <p:nvGrpSpPr>
          <p:cNvPr id="99" name="Shape 99"/>
          <p:cNvGrpSpPr/>
          <p:nvPr/>
        </p:nvGrpSpPr>
        <p:grpSpPr>
          <a:xfrm>
            <a:off x="5095355" y="3024249"/>
            <a:ext cx="3843490" cy="643500"/>
            <a:chOff x="1593000" y="2322568"/>
            <a:chExt cx="5957975" cy="643500"/>
          </a:xfrm>
        </p:grpSpPr>
        <p:sp>
          <p:nvSpPr>
            <p:cNvPr id="100" name="Shape 100"/>
            <p:cNvSpPr/>
            <p:nvPr/>
          </p:nvSpPr>
          <p:spPr>
            <a:xfrm>
              <a:off x="3728375" y="2322568"/>
              <a:ext cx="3822600" cy="643500"/>
            </a:xfrm>
            <a:prstGeom prst="rect">
              <a:avLst/>
            </a:prstGeom>
            <a:solidFill>
              <a:srgbClr val="DED3C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Open Sans"/>
                <a:ea typeface="Open Sans"/>
                <a:cs typeface="Open Sans"/>
                <a:sym typeface="Open Sans"/>
              </a:endParaRPr>
            </a:p>
          </p:txBody>
        </p:sp>
        <p:sp>
          <p:nvSpPr>
            <p:cNvPr id="101" name="Shape 101"/>
            <p:cNvSpPr/>
            <p:nvPr/>
          </p:nvSpPr>
          <p:spPr>
            <a:xfrm flipH="1">
              <a:off x="2283025" y="2322575"/>
              <a:ext cx="1844400" cy="642600"/>
            </a:xfrm>
            <a:prstGeom prst="rect">
              <a:avLst/>
            </a:prstGeom>
            <a:solidFill>
              <a:srgbClr val="00AEE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Open Sans"/>
                <a:ea typeface="Open Sans"/>
                <a:cs typeface="Open Sans"/>
                <a:sym typeface="Open Sans"/>
              </a:endParaRPr>
            </a:p>
          </p:txBody>
        </p:sp>
        <p:sp>
          <p:nvSpPr>
            <p:cNvPr id="102" name="Shape 102"/>
            <p:cNvSpPr/>
            <p:nvPr/>
          </p:nvSpPr>
          <p:spPr>
            <a:xfrm rot="-5400000">
              <a:off x="3501574" y="1934671"/>
              <a:ext cx="643356" cy="1419149"/>
            </a:xfrm>
            <a:prstGeom prst="flowChartOffpageConnector">
              <a:avLst/>
            </a:prstGeom>
            <a:solidFill>
              <a:srgbClr val="00AEEF"/>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Open Sans"/>
                <a:ea typeface="Open Sans"/>
                <a:cs typeface="Open Sans"/>
                <a:sym typeface="Open Sans"/>
              </a:endParaRPr>
            </a:p>
          </p:txBody>
        </p:sp>
        <p:sp>
          <p:nvSpPr>
            <p:cNvPr id="103" name="Shape 103"/>
            <p:cNvSpPr/>
            <p:nvPr/>
          </p:nvSpPr>
          <p:spPr>
            <a:xfrm>
              <a:off x="2497463" y="2396369"/>
              <a:ext cx="1844400" cy="495900"/>
            </a:xfrm>
            <a:prstGeom prst="rect">
              <a:avLst/>
            </a:prstGeom>
            <a:solidFill>
              <a:srgbClr val="00AEEF"/>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a:solidFill>
                    <a:srgbClr val="113C66"/>
                  </a:solidFill>
                  <a:latin typeface="Open Sans"/>
                  <a:ea typeface="Open Sans"/>
                  <a:cs typeface="Open Sans"/>
                  <a:sym typeface="Open Sans"/>
                </a:rPr>
                <a:t>Legal </a:t>
              </a:r>
              <a:endParaRPr sz="1100" b="1">
                <a:solidFill>
                  <a:srgbClr val="113C66"/>
                </a:solidFill>
                <a:latin typeface="Open Sans"/>
                <a:ea typeface="Open Sans"/>
                <a:cs typeface="Open Sans"/>
                <a:sym typeface="Open Sans"/>
              </a:endParaRPr>
            </a:p>
            <a:p>
              <a:pPr marL="0" lvl="0" indent="0" rtl="0">
                <a:lnSpc>
                  <a:spcPct val="115000"/>
                </a:lnSpc>
                <a:spcBef>
                  <a:spcPts val="0"/>
                </a:spcBef>
                <a:spcAft>
                  <a:spcPts val="0"/>
                </a:spcAft>
                <a:buNone/>
              </a:pPr>
              <a:r>
                <a:rPr lang="en" sz="1100" b="1">
                  <a:solidFill>
                    <a:srgbClr val="113C66"/>
                  </a:solidFill>
                  <a:latin typeface="Open Sans"/>
                  <a:ea typeface="Open Sans"/>
                  <a:cs typeface="Open Sans"/>
                  <a:sym typeface="Open Sans"/>
                </a:rPr>
                <a:t>Services</a:t>
              </a:r>
              <a:endParaRPr sz="1100" b="1">
                <a:solidFill>
                  <a:srgbClr val="113C66"/>
                </a:solidFill>
                <a:latin typeface="Open Sans"/>
                <a:ea typeface="Open Sans"/>
                <a:cs typeface="Open Sans"/>
                <a:sym typeface="Open Sans"/>
              </a:endParaRPr>
            </a:p>
          </p:txBody>
        </p:sp>
        <p:sp>
          <p:nvSpPr>
            <p:cNvPr id="104" name="Shape 104"/>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rtl="0">
                <a:spcBef>
                  <a:spcPts val="0"/>
                </a:spcBef>
                <a:spcAft>
                  <a:spcPts val="0"/>
                </a:spcAft>
                <a:buNone/>
              </a:pPr>
              <a:endParaRPr>
                <a:latin typeface="Open Sans"/>
                <a:ea typeface="Open Sans"/>
                <a:cs typeface="Open Sans"/>
                <a:sym typeface="Open Sans"/>
              </a:endParaRPr>
            </a:p>
          </p:txBody>
        </p:sp>
        <p:sp>
          <p:nvSpPr>
            <p:cNvPr id="105" name="Shape 105"/>
            <p:cNvSpPr/>
            <p:nvPr/>
          </p:nvSpPr>
          <p:spPr>
            <a:xfrm>
              <a:off x="4127443" y="2322569"/>
              <a:ext cx="3231600" cy="642300"/>
            </a:xfrm>
            <a:prstGeom prst="rect">
              <a:avLst/>
            </a:prstGeom>
            <a:solidFill>
              <a:srgbClr val="DED3CE"/>
            </a:solidFill>
            <a:ln>
              <a:noFill/>
            </a:ln>
          </p:spPr>
          <p:txBody>
            <a:bodyPr spcFirstLastPara="1" wrap="square" lIns="91425" tIns="91425" rIns="91425" bIns="91425" anchor="ctr" anchorCtr="0">
              <a:noAutofit/>
            </a:bodyPr>
            <a:lstStyle/>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Tenant education and advocacy</a:t>
              </a:r>
              <a:endParaRPr sz="800">
                <a:solidFill>
                  <a:srgbClr val="0058A4"/>
                </a:solidFill>
                <a:latin typeface="Open Sans"/>
                <a:ea typeface="Open Sans"/>
                <a:cs typeface="Open Sans"/>
                <a:sym typeface="Open Sans"/>
              </a:endParaRPr>
            </a:p>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Representation in court</a:t>
              </a:r>
              <a:endParaRPr sz="800">
                <a:solidFill>
                  <a:srgbClr val="0058A4"/>
                </a:solidFill>
                <a:latin typeface="Open Sans"/>
                <a:ea typeface="Open Sans"/>
                <a:cs typeface="Open Sans"/>
                <a:sym typeface="Open Sans"/>
              </a:endParaRPr>
            </a:p>
          </p:txBody>
        </p:sp>
      </p:grpSp>
      <p:grpSp>
        <p:nvGrpSpPr>
          <p:cNvPr id="106" name="Shape 106"/>
          <p:cNvGrpSpPr/>
          <p:nvPr/>
        </p:nvGrpSpPr>
        <p:grpSpPr>
          <a:xfrm>
            <a:off x="5097159" y="2250008"/>
            <a:ext cx="3841702" cy="643500"/>
            <a:chOff x="1593000" y="2322568"/>
            <a:chExt cx="5957975" cy="643500"/>
          </a:xfrm>
        </p:grpSpPr>
        <p:sp>
          <p:nvSpPr>
            <p:cNvPr id="107" name="Shape 107"/>
            <p:cNvSpPr/>
            <p:nvPr/>
          </p:nvSpPr>
          <p:spPr>
            <a:xfrm>
              <a:off x="3728375" y="2322568"/>
              <a:ext cx="3822600" cy="643500"/>
            </a:xfrm>
            <a:prstGeom prst="rect">
              <a:avLst/>
            </a:prstGeom>
            <a:solidFill>
              <a:srgbClr val="DED3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flipH="1">
              <a:off x="2283025" y="2322575"/>
              <a:ext cx="1844400" cy="642600"/>
            </a:xfrm>
            <a:prstGeom prst="rect">
              <a:avLst/>
            </a:prstGeom>
            <a:solidFill>
              <a:srgbClr val="9FCC3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Shape 109"/>
            <p:cNvSpPr/>
            <p:nvPr/>
          </p:nvSpPr>
          <p:spPr>
            <a:xfrm rot="-5400000">
              <a:off x="3501574" y="1934671"/>
              <a:ext cx="643356" cy="1419149"/>
            </a:xfrm>
            <a:prstGeom prst="flowChartOffpageConnector">
              <a:avLst/>
            </a:prstGeom>
            <a:solidFill>
              <a:srgbClr val="9FCC3B"/>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Shape 110"/>
            <p:cNvSpPr/>
            <p:nvPr/>
          </p:nvSpPr>
          <p:spPr>
            <a:xfrm>
              <a:off x="2531764" y="2396360"/>
              <a:ext cx="1673100" cy="495900"/>
            </a:xfrm>
            <a:prstGeom prst="rect">
              <a:avLst/>
            </a:prstGeom>
            <a:solidFill>
              <a:srgbClr val="9FCC3B"/>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a:solidFill>
                    <a:srgbClr val="113C66"/>
                  </a:solidFill>
                  <a:latin typeface="Open Sans"/>
                  <a:ea typeface="Open Sans"/>
                  <a:cs typeface="Open Sans"/>
                  <a:sym typeface="Open Sans"/>
                </a:rPr>
                <a:t>Support Services</a:t>
              </a:r>
              <a:endParaRPr sz="1100" b="1">
                <a:solidFill>
                  <a:srgbClr val="113C66"/>
                </a:solidFill>
                <a:latin typeface="Open Sans"/>
                <a:ea typeface="Open Sans"/>
                <a:cs typeface="Open Sans"/>
                <a:sym typeface="Open Sans"/>
              </a:endParaRPr>
            </a:p>
          </p:txBody>
        </p:sp>
        <p:sp>
          <p:nvSpPr>
            <p:cNvPr id="111" name="Shape 111"/>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Shape 112"/>
            <p:cNvSpPr/>
            <p:nvPr/>
          </p:nvSpPr>
          <p:spPr>
            <a:xfrm>
              <a:off x="4127414" y="2323760"/>
              <a:ext cx="3231600" cy="642300"/>
            </a:xfrm>
            <a:prstGeom prst="rect">
              <a:avLst/>
            </a:prstGeom>
            <a:solidFill>
              <a:srgbClr val="DED3CE"/>
            </a:solidFill>
            <a:ln>
              <a:noFill/>
            </a:ln>
          </p:spPr>
          <p:txBody>
            <a:bodyPr spcFirstLastPara="1" wrap="square" lIns="91425" tIns="91425" rIns="91425" bIns="91425" anchor="ctr" anchorCtr="0">
              <a:noAutofit/>
            </a:bodyPr>
            <a:lstStyle/>
            <a:p>
              <a:pPr marL="457200" lvl="0" indent="-279400" rtl="0">
                <a:lnSpc>
                  <a:spcPct val="115000"/>
                </a:lnSpc>
                <a:spcBef>
                  <a:spcPts val="0"/>
                </a:spcBef>
                <a:spcAft>
                  <a:spcPts val="0"/>
                </a:spcAft>
                <a:buClr>
                  <a:srgbClr val="0C58D3"/>
                </a:buClr>
                <a:buSzPts val="800"/>
                <a:buFont typeface="Open Sans"/>
                <a:buChar char="●"/>
              </a:pPr>
              <a:r>
                <a:rPr lang="en" sz="800">
                  <a:solidFill>
                    <a:srgbClr val="0C58D3"/>
                  </a:solidFill>
                  <a:latin typeface="Open Sans"/>
                  <a:ea typeface="Open Sans"/>
                  <a:cs typeface="Open Sans"/>
                  <a:sym typeface="Open Sans"/>
                </a:rPr>
                <a:t>Case management</a:t>
              </a:r>
              <a:endParaRPr sz="800">
                <a:solidFill>
                  <a:srgbClr val="0C58D3"/>
                </a:solidFill>
                <a:latin typeface="Open Sans"/>
                <a:ea typeface="Open Sans"/>
                <a:cs typeface="Open Sans"/>
                <a:sym typeface="Open Sans"/>
              </a:endParaRPr>
            </a:p>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Employment/income support</a:t>
              </a:r>
              <a:endParaRPr sz="800">
                <a:solidFill>
                  <a:srgbClr val="0058A4"/>
                </a:solidFill>
                <a:latin typeface="Open Sans"/>
                <a:ea typeface="Open Sans"/>
                <a:cs typeface="Open Sans"/>
                <a:sym typeface="Open Sans"/>
              </a:endParaRPr>
            </a:p>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Landlord communication and negotiation</a:t>
              </a:r>
              <a:endParaRPr sz="800">
                <a:solidFill>
                  <a:srgbClr val="0058A4"/>
                </a:solidFill>
                <a:latin typeface="Open Sans"/>
                <a:ea typeface="Open Sans"/>
                <a:cs typeface="Open Sans"/>
                <a:sym typeface="Open Sans"/>
              </a:endParaRPr>
            </a:p>
          </p:txBody>
        </p:sp>
      </p:grpSp>
      <p:grpSp>
        <p:nvGrpSpPr>
          <p:cNvPr id="113" name="Shape 113"/>
          <p:cNvGrpSpPr/>
          <p:nvPr/>
        </p:nvGrpSpPr>
        <p:grpSpPr>
          <a:xfrm>
            <a:off x="5092021" y="1475752"/>
            <a:ext cx="3858980" cy="643500"/>
            <a:chOff x="1593000" y="2322568"/>
            <a:chExt cx="5957975" cy="643500"/>
          </a:xfrm>
        </p:grpSpPr>
        <p:sp>
          <p:nvSpPr>
            <p:cNvPr id="114" name="Shape 114"/>
            <p:cNvSpPr/>
            <p:nvPr/>
          </p:nvSpPr>
          <p:spPr>
            <a:xfrm>
              <a:off x="3728375" y="2322568"/>
              <a:ext cx="3822600" cy="643500"/>
            </a:xfrm>
            <a:prstGeom prst="rect">
              <a:avLst/>
            </a:prstGeom>
            <a:solidFill>
              <a:srgbClr val="DED3C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5" name="Shape 115"/>
            <p:cNvSpPr/>
            <p:nvPr/>
          </p:nvSpPr>
          <p:spPr>
            <a:xfrm flipH="1">
              <a:off x="2283025" y="2322575"/>
              <a:ext cx="1844400" cy="642600"/>
            </a:xfrm>
            <a:prstGeom prst="rect">
              <a:avLst/>
            </a:prstGeom>
            <a:solidFill>
              <a:srgbClr val="FFCB0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5400000">
              <a:off x="3501574" y="1934671"/>
              <a:ext cx="643356" cy="1419149"/>
            </a:xfrm>
            <a:prstGeom prst="flowChartOffpageConnector">
              <a:avLst/>
            </a:prstGeom>
            <a:solidFill>
              <a:srgbClr val="FFCB0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a:off x="2535381" y="2396941"/>
              <a:ext cx="1696200" cy="495900"/>
            </a:xfrm>
            <a:prstGeom prst="rect">
              <a:avLst/>
            </a:prstGeom>
            <a:solidFill>
              <a:srgbClr val="FFCB05"/>
            </a:solid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100" b="1">
                  <a:solidFill>
                    <a:srgbClr val="113C66"/>
                  </a:solidFill>
                  <a:latin typeface="Open Sans"/>
                  <a:ea typeface="Open Sans"/>
                  <a:cs typeface="Open Sans"/>
                  <a:sym typeface="Open Sans"/>
                </a:rPr>
                <a:t>Financial Assistance</a:t>
              </a:r>
              <a:endParaRPr sz="1100" b="1">
                <a:solidFill>
                  <a:srgbClr val="113C66"/>
                </a:solidFill>
                <a:latin typeface="Open Sans"/>
                <a:ea typeface="Open Sans"/>
                <a:cs typeface="Open Sans"/>
                <a:sym typeface="Open Sans"/>
              </a:endParaRPr>
            </a:p>
          </p:txBody>
        </p:sp>
        <p:sp>
          <p:nvSpPr>
            <p:cNvPr id="118" name="Shape 118"/>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p:nvPr/>
          </p:nvSpPr>
          <p:spPr>
            <a:xfrm>
              <a:off x="4127438" y="2323741"/>
              <a:ext cx="3231600" cy="642300"/>
            </a:xfrm>
            <a:prstGeom prst="rect">
              <a:avLst/>
            </a:prstGeom>
            <a:solidFill>
              <a:srgbClr val="DED3CE"/>
            </a:solidFill>
            <a:ln>
              <a:noFill/>
            </a:ln>
          </p:spPr>
          <p:txBody>
            <a:bodyPr spcFirstLastPara="1" wrap="square" lIns="91425" tIns="91425" rIns="91425" bIns="91425" anchor="ctr" anchorCtr="0">
              <a:noAutofit/>
            </a:bodyPr>
            <a:lstStyle/>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Rent and/or mortgage  payments </a:t>
              </a:r>
              <a:endParaRPr sz="800">
                <a:solidFill>
                  <a:srgbClr val="0058A4"/>
                </a:solidFill>
                <a:latin typeface="Open Sans"/>
                <a:ea typeface="Open Sans"/>
                <a:cs typeface="Open Sans"/>
                <a:sym typeface="Open Sans"/>
              </a:endParaRPr>
            </a:p>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Utility payments</a:t>
              </a:r>
              <a:endParaRPr sz="800">
                <a:solidFill>
                  <a:srgbClr val="0058A4"/>
                </a:solidFill>
                <a:latin typeface="Open Sans"/>
                <a:ea typeface="Open Sans"/>
                <a:cs typeface="Open Sans"/>
                <a:sym typeface="Open Sans"/>
              </a:endParaRPr>
            </a:p>
            <a:p>
              <a:pPr marL="457200" lvl="0" indent="-279400" rtl="0">
                <a:lnSpc>
                  <a:spcPct val="115000"/>
                </a:lnSpc>
                <a:spcBef>
                  <a:spcPts val="0"/>
                </a:spcBef>
                <a:spcAft>
                  <a:spcPts val="0"/>
                </a:spcAft>
                <a:buClr>
                  <a:srgbClr val="0058A4"/>
                </a:buClr>
                <a:buSzPts val="800"/>
                <a:buFont typeface="Open Sans"/>
                <a:buChar char="●"/>
              </a:pPr>
              <a:r>
                <a:rPr lang="en" sz="800">
                  <a:solidFill>
                    <a:srgbClr val="0058A4"/>
                  </a:solidFill>
                  <a:latin typeface="Open Sans"/>
                  <a:ea typeface="Open Sans"/>
                  <a:cs typeface="Open Sans"/>
                  <a:sym typeface="Open Sans"/>
                </a:rPr>
                <a:t>Deposit and application fees</a:t>
              </a:r>
              <a:endParaRPr sz="800">
                <a:solidFill>
                  <a:srgbClr val="0058A4"/>
                </a:solidFill>
                <a:latin typeface="Open Sans"/>
                <a:ea typeface="Open Sans"/>
                <a:cs typeface="Open Sans"/>
                <a:sym typeface="Open Sans"/>
              </a:endParaRPr>
            </a:p>
          </p:txBody>
        </p:sp>
      </p:grpSp>
      <p:cxnSp>
        <p:nvCxnSpPr>
          <p:cNvPr id="120" name="Shape 120"/>
          <p:cNvCxnSpPr>
            <a:stCxn id="95" idx="4"/>
            <a:endCxn id="118" idx="3"/>
          </p:cNvCxnSpPr>
          <p:nvPr/>
        </p:nvCxnSpPr>
        <p:spPr>
          <a:xfrm>
            <a:off x="2374200" y="1380150"/>
            <a:ext cx="3164700" cy="416700"/>
          </a:xfrm>
          <a:prstGeom prst="straightConnector1">
            <a:avLst/>
          </a:prstGeom>
          <a:noFill/>
          <a:ln w="19050" cap="flat" cmpd="sng">
            <a:solidFill>
              <a:srgbClr val="FFCB05"/>
            </a:solidFill>
            <a:prstDash val="solid"/>
            <a:round/>
            <a:headEnd type="none" w="med" len="med"/>
            <a:tailEnd type="triangle" w="med" len="med"/>
          </a:ln>
        </p:spPr>
      </p:cxnSp>
      <p:cxnSp>
        <p:nvCxnSpPr>
          <p:cNvPr id="121" name="Shape 121"/>
          <p:cNvCxnSpPr>
            <a:endCxn id="118" idx="3"/>
          </p:cNvCxnSpPr>
          <p:nvPr/>
        </p:nvCxnSpPr>
        <p:spPr>
          <a:xfrm rot="10800000" flipH="1">
            <a:off x="1598134" y="1796902"/>
            <a:ext cx="3940800" cy="213000"/>
          </a:xfrm>
          <a:prstGeom prst="straightConnector1">
            <a:avLst/>
          </a:prstGeom>
          <a:noFill/>
          <a:ln w="19050" cap="flat" cmpd="sng">
            <a:solidFill>
              <a:srgbClr val="FFCB05"/>
            </a:solidFill>
            <a:prstDash val="solid"/>
            <a:round/>
            <a:headEnd type="none" w="med" len="med"/>
            <a:tailEnd type="triangle" w="med" len="med"/>
          </a:ln>
        </p:spPr>
      </p:cxnSp>
      <p:cxnSp>
        <p:nvCxnSpPr>
          <p:cNvPr id="122" name="Shape 122"/>
          <p:cNvCxnSpPr>
            <a:endCxn id="111" idx="3"/>
          </p:cNvCxnSpPr>
          <p:nvPr/>
        </p:nvCxnSpPr>
        <p:spPr>
          <a:xfrm>
            <a:off x="2366571" y="1380158"/>
            <a:ext cx="3175500" cy="1191000"/>
          </a:xfrm>
          <a:prstGeom prst="straightConnector1">
            <a:avLst/>
          </a:prstGeom>
          <a:noFill/>
          <a:ln w="19050" cap="flat" cmpd="sng">
            <a:solidFill>
              <a:srgbClr val="9FCC3B"/>
            </a:solidFill>
            <a:prstDash val="solid"/>
            <a:round/>
            <a:headEnd type="none" w="med" len="med"/>
            <a:tailEnd type="triangle" w="med" len="med"/>
          </a:ln>
        </p:spPr>
      </p:cxnSp>
      <p:cxnSp>
        <p:nvCxnSpPr>
          <p:cNvPr id="123" name="Shape 123"/>
          <p:cNvCxnSpPr>
            <a:endCxn id="118" idx="3"/>
          </p:cNvCxnSpPr>
          <p:nvPr/>
        </p:nvCxnSpPr>
        <p:spPr>
          <a:xfrm rot="10800000" flipH="1">
            <a:off x="1824934" y="1796902"/>
            <a:ext cx="3714000" cy="1272000"/>
          </a:xfrm>
          <a:prstGeom prst="straightConnector1">
            <a:avLst/>
          </a:prstGeom>
          <a:noFill/>
          <a:ln w="19050" cap="flat" cmpd="sng">
            <a:solidFill>
              <a:srgbClr val="FFCB05"/>
            </a:solidFill>
            <a:prstDash val="solid"/>
            <a:round/>
            <a:headEnd type="none" w="med" len="med"/>
            <a:tailEnd type="triangle" w="med" len="med"/>
          </a:ln>
        </p:spPr>
      </p:cxnSp>
      <p:cxnSp>
        <p:nvCxnSpPr>
          <p:cNvPr id="124" name="Shape 124"/>
          <p:cNvCxnSpPr>
            <a:stCxn id="94" idx="4"/>
            <a:endCxn id="118" idx="3"/>
          </p:cNvCxnSpPr>
          <p:nvPr/>
        </p:nvCxnSpPr>
        <p:spPr>
          <a:xfrm>
            <a:off x="4196050" y="1475750"/>
            <a:ext cx="1342800" cy="321300"/>
          </a:xfrm>
          <a:prstGeom prst="straightConnector1">
            <a:avLst/>
          </a:prstGeom>
          <a:noFill/>
          <a:ln w="19050" cap="flat" cmpd="sng">
            <a:solidFill>
              <a:srgbClr val="FFCB05"/>
            </a:solidFill>
            <a:prstDash val="solid"/>
            <a:round/>
            <a:headEnd type="none" w="med" len="med"/>
            <a:tailEnd type="triangle" w="med" len="med"/>
          </a:ln>
        </p:spPr>
      </p:cxnSp>
      <p:cxnSp>
        <p:nvCxnSpPr>
          <p:cNvPr id="125" name="Shape 125"/>
          <p:cNvCxnSpPr>
            <a:endCxn id="104" idx="3"/>
          </p:cNvCxnSpPr>
          <p:nvPr/>
        </p:nvCxnSpPr>
        <p:spPr>
          <a:xfrm>
            <a:off x="1597874" y="2010099"/>
            <a:ext cx="3942600" cy="1335300"/>
          </a:xfrm>
          <a:prstGeom prst="straightConnector1">
            <a:avLst/>
          </a:prstGeom>
          <a:noFill/>
          <a:ln w="19050" cap="flat" cmpd="sng">
            <a:solidFill>
              <a:srgbClr val="00AEEF"/>
            </a:solidFill>
            <a:prstDash val="solid"/>
            <a:round/>
            <a:headEnd type="none" w="med" len="med"/>
            <a:tailEnd type="triangle" w="med" len="med"/>
          </a:ln>
        </p:spPr>
      </p:cxnSp>
      <p:cxnSp>
        <p:nvCxnSpPr>
          <p:cNvPr id="126" name="Shape 126"/>
          <p:cNvCxnSpPr>
            <a:stCxn id="98" idx="7"/>
            <a:endCxn id="104" idx="3"/>
          </p:cNvCxnSpPr>
          <p:nvPr/>
        </p:nvCxnSpPr>
        <p:spPr>
          <a:xfrm rot="10800000" flipH="1">
            <a:off x="4816539" y="3345348"/>
            <a:ext cx="723900" cy="65700"/>
          </a:xfrm>
          <a:prstGeom prst="straightConnector1">
            <a:avLst/>
          </a:prstGeom>
          <a:noFill/>
          <a:ln w="19050" cap="flat" cmpd="sng">
            <a:solidFill>
              <a:srgbClr val="00AEEF"/>
            </a:solidFill>
            <a:prstDash val="solid"/>
            <a:round/>
            <a:headEnd type="none" w="med" len="med"/>
            <a:tailEnd type="triangle" w="med" len="med"/>
          </a:ln>
        </p:spPr>
      </p:cxnSp>
      <p:cxnSp>
        <p:nvCxnSpPr>
          <p:cNvPr id="127" name="Shape 127"/>
          <p:cNvCxnSpPr>
            <a:stCxn id="97" idx="0"/>
            <a:endCxn id="118" idx="3"/>
          </p:cNvCxnSpPr>
          <p:nvPr/>
        </p:nvCxnSpPr>
        <p:spPr>
          <a:xfrm rot="10800000" flipH="1">
            <a:off x="2853088" y="1796950"/>
            <a:ext cx="2685900" cy="1870800"/>
          </a:xfrm>
          <a:prstGeom prst="straightConnector1">
            <a:avLst/>
          </a:prstGeom>
          <a:noFill/>
          <a:ln w="19050" cap="flat" cmpd="sng">
            <a:solidFill>
              <a:srgbClr val="FFCB05"/>
            </a:solidFill>
            <a:prstDash val="solid"/>
            <a:round/>
            <a:headEnd type="none" w="med" len="med"/>
            <a:tailEnd type="triangle" w="med" len="med"/>
          </a:ln>
        </p:spPr>
      </p:cxnSp>
      <p:cxnSp>
        <p:nvCxnSpPr>
          <p:cNvPr id="128" name="Shape 128"/>
          <p:cNvCxnSpPr/>
          <p:nvPr/>
        </p:nvCxnSpPr>
        <p:spPr>
          <a:xfrm>
            <a:off x="1565196" y="2005558"/>
            <a:ext cx="4006500" cy="548700"/>
          </a:xfrm>
          <a:prstGeom prst="straightConnector1">
            <a:avLst/>
          </a:prstGeom>
          <a:noFill/>
          <a:ln w="19050" cap="flat" cmpd="sng">
            <a:solidFill>
              <a:srgbClr val="9FCC3B"/>
            </a:solidFill>
            <a:prstDash val="solid"/>
            <a:round/>
            <a:headEnd type="none" w="med" len="med"/>
            <a:tailEnd type="triangle" w="med" len="med"/>
          </a:ln>
        </p:spPr>
      </p:cxnSp>
      <p:cxnSp>
        <p:nvCxnSpPr>
          <p:cNvPr id="129" name="Shape 129"/>
          <p:cNvCxnSpPr>
            <a:stCxn id="94" idx="4"/>
            <a:endCxn id="111" idx="3"/>
          </p:cNvCxnSpPr>
          <p:nvPr/>
        </p:nvCxnSpPr>
        <p:spPr>
          <a:xfrm>
            <a:off x="4196050" y="1475750"/>
            <a:ext cx="1346100" cy="1095300"/>
          </a:xfrm>
          <a:prstGeom prst="straightConnector1">
            <a:avLst/>
          </a:prstGeom>
          <a:noFill/>
          <a:ln w="19050" cap="flat" cmpd="sng">
            <a:solidFill>
              <a:srgbClr val="9FCC3B"/>
            </a:solidFill>
            <a:prstDash val="solid"/>
            <a:round/>
            <a:headEnd type="none" w="med" len="med"/>
            <a:tailEnd type="triangle" w="med" len="med"/>
          </a:ln>
        </p:spPr>
      </p:cxnSp>
      <p:sp>
        <p:nvSpPr>
          <p:cNvPr id="130" name="Shape 130"/>
          <p:cNvSpPr txBox="1"/>
          <p:nvPr/>
        </p:nvSpPr>
        <p:spPr>
          <a:xfrm>
            <a:off x="539700" y="1695075"/>
            <a:ext cx="996300" cy="41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chemeClr val="lt1"/>
                </a:solidFill>
                <a:latin typeface="Open Sans"/>
                <a:ea typeface="Open Sans"/>
                <a:cs typeface="Open Sans"/>
                <a:sym typeface="Open Sans"/>
              </a:rPr>
              <a:t>Collaborative Programs</a:t>
            </a:r>
            <a:endParaRPr sz="900">
              <a:solidFill>
                <a:schemeClr val="lt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solidFill>
                  <a:srgbClr val="113C66"/>
                </a:solidFill>
              </a:rPr>
              <a:t>Common Themes in Interviews</a:t>
            </a:r>
            <a:endParaRPr>
              <a:solidFill>
                <a:srgbClr val="113C66"/>
              </a:solidFill>
            </a:endParaRPr>
          </a:p>
        </p:txBody>
      </p:sp>
      <p:sp>
        <p:nvSpPr>
          <p:cNvPr id="136" name="Shape 1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lnSpc>
                <a:spcPct val="115000"/>
              </a:lnSpc>
              <a:spcBef>
                <a:spcPts val="0"/>
              </a:spcBef>
              <a:spcAft>
                <a:spcPts val="0"/>
              </a:spcAft>
              <a:buClr>
                <a:srgbClr val="113C66"/>
              </a:buClr>
              <a:buSzPts val="2400"/>
              <a:buChar char="●"/>
            </a:pPr>
            <a:r>
              <a:rPr lang="en" sz="2400">
                <a:solidFill>
                  <a:srgbClr val="113C66"/>
                </a:solidFill>
                <a:latin typeface="Open Sans"/>
                <a:ea typeface="Open Sans"/>
                <a:cs typeface="Open Sans"/>
                <a:sym typeface="Open Sans"/>
              </a:rPr>
              <a:t>Eligibility Criteria can be Barriers</a:t>
            </a:r>
            <a:endParaRPr sz="2400">
              <a:solidFill>
                <a:srgbClr val="113C66"/>
              </a:solidFill>
              <a:latin typeface="Open Sans"/>
              <a:ea typeface="Open Sans"/>
              <a:cs typeface="Open Sans"/>
              <a:sym typeface="Open Sans"/>
            </a:endParaRPr>
          </a:p>
          <a:p>
            <a:pPr marL="457200" lvl="0" indent="-381000" rtl="0">
              <a:lnSpc>
                <a:spcPct val="115000"/>
              </a:lnSpc>
              <a:spcBef>
                <a:spcPts val="0"/>
              </a:spcBef>
              <a:spcAft>
                <a:spcPts val="0"/>
              </a:spcAft>
              <a:buClr>
                <a:srgbClr val="113C66"/>
              </a:buClr>
              <a:buSzPts val="2400"/>
              <a:buFont typeface="Open Sans"/>
              <a:buChar char="●"/>
            </a:pPr>
            <a:r>
              <a:rPr lang="en" sz="2400">
                <a:solidFill>
                  <a:srgbClr val="113C66"/>
                </a:solidFill>
                <a:latin typeface="Open Sans"/>
                <a:ea typeface="Open Sans"/>
                <a:cs typeface="Open Sans"/>
                <a:sym typeface="Open Sans"/>
              </a:rPr>
              <a:t>Subjective Criteria of “Resolvability”</a:t>
            </a:r>
            <a:endParaRPr sz="2400">
              <a:solidFill>
                <a:srgbClr val="113C66"/>
              </a:solidFill>
              <a:latin typeface="Open Sans"/>
              <a:ea typeface="Open Sans"/>
              <a:cs typeface="Open Sans"/>
              <a:sym typeface="Open Sans"/>
            </a:endParaRPr>
          </a:p>
          <a:p>
            <a:pPr marL="457200" lvl="0" indent="-381000" rtl="0">
              <a:lnSpc>
                <a:spcPct val="115000"/>
              </a:lnSpc>
              <a:spcBef>
                <a:spcPts val="0"/>
              </a:spcBef>
              <a:spcAft>
                <a:spcPts val="0"/>
              </a:spcAft>
              <a:buClr>
                <a:srgbClr val="113C66"/>
              </a:buClr>
              <a:buSzPts val="2400"/>
              <a:buFont typeface="Open Sans"/>
              <a:buChar char="●"/>
            </a:pPr>
            <a:r>
              <a:rPr lang="en" sz="2400">
                <a:solidFill>
                  <a:srgbClr val="113C66"/>
                </a:solidFill>
                <a:latin typeface="Open Sans"/>
                <a:ea typeface="Open Sans"/>
                <a:cs typeface="Open Sans"/>
                <a:sym typeface="Open Sans"/>
              </a:rPr>
              <a:t>Providers Networks and Relationships</a:t>
            </a:r>
            <a:endParaRPr sz="2400">
              <a:solidFill>
                <a:srgbClr val="113C66"/>
              </a:solidFill>
              <a:latin typeface="Open Sans"/>
              <a:ea typeface="Open Sans"/>
              <a:cs typeface="Open Sans"/>
              <a:sym typeface="Open Sans"/>
            </a:endParaRPr>
          </a:p>
          <a:p>
            <a:pPr marL="457200" lvl="0" indent="-381000" rtl="0">
              <a:lnSpc>
                <a:spcPct val="115000"/>
              </a:lnSpc>
              <a:spcBef>
                <a:spcPts val="0"/>
              </a:spcBef>
              <a:spcAft>
                <a:spcPts val="0"/>
              </a:spcAft>
              <a:buClr>
                <a:srgbClr val="113C66"/>
              </a:buClr>
              <a:buSzPts val="2400"/>
              <a:buFont typeface="Open Sans"/>
              <a:buChar char="●"/>
            </a:pPr>
            <a:r>
              <a:rPr lang="en" sz="2400">
                <a:solidFill>
                  <a:srgbClr val="113C66"/>
                </a:solidFill>
                <a:latin typeface="Open Sans"/>
                <a:ea typeface="Open Sans"/>
                <a:cs typeface="Open Sans"/>
                <a:sym typeface="Open Sans"/>
              </a:rPr>
              <a:t>Cultural and Communication Barriers with Emergency Assistance</a:t>
            </a:r>
            <a:endParaRPr sz="2400">
              <a:solidFill>
                <a:srgbClr val="113C66"/>
              </a:solidFill>
              <a:latin typeface="Open Sans"/>
              <a:ea typeface="Open Sans"/>
              <a:cs typeface="Open Sans"/>
              <a:sym typeface="Open Sans"/>
            </a:endParaRPr>
          </a:p>
          <a:p>
            <a:pPr marL="457200" lvl="0" indent="-381000" rtl="0">
              <a:spcBef>
                <a:spcPts val="0"/>
              </a:spcBef>
              <a:spcAft>
                <a:spcPts val="0"/>
              </a:spcAft>
              <a:buClr>
                <a:srgbClr val="113C66"/>
              </a:buClr>
              <a:buSzPts val="2400"/>
              <a:buFont typeface="Open Sans"/>
              <a:buChar char="●"/>
            </a:pPr>
            <a:r>
              <a:rPr lang="en" sz="2400">
                <a:solidFill>
                  <a:srgbClr val="113C66"/>
                </a:solidFill>
                <a:latin typeface="Open Sans"/>
                <a:ea typeface="Open Sans"/>
                <a:cs typeface="Open Sans"/>
                <a:sym typeface="Open Sans"/>
              </a:rPr>
              <a:t>Expedited Eviction Process Adds Pressure</a:t>
            </a:r>
            <a:endParaRPr sz="2400">
              <a:solidFill>
                <a:srgbClr val="113C66"/>
              </a:solidFill>
              <a:latin typeface="Open Sans"/>
              <a:ea typeface="Open Sans"/>
              <a:cs typeface="Open Sans"/>
              <a:sym typeface="Open Sans"/>
            </a:endParaRPr>
          </a:p>
          <a:p>
            <a:pPr marL="457200" lvl="0" indent="-381000" rtl="0">
              <a:lnSpc>
                <a:spcPct val="115000"/>
              </a:lnSpc>
              <a:spcBef>
                <a:spcPts val="0"/>
              </a:spcBef>
              <a:spcAft>
                <a:spcPts val="0"/>
              </a:spcAft>
              <a:buClr>
                <a:srgbClr val="113C66"/>
              </a:buClr>
              <a:buSzPts val="2400"/>
              <a:buFont typeface="Open Sans"/>
              <a:buChar char="●"/>
            </a:pPr>
            <a:r>
              <a:rPr lang="en" sz="2400">
                <a:solidFill>
                  <a:srgbClr val="113C66"/>
                </a:solidFill>
                <a:latin typeface="Open Sans"/>
                <a:ea typeface="Open Sans"/>
                <a:cs typeface="Open Sans"/>
                <a:sym typeface="Open Sans"/>
              </a:rPr>
              <a:t>Timing and Limitations of Emergency Assistance Process</a:t>
            </a:r>
            <a:endParaRPr sz="2400" b="1">
              <a:solidFill>
                <a:srgbClr val="113C66"/>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64125" y="1339350"/>
            <a:ext cx="7941300" cy="25641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r>
              <a:rPr lang="en" sz="2400" b="0">
                <a:latin typeface="Open Sans Light"/>
                <a:ea typeface="Open Sans Light"/>
                <a:cs typeface="Open Sans Light"/>
                <a:sym typeface="Open Sans Light"/>
              </a:rPr>
              <a:t>It</a:t>
            </a:r>
            <a:r>
              <a:rPr lang="en" sz="2400" b="0">
                <a:solidFill>
                  <a:srgbClr val="F3F3F3"/>
                </a:solidFill>
                <a:latin typeface="Open Sans Light"/>
                <a:ea typeface="Open Sans Light"/>
                <a:cs typeface="Open Sans Light"/>
                <a:sym typeface="Open Sans Light"/>
              </a:rPr>
              <a:t> defeats the purpose — if you don’t have a job to maintain your property then how are you going to continue going forward and we wouldn't want to waste money in an area that we know that it’s not going to be beneficial. Although I hate not be able to help them, but it’s just what the program requires.</a:t>
            </a:r>
            <a:endParaRPr sz="2400" b="0">
              <a:solidFill>
                <a:srgbClr val="F3F3F3"/>
              </a:solidFill>
              <a:latin typeface="Open Sans Light"/>
              <a:ea typeface="Open Sans Light"/>
              <a:cs typeface="Open Sans Light"/>
              <a:sym typeface="Open Sans Light"/>
            </a:endParaRPr>
          </a:p>
          <a:p>
            <a:pPr marL="0" lvl="0" indent="0" rtl="0">
              <a:lnSpc>
                <a:spcPct val="120000"/>
              </a:lnSpc>
              <a:spcBef>
                <a:spcPts val="0"/>
              </a:spcBef>
              <a:spcAft>
                <a:spcPts val="0"/>
              </a:spcAft>
              <a:buNone/>
            </a:pPr>
            <a:endParaRPr sz="1200" b="0">
              <a:solidFill>
                <a:srgbClr val="F3F3F3"/>
              </a:solidFill>
              <a:latin typeface="Open Sans Light"/>
              <a:ea typeface="Open Sans Light"/>
              <a:cs typeface="Open Sans Light"/>
              <a:sym typeface="Open Sans Light"/>
            </a:endParaRPr>
          </a:p>
          <a:p>
            <a:pPr marL="0" lvl="0" indent="0" rtl="0">
              <a:lnSpc>
                <a:spcPct val="120000"/>
              </a:lnSpc>
              <a:spcBef>
                <a:spcPts val="0"/>
              </a:spcBef>
              <a:spcAft>
                <a:spcPts val="0"/>
              </a:spcAft>
              <a:buNone/>
            </a:pPr>
            <a:endParaRPr sz="1200" b="0">
              <a:solidFill>
                <a:srgbClr val="F3F3F3"/>
              </a:solidFill>
              <a:latin typeface="Open Sans Light"/>
              <a:ea typeface="Open Sans Light"/>
              <a:cs typeface="Open Sans Light"/>
              <a:sym typeface="Open Sans Light"/>
            </a:endParaRPr>
          </a:p>
        </p:txBody>
      </p:sp>
      <p:sp>
        <p:nvSpPr>
          <p:cNvPr id="142" name="Shape 142"/>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b="1">
                <a:solidFill>
                  <a:srgbClr val="FFFFFF"/>
                </a:solidFill>
                <a:latin typeface="Open Sans"/>
                <a:ea typeface="Open Sans"/>
                <a:cs typeface="Open Sans"/>
                <a:sym typeface="Open Sans"/>
              </a:rPr>
              <a:t>Eligibility criteria can be barriers</a:t>
            </a:r>
            <a:endParaRPr sz="2400" b="1">
              <a:solidFill>
                <a:srgbClr val="FFFFFF"/>
              </a:solidFill>
              <a:latin typeface="Open Sans"/>
              <a:ea typeface="Open Sans"/>
              <a:cs typeface="Open Sans"/>
              <a:sym typeface="Open Sans"/>
            </a:endParaRPr>
          </a:p>
        </p:txBody>
      </p:sp>
      <p:sp>
        <p:nvSpPr>
          <p:cNvPr id="143" name="Shape 143"/>
          <p:cNvSpPr txBox="1"/>
          <p:nvPr/>
        </p:nvSpPr>
        <p:spPr>
          <a:xfrm>
            <a:off x="390675" y="685950"/>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44" name="Shape 144"/>
          <p:cNvSpPr txBox="1"/>
          <p:nvPr/>
        </p:nvSpPr>
        <p:spPr>
          <a:xfrm rot="10800000">
            <a:off x="7381950" y="3195450"/>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4294967295"/>
          </p:nvPr>
        </p:nvSpPr>
        <p:spPr>
          <a:xfrm>
            <a:off x="763450" y="1340976"/>
            <a:ext cx="7688400" cy="26403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sz="2400">
                <a:solidFill>
                  <a:srgbClr val="FFFFFF"/>
                </a:solidFill>
                <a:latin typeface="Open Sans Light"/>
                <a:ea typeface="Open Sans Light"/>
                <a:cs typeface="Open Sans Light"/>
                <a:sym typeface="Open Sans Light"/>
              </a:rPr>
              <a:t>Our financial services are harder because we do need to have data for the funding streams…. We do need to have things like 30-day income and the leases or the late letters — there’s a lot of paper trails with that.</a:t>
            </a:r>
            <a:endParaRPr sz="2400">
              <a:solidFill>
                <a:srgbClr val="FFFFFF"/>
              </a:solidFill>
              <a:latin typeface="Open Sans Light"/>
              <a:ea typeface="Open Sans Light"/>
              <a:cs typeface="Open Sans Light"/>
              <a:sym typeface="Open Sans Light"/>
            </a:endParaRPr>
          </a:p>
          <a:p>
            <a:pPr marL="0" lvl="0" indent="0" rtl="0">
              <a:lnSpc>
                <a:spcPct val="120000"/>
              </a:lnSpc>
              <a:spcBef>
                <a:spcPts val="0"/>
              </a:spcBef>
              <a:spcAft>
                <a:spcPts val="0"/>
              </a:spcAft>
              <a:buNone/>
            </a:pPr>
            <a:endParaRPr sz="1100">
              <a:solidFill>
                <a:srgbClr val="FFFFFF"/>
              </a:solidFill>
              <a:latin typeface="Open Sans Light"/>
              <a:ea typeface="Open Sans Light"/>
              <a:cs typeface="Open Sans Light"/>
              <a:sym typeface="Open Sans Light"/>
            </a:endParaRPr>
          </a:p>
          <a:p>
            <a:pPr marL="457200" lvl="0" indent="0" rtl="0">
              <a:lnSpc>
                <a:spcPct val="120000"/>
              </a:lnSpc>
              <a:spcBef>
                <a:spcPts val="0"/>
              </a:spcBef>
              <a:spcAft>
                <a:spcPts val="0"/>
              </a:spcAft>
              <a:buNone/>
            </a:pPr>
            <a:endParaRPr sz="1100">
              <a:solidFill>
                <a:srgbClr val="FFFFFF"/>
              </a:solidFill>
              <a:latin typeface="Open Sans Light"/>
              <a:ea typeface="Open Sans Light"/>
              <a:cs typeface="Open Sans Light"/>
              <a:sym typeface="Open Sans Light"/>
            </a:endParaRPr>
          </a:p>
        </p:txBody>
      </p:sp>
      <p:sp>
        <p:nvSpPr>
          <p:cNvPr id="150" name="Shape 150"/>
          <p:cNvSpPr txBox="1"/>
          <p:nvPr/>
        </p:nvSpPr>
        <p:spPr>
          <a:xfrm>
            <a:off x="745950" y="251525"/>
            <a:ext cx="7563600" cy="728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2400" b="1">
                <a:solidFill>
                  <a:srgbClr val="FFFFFF"/>
                </a:solidFill>
                <a:latin typeface="Open Sans"/>
                <a:ea typeface="Open Sans"/>
                <a:cs typeface="Open Sans"/>
                <a:sym typeface="Open Sans"/>
              </a:rPr>
              <a:t>Eligibility</a:t>
            </a:r>
            <a:r>
              <a:rPr lang="en" sz="2400" b="1">
                <a:solidFill>
                  <a:schemeClr val="lt1"/>
                </a:solidFill>
                <a:latin typeface="Open Sans"/>
                <a:ea typeface="Open Sans"/>
                <a:cs typeface="Open Sans"/>
                <a:sym typeface="Open Sans"/>
              </a:rPr>
              <a:t> criteria can be barriers</a:t>
            </a:r>
            <a:endParaRPr sz="2400">
              <a:solidFill>
                <a:srgbClr val="FFFFFF"/>
              </a:solidFill>
              <a:latin typeface="Open Sans"/>
              <a:ea typeface="Open Sans"/>
              <a:cs typeface="Open Sans"/>
              <a:sym typeface="Open Sans"/>
            </a:endParaRPr>
          </a:p>
        </p:txBody>
      </p:sp>
      <p:sp>
        <p:nvSpPr>
          <p:cNvPr id="151" name="Shape 151"/>
          <p:cNvSpPr txBox="1"/>
          <p:nvPr/>
        </p:nvSpPr>
        <p:spPr>
          <a:xfrm>
            <a:off x="466875" y="1143150"/>
            <a:ext cx="927600" cy="653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a:solidFill>
                  <a:srgbClr val="DED3CE"/>
                </a:solidFill>
                <a:latin typeface="Source Serif Pro"/>
                <a:ea typeface="Source Serif Pro"/>
                <a:cs typeface="Source Serif Pro"/>
                <a:sym typeface="Source Serif Pro"/>
              </a:rPr>
              <a:t>‘</a:t>
            </a:r>
            <a:endParaRPr sz="6200">
              <a:solidFill>
                <a:srgbClr val="DED3CE"/>
              </a:solidFill>
              <a:latin typeface="Source Serif Pro"/>
              <a:ea typeface="Source Serif Pro"/>
              <a:cs typeface="Source Serif Pro"/>
              <a:sym typeface="Source Serif Pro"/>
            </a:endParaRPr>
          </a:p>
        </p:txBody>
      </p:sp>
      <p:sp>
        <p:nvSpPr>
          <p:cNvPr id="152" name="Shape 152"/>
          <p:cNvSpPr txBox="1"/>
          <p:nvPr/>
        </p:nvSpPr>
        <p:spPr>
          <a:xfrm rot="10800000">
            <a:off x="2500201" y="3047305"/>
            <a:ext cx="927600" cy="708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6200" dirty="0">
                <a:solidFill>
                  <a:srgbClr val="DED3CE"/>
                </a:solidFill>
                <a:latin typeface="Source Serif Pro"/>
                <a:ea typeface="Source Serif Pro"/>
                <a:cs typeface="Source Serif Pro"/>
                <a:sym typeface="Source Serif Pro"/>
              </a:rPr>
              <a:t>‘</a:t>
            </a:r>
            <a:endParaRPr sz="6200" dirty="0">
              <a:solidFill>
                <a:srgbClr val="DED3CE"/>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1407</Words>
  <Application>Microsoft Office PowerPoint</Application>
  <PresentationFormat>On-screen Show (16:9)</PresentationFormat>
  <Paragraphs>204</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Open Sans</vt:lpstr>
      <vt:lpstr>Lato Black</vt:lpstr>
      <vt:lpstr>Bree Serif</vt:lpstr>
      <vt:lpstr>Raleway</vt:lpstr>
      <vt:lpstr>Open Sans SemiBold</vt:lpstr>
      <vt:lpstr>Avenir</vt:lpstr>
      <vt:lpstr>Arial</vt:lpstr>
      <vt:lpstr>Times New Roman</vt:lpstr>
      <vt:lpstr>Source Serif Pro</vt:lpstr>
      <vt:lpstr>Open Sans Light</vt:lpstr>
      <vt:lpstr>Lato</vt:lpstr>
      <vt:lpstr>Simple Light</vt:lpstr>
      <vt:lpstr>Eviction and Homelessness in Hennepin County </vt:lpstr>
      <vt:lpstr>Overview</vt:lpstr>
      <vt:lpstr>PowerPoint Presentation</vt:lpstr>
      <vt:lpstr>Interviews with Prevention Providers</vt:lpstr>
      <vt:lpstr>Qualitative Methodology</vt:lpstr>
      <vt:lpstr>PowerPoint Presentation</vt:lpstr>
      <vt:lpstr>Common Themes in Interviews</vt:lpstr>
      <vt:lpstr>It defeats the purpose — if you don’t have a job to maintain your property then how are you going to continue going forward and we wouldn't want to waste money in an area that we know that it’s not going to be beneficial. Although I hate not be able to help them, but it’s just what the program requires.  </vt:lpstr>
      <vt:lpstr>PowerPoint Presentation</vt:lpstr>
      <vt:lpstr>PowerPoint Presentation</vt:lpstr>
      <vt:lpstr>We do make decisions based on things like resolvability. If somebody is taking a lot of steps towards finding employment, they’re going to probably be someone we will work with again. If somebody doesn’t follow through on action plans from a previous request, they are less likely to receive as much assistance. It’s based on how you are working with us toward enabling your own stability as well.</vt:lpstr>
      <vt:lpstr>Providers leverage both formal and informal relationships to assist clients in obtaining aid Example: one provider knew a staff person at Hennepin County EA and could call them personally to expedite the EA denial process Other providers had established relationships with staff at other agencies and could quickly identify where to send a client </vt:lpstr>
      <vt:lpstr>I get why clients don’t want to go down there [to the County building]. They don’t feel treated with respect and I think the feeling is that they have to prove themselves; prove that they’re worthy, prove that they’re not lying, prove that they’re honorable. And having to do that when you’re already in a crisis is a huge burden that we’re asking people to go through.</vt:lpstr>
      <vt:lpstr>Sometimes we are able to call the landlord and say “Hey look, we don’t want you to file. Can you wait? They’re applying at the county, the county isn’t going to pay, we will look at that...” But we’re getting less able to do that. The more shortage of housing, the less the landlords are willing to work with us.  </vt:lpstr>
      <vt:lpstr>There’s a lot of frustration with the county processes, because for families specifically it almost always takes a full 30 days for them to process cases. That’s a really big frustration in that time frame when we’re working with them to facilitate that communication with their landlord. Sometimes doing contingent guarantees to say “If the county after 30 days says ‘No.’ we will step in and help.” It’s been a big frustration because a lot of landlords are filing much sooner than that period time frame, and they really don’t  care if someone has a pending county case.</vt:lpstr>
      <vt:lpstr>Emergency assistance is really not “emergency reaction.” It takes 28 days, it takes a long time, and they don't really get into it early enough...Tenants don't apply early enough, and we're sitting there many times, with the landlord saying: “Well, you said you applied. I need an answer.”</vt:lpstr>
      <vt:lpstr>System Dependency on EA/EGA </vt:lpstr>
      <vt:lpstr>Qualitative Conclusions &amp; Limitations</vt:lpstr>
      <vt:lpstr>Eviction and Homelessness</vt:lpstr>
      <vt:lpstr>Original Sample: Treatment Group</vt:lpstr>
      <vt:lpstr>Unrestricted Treatment and Control Groups</vt:lpstr>
      <vt:lpstr>PowerPoint Presentation</vt:lpstr>
      <vt:lpstr>Propensity  Score Matching</vt:lpstr>
      <vt:lpstr>PowerPoint Presentation</vt:lpstr>
      <vt:lpstr>PowerPoint Presentation</vt:lpstr>
      <vt:lpstr>Cox Hazard Model</vt:lpstr>
      <vt:lpstr>Three Models</vt:lpstr>
      <vt:lpstr>PowerPoint Presentation</vt:lpstr>
      <vt:lpstr>PowerPoint Presentation</vt:lpstr>
      <vt:lpstr>PowerPoint Presentation</vt:lpstr>
      <vt:lpstr>PowerPoint Presentation</vt:lpstr>
      <vt:lpstr>PowerPoint Presentation</vt:lpstr>
      <vt:lpstr>Over 10 times more likely to enter shelter with previous shelter stay</vt:lpstr>
      <vt:lpstr>Other Findings</vt:lpstr>
      <vt:lpstr>EA Denial Findings</vt:lpstr>
      <vt:lpstr>FHPAP and EGA Findings</vt:lpstr>
      <vt:lpstr>EA Denial</vt:lpstr>
      <vt:lpstr>Limitations</vt:lpstr>
      <vt:lpstr>Quantitative Conclusions</vt:lpstr>
      <vt:lpstr>Policy Implications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Eviction and Homelessness in Hennepin County</dc:title>
  <dc:creator>Caitlin A Zanoni</dc:creator>
  <cp:lastModifiedBy>Caitlin A Zanoni</cp:lastModifiedBy>
  <cp:revision>4</cp:revision>
  <dcterms:modified xsi:type="dcterms:W3CDTF">2018-05-22T19:43:26Z</dcterms:modified>
</cp:coreProperties>
</file>