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6"/>
  </p:notesMasterIdLst>
  <p:sldIdLst>
    <p:sldId id="284" r:id="rId3"/>
    <p:sldId id="286" r:id="rId4"/>
    <p:sldId id="803" r:id="rId5"/>
    <p:sldId id="804" r:id="rId6"/>
    <p:sldId id="805" r:id="rId7"/>
    <p:sldId id="301" r:id="rId8"/>
    <p:sldId id="806" r:id="rId9"/>
    <p:sldId id="807" r:id="rId10"/>
    <p:sldId id="294" r:id="rId11"/>
    <p:sldId id="808" r:id="rId12"/>
    <p:sldId id="809" r:id="rId13"/>
    <p:sldId id="810" r:id="rId14"/>
    <p:sldId id="263" r:id="rId15"/>
    <p:sldId id="262" r:id="rId16"/>
    <p:sldId id="811" r:id="rId17"/>
    <p:sldId id="1630" r:id="rId18"/>
    <p:sldId id="1632" r:id="rId19"/>
    <p:sldId id="1562" r:id="rId20"/>
    <p:sldId id="817" r:id="rId21"/>
    <p:sldId id="818" r:id="rId22"/>
    <p:sldId id="257" r:id="rId23"/>
    <p:sldId id="275" r:id="rId24"/>
    <p:sldId id="305" r:id="rId25"/>
    <p:sldId id="830" r:id="rId26"/>
    <p:sldId id="831" r:id="rId27"/>
    <p:sldId id="306" r:id="rId28"/>
    <p:sldId id="1561" r:id="rId29"/>
    <p:sldId id="1560" r:id="rId30"/>
    <p:sldId id="1563" r:id="rId31"/>
    <p:sldId id="1565" r:id="rId32"/>
    <p:sldId id="1550" r:id="rId33"/>
    <p:sldId id="1541" r:id="rId34"/>
    <p:sldId id="1598" r:id="rId35"/>
    <p:sldId id="1576" r:id="rId36"/>
    <p:sldId id="1573" r:id="rId37"/>
    <p:sldId id="1613" r:id="rId38"/>
    <p:sldId id="1628" r:id="rId39"/>
    <p:sldId id="1629" r:id="rId40"/>
    <p:sldId id="1610" r:id="rId41"/>
    <p:sldId id="1558" r:id="rId42"/>
    <p:sldId id="1626" r:id="rId43"/>
    <p:sldId id="1569" r:id="rId44"/>
    <p:sldId id="163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e Mianulli" initials="KM [2]" lastIdx="24" clrIdx="0">
    <p:extLst>
      <p:ext uri="{19B8F6BF-5375-455C-9EA6-DF929625EA0E}">
        <p15:presenceInfo xmlns:p15="http://schemas.microsoft.com/office/powerpoint/2012/main" userId="S::Kyle.Mianulli@hennepin.us::6f42ada8-c925-4338-ba9c-9221edd1860e" providerId="AD"/>
      </p:ext>
    </p:extLst>
  </p:cmAuthor>
  <p:cmAuthor id="2" name="Misty Lewis" initials="ML" lastIdx="27" clrIdx="1">
    <p:extLst>
      <p:ext uri="{19B8F6BF-5375-455C-9EA6-DF929625EA0E}">
        <p15:presenceInfo xmlns:p15="http://schemas.microsoft.com/office/powerpoint/2012/main" userId="S::Misty.Lewis@hennepin.us::63c75573-d1b6-4a6c-b034-3d21b9c6fe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88837" autoAdjust="0"/>
  </p:normalViewPr>
  <p:slideViewPr>
    <p:cSldViewPr snapToGrid="0">
      <p:cViewPr varScale="1">
        <p:scale>
          <a:sx n="101" d="100"/>
          <a:sy n="101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Families in Hennepin County Shelters Nightly</a:t>
            </a:r>
          </a:p>
        </c:rich>
      </c:tx>
      <c:layout>
        <c:manualLayout>
          <c:xMode val="edge"/>
          <c:yMode val="edge"/>
          <c:x val="0.25776078365330829"/>
          <c:y val="2.4166914756031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956673939955484E-2"/>
          <c:y val="0.1168868393885853"/>
          <c:w val="0.76841081162931557"/>
          <c:h val="0.65707971838243773"/>
        </c:manualLayout>
      </c:layout>
      <c:lineChart>
        <c:grouping val="standard"/>
        <c:varyColors val="0"/>
        <c:ser>
          <c:idx val="0"/>
          <c:order val="0"/>
          <c:tx>
            <c:strRef>
              <c:f>'Graphs Over Time'!$O$2</c:f>
              <c:strCache>
                <c:ptCount val="1"/>
                <c:pt idx="0">
                  <c:v>2013-20 Average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889-4FCD-8A4A-AF47C8C9C18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89-4FCD-8A4A-AF47C8C9C18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84-4A03-8845-94429F34539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84-4A03-8845-94429F34539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84-4A03-8845-94429F34539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89-4FCD-8A4A-AF47C8C9C18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889-4FCD-8A4A-AF47C8C9C18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84-4A03-8845-94429F34539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84-4A03-8845-94429F34539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89-4FCD-8A4A-AF47C8C9C18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84-4A03-8845-94429F34539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684-4A03-8845-94429F34539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84-4A03-8845-94429F34539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84-4A03-8845-94429F34539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84-4A03-8845-94429F34539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84-4A03-8845-94429F34539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89-4FCD-8A4A-AF47C8C9C1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684-4A03-8845-94429F345396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684-4A03-8845-94429F345396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684-4A03-8845-94429F345396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89-4FCD-8A4A-AF47C8C9C18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684-4A03-8845-94429F34539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89-4FCD-8A4A-AF47C8C9C18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889-4FCD-8A4A-AF47C8C9C185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89-4FCD-8A4A-AF47C8C9C185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889-4FCD-8A4A-AF47C8C9C185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89-4FCD-8A4A-AF47C8C9C185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684-4A03-8845-94429F345396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684-4A03-8845-94429F345396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684-4A03-8845-94429F345396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684-4A03-8845-94429F345396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89-4FCD-8A4A-AF47C8C9C185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684-4A03-8845-94429F345396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684-4A03-8845-94429F345396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89-4FCD-8A4A-AF47C8C9C185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684-4A03-8845-94429F345396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89-4FCD-8A4A-AF47C8C9C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</a:ln>
              <a:effectLst/>
            </c:spPr>
            <c:trendlineType val="movingAvg"/>
            <c:period val="3"/>
            <c:dispRSqr val="0"/>
            <c:dispEq val="0"/>
          </c:trendline>
          <c:cat>
            <c:strRef>
              <c:f>'Graphs Over Time'!$N$3:$N$54</c:f>
              <c:strCache>
                <c:ptCount val="52"/>
                <c:pt idx="0">
                  <c:v>Jan. 6</c:v>
                </c:pt>
                <c:pt idx="1">
                  <c:v>Jan. 13</c:v>
                </c:pt>
                <c:pt idx="2">
                  <c:v>Jan. 20</c:v>
                </c:pt>
                <c:pt idx="3">
                  <c:v>Jan. 27</c:v>
                </c:pt>
                <c:pt idx="4">
                  <c:v>Feb. 4</c:v>
                </c:pt>
                <c:pt idx="5">
                  <c:v>Feb. 11</c:v>
                </c:pt>
                <c:pt idx="6">
                  <c:v>Feb. 18</c:v>
                </c:pt>
                <c:pt idx="7">
                  <c:v>Feb. 25</c:v>
                </c:pt>
                <c:pt idx="8">
                  <c:v>Mar. 4</c:v>
                </c:pt>
                <c:pt idx="9">
                  <c:v>Mar. 11</c:v>
                </c:pt>
                <c:pt idx="10">
                  <c:v>Mar. 18</c:v>
                </c:pt>
                <c:pt idx="11">
                  <c:v>Mar. 25</c:v>
                </c:pt>
                <c:pt idx="12">
                  <c:v>Apr. 1</c:v>
                </c:pt>
                <c:pt idx="13">
                  <c:v>Apr. 8</c:v>
                </c:pt>
                <c:pt idx="14">
                  <c:v>Apr. 15</c:v>
                </c:pt>
                <c:pt idx="15">
                  <c:v>Apr. 22</c:v>
                </c:pt>
                <c:pt idx="16">
                  <c:v>Apr. 29</c:v>
                </c:pt>
                <c:pt idx="17">
                  <c:v>May 6</c:v>
                </c:pt>
                <c:pt idx="18">
                  <c:v>May 13</c:v>
                </c:pt>
                <c:pt idx="19">
                  <c:v>May 20</c:v>
                </c:pt>
                <c:pt idx="20">
                  <c:v>May 27</c:v>
                </c:pt>
                <c:pt idx="21">
                  <c:v>Jun. 3</c:v>
                </c:pt>
                <c:pt idx="22">
                  <c:v>Jun. 10</c:v>
                </c:pt>
                <c:pt idx="23">
                  <c:v>Jun. 17</c:v>
                </c:pt>
                <c:pt idx="24">
                  <c:v>Jun. 24</c:v>
                </c:pt>
                <c:pt idx="25">
                  <c:v>Jul. 1</c:v>
                </c:pt>
                <c:pt idx="26">
                  <c:v>Jul. 8</c:v>
                </c:pt>
                <c:pt idx="27">
                  <c:v>Jul. 15</c:v>
                </c:pt>
                <c:pt idx="28">
                  <c:v>Jul. 22</c:v>
                </c:pt>
                <c:pt idx="29">
                  <c:v>Jul. 29</c:v>
                </c:pt>
                <c:pt idx="30">
                  <c:v>Aug. 5</c:v>
                </c:pt>
                <c:pt idx="31">
                  <c:v>Aug. 12</c:v>
                </c:pt>
                <c:pt idx="32">
                  <c:v>Aug. 19</c:v>
                </c:pt>
                <c:pt idx="33">
                  <c:v>Aug. 26</c:v>
                </c:pt>
                <c:pt idx="34">
                  <c:v>Sep. 2</c:v>
                </c:pt>
                <c:pt idx="35">
                  <c:v>Sep. 9</c:v>
                </c:pt>
                <c:pt idx="36">
                  <c:v>Sep. 16</c:v>
                </c:pt>
                <c:pt idx="37">
                  <c:v>Sep. 23</c:v>
                </c:pt>
                <c:pt idx="38">
                  <c:v>Sep. 30</c:v>
                </c:pt>
                <c:pt idx="39">
                  <c:v>Oct. 7</c:v>
                </c:pt>
                <c:pt idx="40">
                  <c:v>Oct. 14</c:v>
                </c:pt>
                <c:pt idx="41">
                  <c:v>Oct. 21</c:v>
                </c:pt>
                <c:pt idx="42">
                  <c:v>Oct. 28</c:v>
                </c:pt>
                <c:pt idx="43">
                  <c:v>Nov. 4</c:v>
                </c:pt>
                <c:pt idx="44">
                  <c:v>Nov. 11</c:v>
                </c:pt>
                <c:pt idx="45">
                  <c:v>Nov. 18</c:v>
                </c:pt>
                <c:pt idx="46">
                  <c:v>Nov. 25</c:v>
                </c:pt>
                <c:pt idx="47">
                  <c:v>Dec. 2</c:v>
                </c:pt>
                <c:pt idx="48">
                  <c:v>Dec. 9</c:v>
                </c:pt>
                <c:pt idx="49">
                  <c:v>Dec. 16</c:v>
                </c:pt>
                <c:pt idx="50">
                  <c:v>Dec. 23</c:v>
                </c:pt>
                <c:pt idx="51">
                  <c:v>Dec. 30</c:v>
                </c:pt>
              </c:strCache>
            </c:strRef>
          </c:cat>
          <c:val>
            <c:numRef>
              <c:f>'Graphs Over Time'!$O$3:$O$54</c:f>
              <c:numCache>
                <c:formatCode>0</c:formatCode>
                <c:ptCount val="52"/>
                <c:pt idx="0">
                  <c:v>169.25</c:v>
                </c:pt>
                <c:pt idx="1">
                  <c:v>179</c:v>
                </c:pt>
                <c:pt idx="2">
                  <c:v>178.375</c:v>
                </c:pt>
                <c:pt idx="3">
                  <c:v>182.25</c:v>
                </c:pt>
                <c:pt idx="4">
                  <c:v>162.125</c:v>
                </c:pt>
                <c:pt idx="5">
                  <c:v>161.75</c:v>
                </c:pt>
                <c:pt idx="6">
                  <c:v>159.25</c:v>
                </c:pt>
                <c:pt idx="7">
                  <c:v>155.875</c:v>
                </c:pt>
                <c:pt idx="8">
                  <c:v>144</c:v>
                </c:pt>
                <c:pt idx="9">
                  <c:v>146.125</c:v>
                </c:pt>
                <c:pt idx="10">
                  <c:v>144.25</c:v>
                </c:pt>
                <c:pt idx="11">
                  <c:v>144.125</c:v>
                </c:pt>
                <c:pt idx="12">
                  <c:v>139.875</c:v>
                </c:pt>
                <c:pt idx="13">
                  <c:v>136</c:v>
                </c:pt>
                <c:pt idx="14">
                  <c:v>138.875</c:v>
                </c:pt>
                <c:pt idx="15">
                  <c:v>141.75</c:v>
                </c:pt>
                <c:pt idx="16">
                  <c:v>142.25</c:v>
                </c:pt>
                <c:pt idx="17">
                  <c:v>142.125</c:v>
                </c:pt>
                <c:pt idx="18">
                  <c:v>146.875</c:v>
                </c:pt>
                <c:pt idx="19">
                  <c:v>154.625</c:v>
                </c:pt>
                <c:pt idx="20">
                  <c:v>153</c:v>
                </c:pt>
                <c:pt idx="21">
                  <c:v>148</c:v>
                </c:pt>
                <c:pt idx="22">
                  <c:v>152.25</c:v>
                </c:pt>
                <c:pt idx="23">
                  <c:v>156</c:v>
                </c:pt>
                <c:pt idx="24">
                  <c:v>160.875</c:v>
                </c:pt>
                <c:pt idx="25">
                  <c:v>150.5</c:v>
                </c:pt>
                <c:pt idx="26">
                  <c:v>150</c:v>
                </c:pt>
                <c:pt idx="27">
                  <c:v>158.75</c:v>
                </c:pt>
                <c:pt idx="28">
                  <c:v>163.25</c:v>
                </c:pt>
                <c:pt idx="29">
                  <c:v>167.375</c:v>
                </c:pt>
                <c:pt idx="30">
                  <c:v>162.625</c:v>
                </c:pt>
                <c:pt idx="31">
                  <c:v>169.75</c:v>
                </c:pt>
                <c:pt idx="32">
                  <c:v>183</c:v>
                </c:pt>
                <c:pt idx="33">
                  <c:v>193.625</c:v>
                </c:pt>
                <c:pt idx="34">
                  <c:v>180.375</c:v>
                </c:pt>
                <c:pt idx="35">
                  <c:v>190</c:v>
                </c:pt>
                <c:pt idx="36">
                  <c:v>199.125</c:v>
                </c:pt>
                <c:pt idx="37">
                  <c:v>199.375</c:v>
                </c:pt>
                <c:pt idx="38">
                  <c:v>196.25</c:v>
                </c:pt>
                <c:pt idx="39">
                  <c:v>193.25</c:v>
                </c:pt>
                <c:pt idx="40">
                  <c:v>195.375</c:v>
                </c:pt>
                <c:pt idx="41">
                  <c:v>196.625</c:v>
                </c:pt>
                <c:pt idx="42">
                  <c:v>196.375</c:v>
                </c:pt>
                <c:pt idx="43">
                  <c:v>175.375</c:v>
                </c:pt>
                <c:pt idx="44">
                  <c:v>178.75</c:v>
                </c:pt>
                <c:pt idx="45">
                  <c:v>179</c:v>
                </c:pt>
                <c:pt idx="46">
                  <c:v>172.75</c:v>
                </c:pt>
                <c:pt idx="47">
                  <c:v>162.75</c:v>
                </c:pt>
                <c:pt idx="48">
                  <c:v>162.125</c:v>
                </c:pt>
                <c:pt idx="49">
                  <c:v>162.75</c:v>
                </c:pt>
                <c:pt idx="50">
                  <c:v>155.125</c:v>
                </c:pt>
                <c:pt idx="51">
                  <c:v>148.875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84-4A03-8845-94429F345396}"/>
            </c:ext>
          </c:extLst>
        </c:ser>
        <c:ser>
          <c:idx val="1"/>
          <c:order val="1"/>
          <c:tx>
            <c:strRef>
              <c:f>'Graphs Over Time'!$P$2</c:f>
              <c:strCache>
                <c:ptCount val="1"/>
                <c:pt idx="0">
                  <c:v>2021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889-4FCD-8A4A-AF47C8C9C18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89-4FCD-8A4A-AF47C8C9C18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889-4FCD-8A4A-AF47C8C9C18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889-4FCD-8A4A-AF47C8C9C18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89-4FCD-8A4A-AF47C8C9C18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889-4FCD-8A4A-AF47C8C9C18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889-4FCD-8A4A-AF47C8C9C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/>
                </a:solidFill>
              </a:ln>
              <a:effectLst/>
            </c:spPr>
            <c:trendlineType val="movingAvg"/>
            <c:period val="3"/>
            <c:dispRSqr val="0"/>
            <c:dispEq val="0"/>
          </c:trendline>
          <c:cat>
            <c:strRef>
              <c:f>'Graphs Over Time'!$N$3:$N$54</c:f>
              <c:strCache>
                <c:ptCount val="52"/>
                <c:pt idx="0">
                  <c:v>Jan. 6</c:v>
                </c:pt>
                <c:pt idx="1">
                  <c:v>Jan. 13</c:v>
                </c:pt>
                <c:pt idx="2">
                  <c:v>Jan. 20</c:v>
                </c:pt>
                <c:pt idx="3">
                  <c:v>Jan. 27</c:v>
                </c:pt>
                <c:pt idx="4">
                  <c:v>Feb. 4</c:v>
                </c:pt>
                <c:pt idx="5">
                  <c:v>Feb. 11</c:v>
                </c:pt>
                <c:pt idx="6">
                  <c:v>Feb. 18</c:v>
                </c:pt>
                <c:pt idx="7">
                  <c:v>Feb. 25</c:v>
                </c:pt>
                <c:pt idx="8">
                  <c:v>Mar. 4</c:v>
                </c:pt>
                <c:pt idx="9">
                  <c:v>Mar. 11</c:v>
                </c:pt>
                <c:pt idx="10">
                  <c:v>Mar. 18</c:v>
                </c:pt>
                <c:pt idx="11">
                  <c:v>Mar. 25</c:v>
                </c:pt>
                <c:pt idx="12">
                  <c:v>Apr. 1</c:v>
                </c:pt>
                <c:pt idx="13">
                  <c:v>Apr. 8</c:v>
                </c:pt>
                <c:pt idx="14">
                  <c:v>Apr. 15</c:v>
                </c:pt>
                <c:pt idx="15">
                  <c:v>Apr. 22</c:v>
                </c:pt>
                <c:pt idx="16">
                  <c:v>Apr. 29</c:v>
                </c:pt>
                <c:pt idx="17">
                  <c:v>May 6</c:v>
                </c:pt>
                <c:pt idx="18">
                  <c:v>May 13</c:v>
                </c:pt>
                <c:pt idx="19">
                  <c:v>May 20</c:v>
                </c:pt>
                <c:pt idx="20">
                  <c:v>May 27</c:v>
                </c:pt>
                <c:pt idx="21">
                  <c:v>Jun. 3</c:v>
                </c:pt>
                <c:pt idx="22">
                  <c:v>Jun. 10</c:v>
                </c:pt>
                <c:pt idx="23">
                  <c:v>Jun. 17</c:v>
                </c:pt>
                <c:pt idx="24">
                  <c:v>Jun. 24</c:v>
                </c:pt>
                <c:pt idx="25">
                  <c:v>Jul. 1</c:v>
                </c:pt>
                <c:pt idx="26">
                  <c:v>Jul. 8</c:v>
                </c:pt>
                <c:pt idx="27">
                  <c:v>Jul. 15</c:v>
                </c:pt>
                <c:pt idx="28">
                  <c:v>Jul. 22</c:v>
                </c:pt>
                <c:pt idx="29">
                  <c:v>Jul. 29</c:v>
                </c:pt>
                <c:pt idx="30">
                  <c:v>Aug. 5</c:v>
                </c:pt>
                <c:pt idx="31">
                  <c:v>Aug. 12</c:v>
                </c:pt>
                <c:pt idx="32">
                  <c:v>Aug. 19</c:v>
                </c:pt>
                <c:pt idx="33">
                  <c:v>Aug. 26</c:v>
                </c:pt>
                <c:pt idx="34">
                  <c:v>Sep. 2</c:v>
                </c:pt>
                <c:pt idx="35">
                  <c:v>Sep. 9</c:v>
                </c:pt>
                <c:pt idx="36">
                  <c:v>Sep. 16</c:v>
                </c:pt>
                <c:pt idx="37">
                  <c:v>Sep. 23</c:v>
                </c:pt>
                <c:pt idx="38">
                  <c:v>Sep. 30</c:v>
                </c:pt>
                <c:pt idx="39">
                  <c:v>Oct. 7</c:v>
                </c:pt>
                <c:pt idx="40">
                  <c:v>Oct. 14</c:v>
                </c:pt>
                <c:pt idx="41">
                  <c:v>Oct. 21</c:v>
                </c:pt>
                <c:pt idx="42">
                  <c:v>Oct. 28</c:v>
                </c:pt>
                <c:pt idx="43">
                  <c:v>Nov. 4</c:v>
                </c:pt>
                <c:pt idx="44">
                  <c:v>Nov. 11</c:v>
                </c:pt>
                <c:pt idx="45">
                  <c:v>Nov. 18</c:v>
                </c:pt>
                <c:pt idx="46">
                  <c:v>Nov. 25</c:v>
                </c:pt>
                <c:pt idx="47">
                  <c:v>Dec. 2</c:v>
                </c:pt>
                <c:pt idx="48">
                  <c:v>Dec. 9</c:v>
                </c:pt>
                <c:pt idx="49">
                  <c:v>Dec. 16</c:v>
                </c:pt>
                <c:pt idx="50">
                  <c:v>Dec. 23</c:v>
                </c:pt>
                <c:pt idx="51">
                  <c:v>Dec. 30</c:v>
                </c:pt>
              </c:strCache>
            </c:strRef>
          </c:cat>
          <c:val>
            <c:numRef>
              <c:f>'Graphs Over Time'!$P$3:$P$54</c:f>
              <c:numCache>
                <c:formatCode>0</c:formatCode>
                <c:ptCount val="52"/>
                <c:pt idx="0">
                  <c:v>48</c:v>
                </c:pt>
                <c:pt idx="1">
                  <c:v>46</c:v>
                </c:pt>
                <c:pt idx="2">
                  <c:v>50</c:v>
                </c:pt>
                <c:pt idx="3">
                  <c:v>55</c:v>
                </c:pt>
                <c:pt idx="4">
                  <c:v>47</c:v>
                </c:pt>
                <c:pt idx="5">
                  <c:v>43</c:v>
                </c:pt>
                <c:pt idx="6">
                  <c:v>45</c:v>
                </c:pt>
                <c:pt idx="7">
                  <c:v>46</c:v>
                </c:pt>
                <c:pt idx="8">
                  <c:v>43</c:v>
                </c:pt>
                <c:pt idx="9">
                  <c:v>37</c:v>
                </c:pt>
                <c:pt idx="10">
                  <c:v>31</c:v>
                </c:pt>
                <c:pt idx="11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84-4A03-8845-94429F3453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9839272"/>
        <c:axId val="309838880"/>
      </c:lineChart>
      <c:catAx>
        <c:axId val="30983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838880"/>
        <c:crosses val="autoZero"/>
        <c:auto val="1"/>
        <c:lblAlgn val="ctr"/>
        <c:lblOffset val="100"/>
        <c:noMultiLvlLbl val="1"/>
      </c:catAx>
      <c:valAx>
        <c:axId val="309838880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Families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83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Racial Composition</a:t>
            </a:r>
            <a:r>
              <a:rPr lang="en-US" baseline="0" dirty="0"/>
              <a:t> of Those Experiencing Homelessness</a:t>
            </a:r>
          </a:p>
          <a:p>
            <a:pPr>
              <a:defRPr/>
            </a:pPr>
            <a:r>
              <a:rPr lang="en-US" sz="1400" baseline="0" dirty="0"/>
              <a:t>Hennepin County PIT 2020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84022416566934"/>
          <c:y val="0.2293480047510473"/>
          <c:w val="0.42831964995934696"/>
          <c:h val="0.736152675454178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B-4B6F-B335-2D54ECF90F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1B-4B6F-B335-2D54ECF90F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1B-4B6F-B335-2D54ECF90F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1B-4B6F-B335-2D54ECF90F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1B-4B6F-B335-2D54ECF90F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1B-4B6F-B335-2D54ECF90FA1}"/>
              </c:ext>
            </c:extLst>
          </c:dPt>
          <c:dLbls>
            <c:dLbl>
              <c:idx val="3"/>
              <c:layout>
                <c:manualLayout>
                  <c:x val="-2.995900098919746E-2"/>
                  <c:y val="2.78906948296800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1B-4B6F-B335-2D54ECF90FA1}"/>
                </c:ext>
              </c:extLst>
            </c:dLbl>
            <c:dLbl>
              <c:idx val="4"/>
              <c:layout>
                <c:manualLayout>
                  <c:x val="-9.7366753214891771E-2"/>
                  <c:y val="-3.00361328935016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1B-4B6F-B335-2D54ECF90FA1}"/>
                </c:ext>
              </c:extLst>
            </c:dLbl>
            <c:dLbl>
              <c:idx val="5"/>
              <c:layout>
                <c:manualLayout>
                  <c:x val="-2.4965834157664553E-3"/>
                  <c:y val="1.28726283829292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1B-4B6F-B335-2D54ECF90F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Black</c:v>
                </c:pt>
                <c:pt idx="1">
                  <c:v>White</c:v>
                </c:pt>
                <c:pt idx="2">
                  <c:v>Asian</c:v>
                </c:pt>
                <c:pt idx="3">
                  <c:v>American Indian/Alaska Native</c:v>
                </c:pt>
                <c:pt idx="4">
                  <c:v>Native Hawaiian/PI</c:v>
                </c:pt>
                <c:pt idx="5">
                  <c:v>Multiple Races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1822</c:v>
                </c:pt>
                <c:pt idx="1">
                  <c:v>697</c:v>
                </c:pt>
                <c:pt idx="2">
                  <c:v>48</c:v>
                </c:pt>
                <c:pt idx="3">
                  <c:v>263</c:v>
                </c:pt>
                <c:pt idx="4">
                  <c:v>28</c:v>
                </c:pt>
                <c:pt idx="5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C-4FAA-9470-214DFFE6A6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Age and Household</a:t>
            </a:r>
            <a:r>
              <a:rPr lang="en-US" sz="2000" baseline="0" dirty="0"/>
              <a:t> Composition of Those Experiencing Homelessness</a:t>
            </a:r>
          </a:p>
          <a:p>
            <a:pPr>
              <a:defRPr/>
            </a:pPr>
            <a:r>
              <a:rPr lang="en-US" sz="1400" baseline="0" dirty="0"/>
              <a:t>Hennepin County PIT 2020</a:t>
            </a:r>
            <a:endParaRPr lang="en-US" sz="1400" dirty="0"/>
          </a:p>
        </c:rich>
      </c:tx>
      <c:layout>
        <c:manualLayout>
          <c:xMode val="edge"/>
          <c:yMode val="edge"/>
          <c:x val="0.131744869282511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84022416566934"/>
          <c:y val="0.23578431894251189"/>
          <c:w val="0.42831964995934696"/>
          <c:h val="0.736152675454178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38C-450C-8CC7-A3E8771B23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8C-450C-8CC7-A3E8771B23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8B-4956-B1F0-15DB4B4BDB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8B-4956-B1F0-15DB4B4BDB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8B-4956-B1F0-15DB4B4BDB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8B-4956-B1F0-15DB4B4BDB5A}"/>
              </c:ext>
            </c:extLst>
          </c:dPt>
          <c:dLbls>
            <c:dLbl>
              <c:idx val="0"/>
              <c:layout>
                <c:manualLayout>
                  <c:x val="8.9877002967592379E-2"/>
                  <c:y val="1.07271903191077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8C-450C-8CC7-A3E8771B2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Single Adult 18-24</c:v>
                </c:pt>
                <c:pt idx="1">
                  <c:v>Single Adults 25+</c:v>
                </c:pt>
                <c:pt idx="2">
                  <c:v>Minors in Family</c:v>
                </c:pt>
                <c:pt idx="3">
                  <c:v>18-24 Adults in Family</c:v>
                </c:pt>
                <c:pt idx="4">
                  <c:v>25+ Adults in Family</c:v>
                </c:pt>
                <c:pt idx="5">
                  <c:v>Unaccompanied Minors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52</c:v>
                </c:pt>
                <c:pt idx="2">
                  <c:v>27</c:v>
                </c:pt>
                <c:pt idx="3">
                  <c:v>2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C-4FAA-9470-214DFFE6A6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Jul 2017-Jul 2018</cx:pt>
          <cx:pt idx="1">Oct-18</cx:pt>
          <cx:pt idx="2">1-Jan</cx:pt>
          <cx:pt idx="3">January</cx:pt>
          <cx:pt idx="4">Jul-19</cx:pt>
          <cx:pt idx="5">Oct-19</cx:pt>
          <cx:pt idx="6">Jan-20</cx:pt>
          <cx:pt idx="7">Apr-20</cx:pt>
          <cx:pt idx="8">Jul-20</cx:pt>
          <cx:pt idx="9">Oct-20</cx:pt>
          <cx:pt idx="10">Jan-21</cx:pt>
          <cx:pt idx="11">Mar-21</cx:pt>
        </cx:lvl>
      </cx:strDim>
      <cx:numDim type="val">
        <cx:f>Sheet1!$B$2:$B$13</cx:f>
        <cx:lvl ptCount="12" formatCode="General">
          <cx:pt idx="0">135</cx:pt>
          <cx:pt idx="1">26</cx:pt>
          <cx:pt idx="2">18</cx:pt>
          <cx:pt idx="3">37</cx:pt>
          <cx:pt idx="4">51</cx:pt>
          <cx:pt idx="5">60</cx:pt>
          <cx:pt idx="6">104</cx:pt>
          <cx:pt idx="7">82</cx:pt>
          <cx:pt idx="8">31</cx:pt>
          <cx:pt idx="9">39</cx:pt>
          <cx:pt idx="10">70</cx:pt>
          <cx:pt idx="11">36</cx:pt>
        </cx:lvl>
      </cx:numDim>
    </cx:data>
  </cx:chartData>
  <cx:chart>
    <cx:plotArea>
      <cx:plotAreaRegion>
        <cx:series layoutId="waterfall" uniqueId="{28EB754B-AA4D-417C-8802-1C97B5A59701}">
          <cx:dataLabels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aseline="0">
                <a:solidFill>
                  <a:schemeClr val="bg2">
                    <a:lumMod val="25000"/>
                  </a:schemeClr>
                </a:solidFill>
              </a:defRPr>
            </a:pPr>
            <a:endParaRPr lang="en-US" sz="1197" b="0" i="0" u="none" strike="noStrike" baseline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pPr>
            <a:endParaRPr lang="en-US" sz="1197" b="0" i="0" u="none" strike="noStrike" baseline="0">
              <a:solidFill>
                <a:schemeClr val="bg2">
                  <a:lumMod val="50000"/>
                </a:schemeClr>
              </a:solidFill>
              <a:latin typeface="+mj-lt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4917D-A6D8-42E5-8324-A0236CA1653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6556C88-4F05-40E1-AA02-05009A52F108}">
      <dgm:prSet phldrT="[Text]" custT="1"/>
      <dgm:spPr/>
      <dgm:t>
        <a:bodyPr/>
        <a:lstStyle/>
        <a:p>
          <a:r>
            <a:rPr lang="en-US" sz="2400" dirty="0"/>
            <a:t>Daily shelter flow</a:t>
          </a:r>
        </a:p>
        <a:p>
          <a:r>
            <a:rPr lang="en-US" sz="1600" dirty="0"/>
            <a:t>Single adults</a:t>
          </a:r>
        </a:p>
      </dgm:t>
    </dgm:pt>
    <dgm:pt modelId="{5E4F5B27-08CD-4B3A-BF82-F045A6D9DEC0}" type="parTrans" cxnId="{878D088B-D6D9-4862-A7F5-CD82952FDA54}">
      <dgm:prSet/>
      <dgm:spPr/>
      <dgm:t>
        <a:bodyPr/>
        <a:lstStyle/>
        <a:p>
          <a:endParaRPr lang="en-US"/>
        </a:p>
      </dgm:t>
    </dgm:pt>
    <dgm:pt modelId="{CAC5263A-6A38-46F4-8543-52E99E0183F2}" type="sibTrans" cxnId="{878D088B-D6D9-4862-A7F5-CD82952FDA54}">
      <dgm:prSet/>
      <dgm:spPr/>
      <dgm:t>
        <a:bodyPr/>
        <a:lstStyle/>
        <a:p>
          <a:endParaRPr lang="en-US"/>
        </a:p>
      </dgm:t>
    </dgm:pt>
    <dgm:pt modelId="{2BB1DA54-8B9F-4409-9C62-20D0882BB2A5}" type="pres">
      <dgm:prSet presAssocID="{A5E4917D-A6D8-42E5-8324-A0236CA165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088E0D-811B-4C63-B6A2-3099C0C4F181}" type="pres">
      <dgm:prSet presAssocID="{56556C88-4F05-40E1-AA02-05009A52F108}" presName="gear1" presStyleLbl="node1" presStyleIdx="0" presStyleCnt="1">
        <dgm:presLayoutVars>
          <dgm:chMax val="1"/>
          <dgm:bulletEnabled val="1"/>
        </dgm:presLayoutVars>
      </dgm:prSet>
      <dgm:spPr/>
    </dgm:pt>
    <dgm:pt modelId="{7C87A59D-07B4-4B20-B5A2-DA77D60AE655}" type="pres">
      <dgm:prSet presAssocID="{56556C88-4F05-40E1-AA02-05009A52F108}" presName="gear1srcNode" presStyleLbl="node1" presStyleIdx="0" presStyleCnt="1"/>
      <dgm:spPr/>
    </dgm:pt>
    <dgm:pt modelId="{145245D6-A1B9-422F-98E3-0634D77AEE43}" type="pres">
      <dgm:prSet presAssocID="{56556C88-4F05-40E1-AA02-05009A52F108}" presName="gear1dstNode" presStyleLbl="node1" presStyleIdx="0" presStyleCnt="1"/>
      <dgm:spPr/>
    </dgm:pt>
    <dgm:pt modelId="{2ED55BC7-76BC-466D-830A-E0941771F436}" type="pres">
      <dgm:prSet presAssocID="{CAC5263A-6A38-46F4-8543-52E99E0183F2}" presName="connector1" presStyleLbl="sibTrans2D1" presStyleIdx="0" presStyleCnt="1"/>
      <dgm:spPr/>
    </dgm:pt>
  </dgm:ptLst>
  <dgm:cxnLst>
    <dgm:cxn modelId="{0D06DA0B-0BCE-46AD-9A6A-97CD78F89B93}" type="presOf" srcId="{56556C88-4F05-40E1-AA02-05009A52F108}" destId="{6F088E0D-811B-4C63-B6A2-3099C0C4F181}" srcOrd="0" destOrd="0" presId="urn:microsoft.com/office/officeart/2005/8/layout/gear1"/>
    <dgm:cxn modelId="{F4BB405B-6432-4D1E-B040-04BE9C24EDD7}" type="presOf" srcId="{56556C88-4F05-40E1-AA02-05009A52F108}" destId="{7C87A59D-07B4-4B20-B5A2-DA77D60AE655}" srcOrd="1" destOrd="0" presId="urn:microsoft.com/office/officeart/2005/8/layout/gear1"/>
    <dgm:cxn modelId="{B46E1383-B4A3-4822-B4C4-4ED8932FB51B}" type="presOf" srcId="{A5E4917D-A6D8-42E5-8324-A0236CA1653F}" destId="{2BB1DA54-8B9F-4409-9C62-20D0882BB2A5}" srcOrd="0" destOrd="0" presId="urn:microsoft.com/office/officeart/2005/8/layout/gear1"/>
    <dgm:cxn modelId="{878D088B-D6D9-4862-A7F5-CD82952FDA54}" srcId="{A5E4917D-A6D8-42E5-8324-A0236CA1653F}" destId="{56556C88-4F05-40E1-AA02-05009A52F108}" srcOrd="0" destOrd="0" parTransId="{5E4F5B27-08CD-4B3A-BF82-F045A6D9DEC0}" sibTransId="{CAC5263A-6A38-46F4-8543-52E99E0183F2}"/>
    <dgm:cxn modelId="{924548D1-8444-43F5-A37A-F19ACB9B25CA}" type="presOf" srcId="{CAC5263A-6A38-46F4-8543-52E99E0183F2}" destId="{2ED55BC7-76BC-466D-830A-E0941771F436}" srcOrd="0" destOrd="0" presId="urn:microsoft.com/office/officeart/2005/8/layout/gear1"/>
    <dgm:cxn modelId="{D16FA1D8-C4F7-46C2-85BE-0697BCCD6EA4}" type="presOf" srcId="{56556C88-4F05-40E1-AA02-05009A52F108}" destId="{145245D6-A1B9-422F-98E3-0634D77AEE43}" srcOrd="2" destOrd="0" presId="urn:microsoft.com/office/officeart/2005/8/layout/gear1"/>
    <dgm:cxn modelId="{9C9D81F9-06B9-4FB5-85C1-0F33D3CE3380}" type="presParOf" srcId="{2BB1DA54-8B9F-4409-9C62-20D0882BB2A5}" destId="{6F088E0D-811B-4C63-B6A2-3099C0C4F181}" srcOrd="0" destOrd="0" presId="urn:microsoft.com/office/officeart/2005/8/layout/gear1"/>
    <dgm:cxn modelId="{139C31BC-5182-48E8-B490-DE42801C5E55}" type="presParOf" srcId="{2BB1DA54-8B9F-4409-9C62-20D0882BB2A5}" destId="{7C87A59D-07B4-4B20-B5A2-DA77D60AE655}" srcOrd="1" destOrd="0" presId="urn:microsoft.com/office/officeart/2005/8/layout/gear1"/>
    <dgm:cxn modelId="{9C594BC4-28AA-4AA6-93BF-CD18D7DCDE68}" type="presParOf" srcId="{2BB1DA54-8B9F-4409-9C62-20D0882BB2A5}" destId="{145245D6-A1B9-422F-98E3-0634D77AEE43}" srcOrd="2" destOrd="0" presId="urn:microsoft.com/office/officeart/2005/8/layout/gear1"/>
    <dgm:cxn modelId="{23A5DA62-6DFF-4DEC-80B0-2D898D3FF374}" type="presParOf" srcId="{2BB1DA54-8B9F-4409-9C62-20D0882BB2A5}" destId="{2ED55BC7-76BC-466D-830A-E0941771F436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88E0D-811B-4C63-B6A2-3099C0C4F181}">
      <dsp:nvSpPr>
        <dsp:cNvPr id="0" name=""/>
        <dsp:cNvSpPr/>
      </dsp:nvSpPr>
      <dsp:spPr>
        <a:xfrm>
          <a:off x="1973419" y="1057912"/>
          <a:ext cx="2327406" cy="232740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Daily shelter flow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Single adults</a:t>
          </a:r>
        </a:p>
      </dsp:txBody>
      <dsp:txXfrm>
        <a:off x="2441331" y="1603096"/>
        <a:ext cx="1391582" cy="1196334"/>
      </dsp:txXfrm>
    </dsp:sp>
    <dsp:sp modelId="{2ED55BC7-76BC-466D-830A-E0941771F436}">
      <dsp:nvSpPr>
        <dsp:cNvPr id="0" name=""/>
        <dsp:cNvSpPr/>
      </dsp:nvSpPr>
      <dsp:spPr>
        <a:xfrm>
          <a:off x="2081800" y="661033"/>
          <a:ext cx="2862709" cy="2862709"/>
        </a:xfrm>
        <a:prstGeom prst="circularArrow">
          <a:avLst>
            <a:gd name="adj1" fmla="val 4878"/>
            <a:gd name="adj2" fmla="val 312630"/>
            <a:gd name="adj3" fmla="val 3146105"/>
            <a:gd name="adj4" fmla="val 15216635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0.13425</cdr:x>
      <cdr:y>0.46397</cdr:y>
    </cdr:from>
    <cdr:to>
      <cdr:x>0.29354</cdr:x>
      <cdr:y>0.52812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FEA6C90-2AFC-4154-9996-CD9E8DA3FDFE}"/>
            </a:ext>
          </a:extLst>
        </cdr:cNvPr>
        <cdr:cNvSpPr txBox="1"/>
      </cdr:nvSpPr>
      <cdr:spPr>
        <a:xfrm xmlns:a="http://schemas.openxmlformats.org/drawingml/2006/main">
          <a:off x="1605491" y="2671234"/>
          <a:ext cx="19050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2021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0.93488</cdr:y>
    </cdr:from>
    <cdr:to>
      <cdr:x>0.04593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857F1D7-A2DB-4B59-9308-B6F61CF6B85C}"/>
            </a:ext>
          </a:extLst>
        </cdr:cNvPr>
        <cdr:cNvSpPr txBox="1"/>
      </cdr:nvSpPr>
      <cdr:spPr>
        <a:xfrm xmlns:a="http://schemas.openxmlformats.org/drawingml/2006/main">
          <a:off x="0" y="5534057"/>
          <a:ext cx="467287" cy="385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8% of those experiencing homelessness are 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0.84553</cdr:y>
    </cdr:from>
    <cdr:to>
      <cdr:x>0.0553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3A6BAE-7F26-4C47-AE92-F125F1031DC5}"/>
            </a:ext>
          </a:extLst>
        </cdr:cNvPr>
        <cdr:cNvSpPr txBox="1"/>
      </cdr:nvSpPr>
      <cdr:spPr>
        <a:xfrm xmlns:a="http://schemas.openxmlformats.org/drawingml/2006/main">
          <a:off x="0" y="5025492"/>
          <a:ext cx="572024" cy="918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60% were individuals while 40% were in families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E10E3-1CE4-442A-B37A-F817CF2A4A8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C2702-8D3A-43F4-8E40-6BDCC8A71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MDH COVID-19 Case data, current as of 3/20/2021; based on date of specimen (case), admission (hospital, ICU), death (deaths)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51C10-271D-4857-884D-11792F5967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996-2568-44B9-BA5B-C6350E4F4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66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996-2568-44B9-BA5B-C6350E4F4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862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996-2568-44B9-BA5B-C6350E4F4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84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996-2568-44B9-BA5B-C6350E4F4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495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996-2568-44B9-BA5B-C6350E4F4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47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996-2568-44B9-BA5B-C6350E4F4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91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996-2568-44B9-BA5B-C6350E4F4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329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996-2568-44B9-BA5B-C6350E4F4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350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996-2568-44B9-BA5B-C6350E4F4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14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996-2568-44B9-BA5B-C6350E4F46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73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05765-7E18-462C-9C37-F73C204363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1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13AE2-F474-473F-BBCD-25E2B3C150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87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13E70-009E-48E5-A219-BAB5589147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3AE2-F474-473F-BBCD-25E2B3C150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1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3AE2-F474-473F-BBCD-25E2B3C150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7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AE2-F474-473F-BBCD-25E2B3C150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8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AE2-F474-473F-BBCD-25E2B3C150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1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3AE2-F474-473F-BBCD-25E2B3C150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6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13AE2-F474-473F-BBCD-25E2B3C1505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8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C_PPT_19x6_bridge_HS-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287" cy="6864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1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4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05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croscop view of coronavirus">
            <a:extLst>
              <a:ext uri="{FF2B5EF4-FFF2-40B4-BE49-F238E27FC236}">
                <a16:creationId xmlns:a16="http://schemas.microsoft.com/office/drawing/2014/main" id="{0A391F90-4778-1348-9081-F4F9800D2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62"/>
          <a:stretch/>
        </p:blipFill>
        <p:spPr>
          <a:xfrm>
            <a:off x="0" y="0"/>
            <a:ext cx="12192000" cy="1449659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291117"/>
            <a:ext cx="8294643" cy="948987"/>
          </a:xfrm>
          <a:noFill/>
        </p:spPr>
        <p:txBody>
          <a:bodyPr lIns="0" rIns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AA21DCB-98D2-4CA5-9A67-50A6BF357049}" type="datetime1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TAY SAFE M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43" y="217468"/>
            <a:ext cx="2665139" cy="10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18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nepin Coun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72001"/>
            <a:ext cx="12192000" cy="1108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540"/>
            <a:ext cx="10515600" cy="533949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199" y="1030143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357813"/>
            <a:ext cx="10515600" cy="236537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dirty="0"/>
              <a:t>Department and presenter name here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E61C92-C5AC-4EB0-BE9A-8C7C08E30A67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3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1632910-6418-42F1-9130-364B55650C11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45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57807C-5381-4BD3-8592-0B94045AE474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51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64171C4-9E98-475E-BA30-C9906942DDE2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64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 Cur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2576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5844AA4-CCD7-469D-940B-931B86A0A321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46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1828800"/>
            <a:ext cx="4954997" cy="379744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59A978-0680-44C0-A943-A78BE529CBB4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58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2654132"/>
            <a:ext cx="4954997" cy="2972117"/>
          </a:xfr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2654132"/>
            <a:ext cx="4954997" cy="29721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98802" y="1828800"/>
            <a:ext cx="4974047" cy="677863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55038" y="1828800"/>
            <a:ext cx="4974047" cy="677863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1DF7ABB-FEA6-485E-923B-96533A74A1B5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46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30143"/>
            <a:ext cx="105156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2471355-079B-43F7-A336-7962F1B46D94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1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BC81C8-D216-4225-8FE1-40E5D8CF52E1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7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953F5CE-4694-4D23-9990-6CC373CB1DE1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5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212760"/>
            <a:ext cx="4954589" cy="3313684"/>
          </a:xfrm>
        </p:spPr>
        <p:txBody>
          <a:bodyPr anchor="ctr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431280" y="0"/>
            <a:ext cx="5760720" cy="68580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7B5F0F-4452-4C12-A58C-C161FE870DB5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59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A51880B-C4DA-451F-9350-A69258FDBBC8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20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16E359B-8A90-43D7-9BEC-F8C4DFAAE18F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24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(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3641A4-82C6-4F43-A6D6-22AE44871C88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52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(3)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622FB6B-9476-4540-AF12-8C767F975490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13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6781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6196780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197456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4E6A12D-38FC-409C-BFA5-25357276D224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152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5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20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aptio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606226" y="2555766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41859" y="2555765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677492" y="2555764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B49A932-2C70-44FD-8DA0-EA7F959BBB76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27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270805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387863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38199" y="4504921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393018" y="2360689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Explain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393018" y="3487382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Explain here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93018" y="4603767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Explain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E3492EE-A977-4B63-A5FD-B44475C64DF7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37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347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29EDFCC-4A45-4600-9487-CEB14D46634E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02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Name.name@email.email</a:t>
            </a:r>
            <a:r>
              <a:rPr lang="en-US" dirty="0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 here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8724C61-9739-424E-9F16-5872C66E211F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9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Name.name@email.email</a:t>
            </a:r>
            <a:r>
              <a:rPr lang="en-US" dirty="0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aseline="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76A96C-A841-48A0-A3F8-EE9A9EF15873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57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79855B3-FCF0-4734-9B02-EC7032A0E54A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97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B1B0C78-C330-4CA5-B5D6-66C0890AF7EF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37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89213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47704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289177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430650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9486173" y="4187542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F378BD6-4C2F-4BF4-89AF-6AEFAC568CE9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78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1089025" y="4153459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3144736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5289177" y="4183285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8"/>
          </p:nvPr>
        </p:nvSpPr>
        <p:spPr>
          <a:xfrm>
            <a:off x="7342574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486173" y="4153458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A61246D-C9BE-4FA9-A5D0-076D6520BD66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71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23FD-6028-44E1-B295-54BC7AAA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230F4-9F86-40CA-AA39-60300BAC3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3D1DD-3BF8-4837-B280-59AFB435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3754E-A2F8-4DCC-95BC-B4C98061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213B-175E-4D27-90B9-9490822FFA74}" type="datetime1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BD48E-E401-4C82-BD8D-A4CFE30F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Hennepin County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3D69B-CA8C-4B2A-A44C-BBF6632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FC54-DE02-4558-B77F-9C70200A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22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E5CF-0613-4A5B-9AA0-89F7C797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D2162-1A16-4D54-8BA2-0E16B4381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6A368-CD6A-433E-B91F-F61F14AB1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6518C-A8D3-4D33-84A9-E1A2A665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E19E2-98E1-45AC-917C-29F8D69862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13C66">
                    <a:tint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13C66">
                  <a:tint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17902-29F1-4143-B9F9-35491A7B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13C66">
                  <a:tint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3D48B-4700-4603-BB8F-8FED7FCA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FF8E0-0388-483C-B169-ABA805FE5A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13C66">
                    <a:tint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13C66">
                  <a:tint val="7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9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8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5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C_PPT_19x6_bridge_H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287" cy="68648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609585"/>
            <a:fld id="{0D3B6580-D41B-654A-812F-919A08E44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4/7/2021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8A6F6127-BD63-394A-8983-7FE9BFD5D1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1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6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EC311C-5232-4782-9A1D-20E48ADC9239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3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200"/>
        </a:spcAft>
        <a:buFont typeface="Arial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200"/>
        </a:spcAft>
        <a:buFont typeface="Arial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200"/>
        </a:spcAft>
        <a:buFont typeface="Arial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3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svg"/><Relationship Id="rId5" Type="http://schemas.openxmlformats.org/officeDocument/2006/relationships/image" Target="../media/image34.png"/><Relationship Id="rId4" Type="http://schemas.openxmlformats.org/officeDocument/2006/relationships/image" Target="../media/image38.svg"/><Relationship Id="rId9" Type="http://schemas.openxmlformats.org/officeDocument/2006/relationships/image" Target="../media/image37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8.sv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8.svg"/><Relationship Id="rId9" Type="http://schemas.openxmlformats.org/officeDocument/2006/relationships/image" Target="../media/image37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8.svg"/><Relationship Id="rId9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8.sv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5.svg"/><Relationship Id="rId9" Type="http://schemas.openxmlformats.org/officeDocument/2006/relationships/image" Target="../media/image37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09938"/>
            <a:ext cx="10363200" cy="144629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dirty="0"/>
              <a:t>Heading Home Hennepin</a:t>
            </a:r>
            <a:br>
              <a:rPr lang="en-US" dirty="0"/>
            </a:br>
            <a:r>
              <a:rPr lang="en-US" dirty="0"/>
              <a:t>Executive Committee</a:t>
            </a:r>
            <a:br>
              <a:rPr lang="en-US" dirty="0"/>
            </a:br>
            <a:r>
              <a:rPr lang="en-US" sz="3200" b="0" dirty="0">
                <a:solidFill>
                  <a:prstClr val="black">
                    <a:tint val="75000"/>
                  </a:prstClr>
                </a:solidFill>
                <a:ea typeface="+mn-ea"/>
              </a:rPr>
              <a:t>April 2021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6112371"/>
            <a:ext cx="1282700" cy="745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1169" y="2756237"/>
            <a:ext cx="100896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Approval of minutes</a:t>
            </a:r>
          </a:p>
          <a:p>
            <a:pPr marL="342900" lvl="0" indent="-342900"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COVID – 19 and the homeless/health response </a:t>
            </a:r>
          </a:p>
          <a:p>
            <a:pPr marL="342900" lvl="0" indent="-342900"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Responding to the economic impacts of COVID – 19</a:t>
            </a:r>
          </a:p>
          <a:p>
            <a:pPr marL="342900" lvl="0" indent="-342900"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State of homelessness in 2021 </a:t>
            </a:r>
          </a:p>
          <a:p>
            <a:pPr marL="342900" lvl="0" indent="-342900"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Lessons from COVID </a:t>
            </a:r>
          </a:p>
          <a:p>
            <a:pPr marL="342900" lvl="0" indent="-342900"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Continuum of Care notifications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21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49C028-88D3-416A-94F2-8A91A660A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6112371"/>
            <a:ext cx="1282700" cy="7456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708FE3-AA84-4B9E-9B75-0C628116A2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/>
              <a:t>COVID Vaccination: A focus on equity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5FE5EE-8C1C-469C-8F4A-880992791C7E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733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+mn-lt"/>
              </a:rPr>
              <a:t>From the beginning, HCH’s vaccine campaign aimed to be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anti-racist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relationship-based</a:t>
            </a:r>
            <a:r>
              <a:rPr lang="en-US" sz="2600" dirty="0">
                <a:latin typeface="+mn-lt"/>
              </a:rPr>
              <a:t>, and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trauma-informed</a:t>
            </a:r>
            <a:r>
              <a:rPr lang="en-US" sz="2600" dirty="0">
                <a:latin typeface="+mn-lt"/>
              </a:rPr>
              <a:t>. </a:t>
            </a:r>
          </a:p>
          <a:p>
            <a:r>
              <a:rPr lang="en-US" sz="2600" dirty="0">
                <a:latin typeface="+mn-lt"/>
              </a:rPr>
              <a:t>How are we doing this?</a:t>
            </a:r>
          </a:p>
          <a:p>
            <a:pPr lvl="1"/>
            <a:r>
              <a:rPr lang="en-US" sz="2600" dirty="0">
                <a:latin typeface="+mn-lt"/>
              </a:rPr>
              <a:t>Educating ourselves and appreciating valid reasons why BIPOC may be hesitant to receive the vaccine. </a:t>
            </a:r>
          </a:p>
          <a:p>
            <a:pPr lvl="1"/>
            <a:r>
              <a:rPr lang="en-US" sz="2600" dirty="0">
                <a:latin typeface="+mn-lt"/>
              </a:rPr>
              <a:t>Engaging in one-on-one conversations about vaccination at every patient encounter. </a:t>
            </a:r>
          </a:p>
          <a:p>
            <a:pPr lvl="1"/>
            <a:r>
              <a:rPr lang="en-US" sz="2600" dirty="0">
                <a:latin typeface="+mn-lt"/>
              </a:rPr>
              <a:t>Low barrier model, no appointment necessary.</a:t>
            </a:r>
          </a:p>
          <a:p>
            <a:pPr lvl="1"/>
            <a:r>
              <a:rPr lang="en-US" sz="2600" dirty="0">
                <a:latin typeface="+mn-lt"/>
              </a:rPr>
              <a:t>If not ready for the vaccine, offer opportunities for the future. </a:t>
            </a:r>
          </a:p>
          <a:p>
            <a:pPr lvl="1"/>
            <a:r>
              <a:rPr lang="en-US" sz="2600" dirty="0">
                <a:latin typeface="+mn-lt"/>
              </a:rPr>
              <a:t>Respect autonomy, not mandatory for shelter reservation.</a:t>
            </a:r>
          </a:p>
        </p:txBody>
      </p:sp>
    </p:spTree>
    <p:extLst>
      <p:ext uri="{BB962C8B-B14F-4D97-AF65-F5344CB8AC3E}">
        <p14:creationId xmlns:p14="http://schemas.microsoft.com/office/powerpoint/2010/main" val="177933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794A-4CF5-4FCC-9699-D16AFCDEB06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5408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/>
              <a:t>COVID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3367-5F08-4786-9082-FF3AA83B42C1}"/>
              </a:ext>
            </a:extLst>
          </p:cNvPr>
          <p:cNvSpPr txBox="1">
            <a:spLocks/>
          </p:cNvSpPr>
          <p:nvPr/>
        </p:nvSpPr>
        <p:spPr>
          <a:xfrm>
            <a:off x="779477" y="689442"/>
            <a:ext cx="10515600" cy="1603375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733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3</a:t>
            </a:r>
            <a:r>
              <a:rPr lang="en-US" sz="2400" baseline="30000" dirty="0">
                <a:latin typeface="+mn-lt"/>
              </a:rPr>
              <a:t>rd</a:t>
            </a:r>
            <a:r>
              <a:rPr lang="en-US" sz="2400" dirty="0">
                <a:latin typeface="+mn-lt"/>
              </a:rPr>
              <a:t> round vaccine PODs (Point of Distribution) started this week</a:t>
            </a:r>
          </a:p>
          <a:p>
            <a:r>
              <a:rPr lang="en-US" sz="2400" dirty="0">
                <a:latin typeface="+mn-lt"/>
              </a:rPr>
              <a:t>Started with </a:t>
            </a:r>
            <a:r>
              <a:rPr lang="en-US" sz="2400" dirty="0" err="1">
                <a:latin typeface="+mn-lt"/>
              </a:rPr>
              <a:t>Moderna</a:t>
            </a:r>
            <a:r>
              <a:rPr lang="en-US" sz="2400" dirty="0">
                <a:latin typeface="+mn-lt"/>
              </a:rPr>
              <a:t> and transitioning to Janssen (J&amp;J) </a:t>
            </a:r>
          </a:p>
          <a:p>
            <a:r>
              <a:rPr lang="en-US" sz="2400" dirty="0">
                <a:latin typeface="+mn-lt"/>
              </a:rPr>
              <a:t>Tracking data through an interactive dashboard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A9359-9219-4EAE-B070-665B2562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27" y="1971675"/>
            <a:ext cx="8615529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8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A132-1C7F-4D57-AC11-235343B620CB}"/>
              </a:ext>
            </a:extLst>
          </p:cNvPr>
          <p:cNvSpPr txBox="1">
            <a:spLocks/>
          </p:cNvSpPr>
          <p:nvPr/>
        </p:nvSpPr>
        <p:spPr>
          <a:xfrm>
            <a:off x="838200" y="113871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/>
              <a:t>Measuring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6828C-4198-43DF-B5E0-03D414745BAD}"/>
              </a:ext>
            </a:extLst>
          </p:cNvPr>
          <p:cNvSpPr txBox="1">
            <a:spLocks/>
          </p:cNvSpPr>
          <p:nvPr/>
        </p:nvSpPr>
        <p:spPr>
          <a:xfrm>
            <a:off x="838200" y="988320"/>
            <a:ext cx="10515600" cy="1437502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733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n-lt"/>
              </a:rPr>
              <a:t>Dashboard drills down by site, homelessness status, and vaccine completion using a racial equity lens. </a:t>
            </a:r>
          </a:p>
          <a:p>
            <a:r>
              <a:rPr lang="en-US" sz="2800" dirty="0">
                <a:latin typeface="+mn-lt"/>
              </a:rPr>
              <a:t>Data informs our interventions </a:t>
            </a:r>
          </a:p>
          <a:p>
            <a:pPr marL="0" indent="0">
              <a:buFont typeface="Arial"/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A5146-012D-4295-BB86-4B745897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72" y="2425823"/>
            <a:ext cx="10256533" cy="45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1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1457A6-1306-4401-B10E-C17BB52CF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963"/>
            <a:ext cx="12192000" cy="67674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40DE52-A8EB-4EF0-A85E-66A3B957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41828" cy="11675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/>
              <a:t>Measuring Vaccine Uptake by Race &amp; Ethnicity</a:t>
            </a:r>
          </a:p>
        </p:txBody>
      </p:sp>
    </p:spTree>
    <p:extLst>
      <p:ext uri="{BB962C8B-B14F-4D97-AF65-F5344CB8AC3E}">
        <p14:creationId xmlns:p14="http://schemas.microsoft.com/office/powerpoint/2010/main" val="129538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5B0B-58F2-46E5-8F3C-CB8251EE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Measuring Completion by Race &amp; Ethnicity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CE12586-306B-4A75-B952-3E61EA752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64695"/>
            <a:ext cx="12227041" cy="65933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4CFCCD-EDE0-46B6-AB7D-1ECCBB509B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/>
              <a:t>Measuring Completion by Race &amp; Ethnicity</a:t>
            </a:r>
          </a:p>
        </p:txBody>
      </p:sp>
    </p:spTree>
    <p:extLst>
      <p:ext uri="{BB962C8B-B14F-4D97-AF65-F5344CB8AC3E}">
        <p14:creationId xmlns:p14="http://schemas.microsoft.com/office/powerpoint/2010/main" val="861225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DE93-A574-417F-BAF5-4E0D988E2989}"/>
              </a:ext>
            </a:extLst>
          </p:cNvPr>
          <p:cNvSpPr txBox="1">
            <a:spLocks/>
          </p:cNvSpPr>
          <p:nvPr/>
        </p:nvSpPr>
        <p:spPr>
          <a:xfrm>
            <a:off x="897341" y="406068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/>
              <a:t>Looking to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0B305-15F2-42AA-8C7D-7EB0C1FE0426}"/>
              </a:ext>
            </a:extLst>
          </p:cNvPr>
          <p:cNvSpPr txBox="1">
            <a:spLocks/>
          </p:cNvSpPr>
          <p:nvPr/>
        </p:nvSpPr>
        <p:spPr>
          <a:xfrm>
            <a:off x="779059" y="1476709"/>
            <a:ext cx="6586182" cy="4351338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733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n-lt"/>
              </a:rPr>
              <a:t>Continue to monitor racial disparity data and tailor interventions to meet needs</a:t>
            </a:r>
          </a:p>
          <a:p>
            <a:r>
              <a:rPr lang="en-US" sz="2800" dirty="0">
                <a:latin typeface="+mn-lt"/>
              </a:rPr>
              <a:t>Janssen vaccine in clinics</a:t>
            </a:r>
          </a:p>
          <a:p>
            <a:r>
              <a:rPr lang="en-US" sz="2800" dirty="0">
                <a:latin typeface="+mn-lt"/>
              </a:rPr>
              <a:t>Pop-up &amp; mobile vaccine clinics focused on the unsheltered community</a:t>
            </a:r>
          </a:p>
          <a:p>
            <a:r>
              <a:rPr lang="en-US" sz="2800" dirty="0">
                <a:latin typeface="+mn-lt"/>
              </a:rPr>
              <a:t>Partnership with MDH Mobile Vaccine Units 4/28 &amp; 4/29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DF178-33E0-42AA-A7FA-CD905F0C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180" y="2188191"/>
            <a:ext cx="4158680" cy="34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4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7C11-DD30-4FA4-9E7F-550DCC63C1A0}"/>
              </a:ext>
            </a:extLst>
          </p:cNvPr>
          <p:cNvSpPr txBox="1">
            <a:spLocks/>
          </p:cNvSpPr>
          <p:nvPr/>
        </p:nvSpPr>
        <p:spPr>
          <a:xfrm>
            <a:off x="1524000" y="398463"/>
            <a:ext cx="9144000" cy="1655762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/>
              <a:t>Update on Hotels to Housing Project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741E1-A7E6-4C2D-9A67-E87F39948915}"/>
              </a:ext>
            </a:extLst>
          </p:cNvPr>
          <p:cNvSpPr txBox="1">
            <a:spLocks/>
          </p:cNvSpPr>
          <p:nvPr/>
        </p:nvSpPr>
        <p:spPr>
          <a:xfrm>
            <a:off x="1524000" y="2230438"/>
            <a:ext cx="9144000" cy="1655762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733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n-lt"/>
              </a:rPr>
              <a:t>Launched in June of 2020 – </a:t>
            </a:r>
          </a:p>
          <a:p>
            <a:r>
              <a:rPr lang="en-US" sz="2800" dirty="0">
                <a:latin typeface="+mn-lt"/>
              </a:rPr>
              <a:t>Project objective is to engage with individuals staying in HC high-risk hotel sites to move into permanent housing before high-risk sites close</a:t>
            </a:r>
          </a:p>
          <a:p>
            <a:r>
              <a:rPr lang="en-US" sz="2400" dirty="0"/>
              <a:t>191 people housed since launch: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Current rate of 3.4 people housed per week. 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515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56D4-31B5-4FD5-89B4-199F19A7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Hotel to Housing stats to date: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B6EC-0A45-4361-A953-B83E4EBE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Increased initial case management team by 12 in October – once new team started, H2H’s housing outcomes doubled! </a:t>
            </a:r>
          </a:p>
          <a:p>
            <a:r>
              <a:rPr lang="en-US" sz="2400" dirty="0">
                <a:latin typeface="+mn-lt"/>
              </a:rPr>
              <a:t>81 people have been referred to Long Term Support Services and have been assessed for an Elderly or CADI waiver! </a:t>
            </a:r>
          </a:p>
          <a:p>
            <a:r>
              <a:rPr lang="en-US" sz="2400" dirty="0">
                <a:latin typeface="+mn-lt"/>
              </a:rPr>
              <a:t>Helping people obtain vital documents: </a:t>
            </a:r>
          </a:p>
          <a:p>
            <a:pPr lvl="1"/>
            <a:r>
              <a:rPr lang="en-US" sz="2400" dirty="0">
                <a:latin typeface="+mn-lt"/>
              </a:rPr>
              <a:t>ID events – partnering with HC service centers</a:t>
            </a:r>
          </a:p>
          <a:p>
            <a:pPr lvl="1"/>
            <a:r>
              <a:rPr lang="en-US" sz="2400" dirty="0">
                <a:latin typeface="+mn-lt"/>
              </a:rPr>
              <a:t>At least 125 people applied for Birth Certificates since 9/2020</a:t>
            </a:r>
          </a:p>
          <a:p>
            <a:r>
              <a:rPr lang="en-US" sz="2400" dirty="0">
                <a:latin typeface="+mn-lt"/>
              </a:rPr>
              <a:t>Recently expanded Hotels to Housing project to include all individuals staying in HC funded high-risk sites (doubled project scope). </a:t>
            </a:r>
          </a:p>
          <a:p>
            <a:pPr marL="457200" lvl="1" indent="0">
              <a:buNone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79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445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Responding to the economic impacts of COVID – 19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21506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April 2021</a:t>
            </a:r>
          </a:p>
          <a:p>
            <a:endParaRPr lang="en-US" sz="2400" dirty="0"/>
          </a:p>
          <a:p>
            <a:r>
              <a:rPr lang="en-US" sz="2400" i="1" dirty="0">
                <a:solidFill>
                  <a:schemeClr val="tx1"/>
                </a:solidFill>
                <a:latin typeface="+mj-lt"/>
              </a:rPr>
              <a:t>Mikkel Beckmen, Hennepin County Housing Stability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6112371"/>
            <a:ext cx="1282700" cy="7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10E6-E4B5-420C-B104-54E55A33162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/>
              <a:t>Federal Emergency Rental Assistance- 2021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EE0B-6FF7-4A32-AAB6-72BA014F752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733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latin typeface="+mn-lt"/>
              </a:rPr>
              <a:t>Hennepin - $25M         </a:t>
            </a:r>
            <a:r>
              <a:rPr lang="en-US" sz="2900" dirty="0" err="1">
                <a:latin typeface="+mn-lt"/>
              </a:rPr>
              <a:t>Mpls</a:t>
            </a:r>
            <a:r>
              <a:rPr lang="en-US" sz="2900" dirty="0">
                <a:latin typeface="+mn-lt"/>
              </a:rPr>
              <a:t> - $12 </a:t>
            </a:r>
          </a:p>
          <a:p>
            <a:pPr lvl="1"/>
            <a:r>
              <a:rPr lang="en-US" sz="2500" dirty="0">
                <a:latin typeface="+mn-lt"/>
              </a:rPr>
              <a:t>MN Housing, and other metro jurisdictions also received allocations. ($380M total)</a:t>
            </a:r>
          </a:p>
          <a:p>
            <a:r>
              <a:rPr lang="en-US" sz="2900" dirty="0">
                <a:latin typeface="+mn-lt"/>
              </a:rPr>
              <a:t>Funds pay prospective rent in addition to arrears</a:t>
            </a:r>
          </a:p>
          <a:p>
            <a:r>
              <a:rPr lang="en-US" sz="2900" dirty="0">
                <a:latin typeface="+mn-lt"/>
              </a:rPr>
              <a:t>Hennepin launched a two-week ‘sprint’ program on March 5. </a:t>
            </a:r>
          </a:p>
          <a:p>
            <a:pPr lvl="1"/>
            <a:r>
              <a:rPr lang="en-US" sz="2500" dirty="0">
                <a:latin typeface="+mn-lt"/>
              </a:rPr>
              <a:t>In those two weeks, we received 3,797 applications. We are averaging $4100/household, and as of today have processed over 1,000 applications.</a:t>
            </a:r>
          </a:p>
          <a:p>
            <a:r>
              <a:rPr lang="en-US" sz="3200" dirty="0">
                <a:latin typeface="+mn-lt"/>
              </a:rPr>
              <a:t>Statewide application will open in mid-April. </a:t>
            </a:r>
            <a:endParaRPr lang="en-US" sz="29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2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341"/>
            <a:ext cx="1036320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dirty="0"/>
              <a:t>COVID – 19 and the homeless/health response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6112371"/>
            <a:ext cx="1282700" cy="745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1846" y="3429000"/>
            <a:ext cx="98083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900" dirty="0">
                <a:solidFill>
                  <a:prstClr val="black">
                    <a:tint val="75000"/>
                  </a:prstClr>
                </a:solidFill>
                <a:latin typeface="Arial"/>
                <a:ea typeface="+mj-ea"/>
                <a:cs typeface="Arial"/>
              </a:rPr>
              <a:t>April 2021</a:t>
            </a:r>
          </a:p>
          <a:p>
            <a:pPr lvl="0" algn="ctr"/>
            <a:endParaRPr lang="en-US" sz="2400" i="1" dirty="0"/>
          </a:p>
          <a:p>
            <a:pPr lvl="0" algn="ctr"/>
            <a:r>
              <a:rPr lang="en-US" sz="2400" i="1" dirty="0"/>
              <a:t>Blair Harrison, Minnesota Department of Health</a:t>
            </a:r>
          </a:p>
          <a:p>
            <a:pPr lvl="0" algn="ctr"/>
            <a:r>
              <a:rPr lang="en-US" sz="2400" i="1" dirty="0"/>
              <a:t>Martha Trevey, Hennepin County Healthcare for the Homeless</a:t>
            </a:r>
          </a:p>
          <a:p>
            <a:pPr lvl="0" algn="ctr"/>
            <a:r>
              <a:rPr lang="en-US" sz="2400" i="1" dirty="0"/>
              <a:t>Danielle Werder, Hennepin County Office to End Homelessness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364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2F7BF-B947-4265-92BB-A627CDB7BDDA}"/>
              </a:ext>
            </a:extLst>
          </p:cNvPr>
          <p:cNvSpPr/>
          <p:nvPr/>
        </p:nvSpPr>
        <p:spPr>
          <a:xfrm>
            <a:off x="1162050" y="1933575"/>
            <a:ext cx="98678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/>
              <a:t>Hennepin and Minneapolis co-released an RFP to provide outreach and navigation. Hennepin and Minneapolis are using our COVID-19 CDBG funds to engage these providers ($300K from Hennepin) who will reach out to their cultural and geographic communities to build trust in the programs, help people to apply for rent assistance.</a:t>
            </a:r>
          </a:p>
          <a:p>
            <a:pPr lvl="0"/>
            <a:endParaRPr lang="en-US" sz="2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/>
              <a:t>As additional emergency rent assistance from the American Rescue Plan arrives, we will program it into these existing structures.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9E711C-0E46-47D6-BE37-7516C9BCE5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dirty="0"/>
              <a:t>Federal Emergency Rental Assistance- 2021</a:t>
            </a:r>
          </a:p>
        </p:txBody>
      </p:sp>
    </p:spTree>
    <p:extLst>
      <p:ext uri="{BB962C8B-B14F-4D97-AF65-F5344CB8AC3E}">
        <p14:creationId xmlns:p14="http://schemas.microsoft.com/office/powerpoint/2010/main" val="172078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445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of the Homeless System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88175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April 2021</a:t>
            </a:r>
          </a:p>
          <a:p>
            <a:endParaRPr lang="en-US" sz="3200" dirty="0"/>
          </a:p>
          <a:p>
            <a:r>
              <a:rPr lang="en-US" sz="2400" i="1" dirty="0">
                <a:solidFill>
                  <a:schemeClr val="tx1"/>
                </a:solidFill>
                <a:latin typeface="+mn-lt"/>
              </a:rPr>
              <a:t>Mark Legler, Hennepin County Housing Stability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6112371"/>
            <a:ext cx="1282700" cy="7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0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0" y="2497526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1" y="2506292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2" y="2506292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7" y="2498010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46" y="2506292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42" y="2506292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78" y="2506292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15" y="2506292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42" y="2497526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23" y="2497526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0" y="3686381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2" y="3104077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7" y="3104077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0" y="3104871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45" y="3104871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26" y="3104077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70" y="3104077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75" y="3103203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44" y="3103203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75" y="3114521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69" y="3118782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2" y="5379233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040" y="5670385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= 54 people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8829" y="4260374"/>
            <a:ext cx="2209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1,277 people in shelters</a:t>
            </a:r>
          </a:p>
        </p:txBody>
      </p:sp>
      <p:pic>
        <p:nvPicPr>
          <p:cNvPr id="1028" name="Picture 4" descr="http://www.clker.com/cliparts/8/u/X/X/v/h/green-ma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51" y="2896573"/>
            <a:ext cx="226176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clker.com/cliparts/8/u/X/X/v/h/green-ma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6" y="2899093"/>
            <a:ext cx="226176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www.clker.com/cliparts/8/u/X/X/v/h/green-ma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24" y="2896573"/>
            <a:ext cx="226176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788247" y="4256624"/>
            <a:ext cx="2968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213 people in families in shelters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28589" y="2895336"/>
            <a:ext cx="478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1032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66" y="2896572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82" y="2896572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82" y="2895254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54" y="288954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31" y="2896572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32" y="290671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95" y="290671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92" y="290671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16" y="290671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57" y="290671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898" y="3489017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73" y="3489017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771707" y="4244012"/>
            <a:ext cx="2685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1,010 single adults in shelters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06804" y="292611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pic>
        <p:nvPicPr>
          <p:cNvPr id="1034" name="Picture 10" descr="http://www.i2clipart.com/cliparts/e/c/5/8/clipart-stick-man-256x256-ec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374" y="2889543"/>
            <a:ext cx="254330" cy="5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8569834" y="292611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78745" y="4234839"/>
            <a:ext cx="3099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54 youth in youth-specific shelters</a:t>
            </a:r>
          </a:p>
        </p:txBody>
      </p:sp>
      <p:pic>
        <p:nvPicPr>
          <p:cNvPr id="95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67" y="521039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03" y="5206227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6502607" y="5379233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642 unsheltered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42141" y="609591"/>
            <a:ext cx="928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Hennepin County Nightly Homelessness 2020-21</a:t>
            </a:r>
          </a:p>
        </p:txBody>
      </p:sp>
      <p:pic>
        <p:nvPicPr>
          <p:cNvPr id="91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91" y="5206227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27" y="521039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31" y="521039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81" y="5001511"/>
            <a:ext cx="475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/>
              <a:t>Key</a:t>
            </a:r>
          </a:p>
        </p:txBody>
      </p:sp>
      <p:pic>
        <p:nvPicPr>
          <p:cNvPr id="62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54" y="5203000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www.clker.com/cliparts/8/u/X/X/v/h/green-ma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09" y="2896572"/>
            <a:ext cx="226176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person-silhouette-clip-art-ncBGypkpi.png (264×59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29" y="521039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images.clipartpanda.com/person-clipart-outline-xTgKd96G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2" y="3686381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person-silhouette-clip-art-ncBGypkpi.png (264×598)">
            <a:extLst>
              <a:ext uri="{FF2B5EF4-FFF2-40B4-BE49-F238E27FC236}">
                <a16:creationId xmlns:a16="http://schemas.microsoft.com/office/drawing/2014/main" id="{314A55A4-945E-4467-88D9-97F6D12B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09" y="3489017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person-silhouette-clip-art-ncBGypkpi.png (264×598)">
            <a:extLst>
              <a:ext uri="{FF2B5EF4-FFF2-40B4-BE49-F238E27FC236}">
                <a16:creationId xmlns:a16="http://schemas.microsoft.com/office/drawing/2014/main" id="{6EB8275E-1A66-4C7E-B311-48B5959D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77" y="5194271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person-silhouette-clip-art-ncBGypkpi.png (264×598)">
            <a:extLst>
              <a:ext uri="{FF2B5EF4-FFF2-40B4-BE49-F238E27FC236}">
                <a16:creationId xmlns:a16="http://schemas.microsoft.com/office/drawing/2014/main" id="{C2EFF2AD-0BAB-48FA-9641-14B5E7CD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11" y="5194271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person-silhouette-clip-art-ncBGypkpi.png (264×598)">
            <a:extLst>
              <a:ext uri="{FF2B5EF4-FFF2-40B4-BE49-F238E27FC236}">
                <a16:creationId xmlns:a16="http://schemas.microsoft.com/office/drawing/2014/main" id="{AD08CB09-E881-4F4D-89BD-9B75F62E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653" y="5203000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person-silhouette-clip-art-ncBGypkpi.png (264×598)">
            <a:extLst>
              <a:ext uri="{FF2B5EF4-FFF2-40B4-BE49-F238E27FC236}">
                <a16:creationId xmlns:a16="http://schemas.microsoft.com/office/drawing/2014/main" id="{C80C3B1B-9591-4827-80CC-A0224CA4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74" y="5203000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person-silhouette-clip-art-ncBGypkpi.png (264×598)">
            <a:extLst>
              <a:ext uri="{FF2B5EF4-FFF2-40B4-BE49-F238E27FC236}">
                <a16:creationId xmlns:a16="http://schemas.microsoft.com/office/drawing/2014/main" id="{E788E132-78E9-40EF-B3CB-ABF850E9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28" y="5210393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1A18F4-28BC-4E19-9347-BA21827E1610}"/>
              </a:ext>
            </a:extLst>
          </p:cNvPr>
          <p:cNvSpPr txBox="1"/>
          <p:nvPr/>
        </p:nvSpPr>
        <p:spPr>
          <a:xfrm>
            <a:off x="207422" y="1635162"/>
            <a:ext cx="230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 of 119 (9%)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EFC96-7B7B-42E1-BB59-4BC2DF8014AF}"/>
              </a:ext>
            </a:extLst>
          </p:cNvPr>
          <p:cNvSpPr txBox="1"/>
          <p:nvPr/>
        </p:nvSpPr>
        <p:spPr>
          <a:xfrm>
            <a:off x="3409409" y="1785769"/>
            <a:ext cx="165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 of 257 (55%)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DB0CC8-00C3-4E82-A321-C8F4E010A939}"/>
              </a:ext>
            </a:extLst>
          </p:cNvPr>
          <p:cNvSpPr txBox="1"/>
          <p:nvPr/>
        </p:nvSpPr>
        <p:spPr>
          <a:xfrm>
            <a:off x="5928802" y="2151529"/>
            <a:ext cx="252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of 147 (17%)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0B4AF-4ECE-4681-95C5-F224D7160AC3}"/>
              </a:ext>
            </a:extLst>
          </p:cNvPr>
          <p:cNvSpPr txBox="1"/>
          <p:nvPr/>
        </p:nvSpPr>
        <p:spPr>
          <a:xfrm>
            <a:off x="9064374" y="2432100"/>
            <a:ext cx="216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 of 9 (14%)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A4AB94-AB96-425D-8F52-03FAB5FEEA8A}"/>
              </a:ext>
            </a:extLst>
          </p:cNvPr>
          <p:cNvSpPr txBox="1"/>
          <p:nvPr/>
        </p:nvSpPr>
        <p:spPr>
          <a:xfrm>
            <a:off x="8569834" y="5379233"/>
            <a:ext cx="12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 Count</a:t>
            </a:r>
          </a:p>
        </p:txBody>
      </p:sp>
      <p:pic>
        <p:nvPicPr>
          <p:cNvPr id="87" name="Picture 2" descr="http://images.clipartpanda.com/person-clipart-outline-xTgKd96Gc.png">
            <a:extLst>
              <a:ext uri="{FF2B5EF4-FFF2-40B4-BE49-F238E27FC236}">
                <a16:creationId xmlns:a16="http://schemas.microsoft.com/office/drawing/2014/main" id="{6ADBFCE0-4B2B-4542-90A5-538A358E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3" y="3696825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images.clipartpanda.com/person-clipart-outline-xTgKd96Gc.png">
            <a:extLst>
              <a:ext uri="{FF2B5EF4-FFF2-40B4-BE49-F238E27FC236}">
                <a16:creationId xmlns:a16="http://schemas.microsoft.com/office/drawing/2014/main" id="{89181143-C322-47D2-9197-CC72AB82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73" y="3704754"/>
            <a:ext cx="226562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person-silhouette-clip-art-ncBGypkpi.png (264×598)">
            <a:extLst>
              <a:ext uri="{FF2B5EF4-FFF2-40B4-BE49-F238E27FC236}">
                <a16:creationId xmlns:a16="http://schemas.microsoft.com/office/drawing/2014/main" id="{1B602FA7-1F9F-4D15-BE1B-D7D10755E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76" y="3489017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person-silhouette-clip-art-ncBGypkpi.png (264×598)">
            <a:extLst>
              <a:ext uri="{FF2B5EF4-FFF2-40B4-BE49-F238E27FC236}">
                <a16:creationId xmlns:a16="http://schemas.microsoft.com/office/drawing/2014/main" id="{5AE1AD57-2ACB-4E32-93A0-71E2CC92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16" y="3489017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8" descr="person-silhouette-clip-art-ncBGypkpi.png (264×598)">
            <a:extLst>
              <a:ext uri="{FF2B5EF4-FFF2-40B4-BE49-F238E27FC236}">
                <a16:creationId xmlns:a16="http://schemas.microsoft.com/office/drawing/2014/main" id="{72592D7B-AEE5-4003-95FC-05C9EABC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75" y="3490890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person-silhouette-clip-art-ncBGypkpi.png (264×598)">
            <a:extLst>
              <a:ext uri="{FF2B5EF4-FFF2-40B4-BE49-F238E27FC236}">
                <a16:creationId xmlns:a16="http://schemas.microsoft.com/office/drawing/2014/main" id="{468E55DC-22F6-402C-9F12-5B006035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69" y="3489017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person-silhouette-clip-art-ncBGypkpi.png (264×598)">
            <a:extLst>
              <a:ext uri="{FF2B5EF4-FFF2-40B4-BE49-F238E27FC236}">
                <a16:creationId xmlns:a16="http://schemas.microsoft.com/office/drawing/2014/main" id="{18BB4165-FC24-4E6C-8C8F-0D493A91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41" y="3489017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person-silhouette-clip-art-ncBGypkpi.png (264×598)">
            <a:extLst>
              <a:ext uri="{FF2B5EF4-FFF2-40B4-BE49-F238E27FC236}">
                <a16:creationId xmlns:a16="http://schemas.microsoft.com/office/drawing/2014/main" id="{93C3F114-9201-4F27-A7DF-200F6980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02" y="3478876"/>
            <a:ext cx="257071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/>
        </p:nvGraphicFramePr>
        <p:xfrm>
          <a:off x="147109" y="176741"/>
          <a:ext cx="11959166" cy="575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0B7992-213E-478A-A1DF-AA1998CC7CF3}"/>
              </a:ext>
            </a:extLst>
          </p:cNvPr>
          <p:cNvSpPr txBox="1"/>
          <p:nvPr/>
        </p:nvSpPr>
        <p:spPr>
          <a:xfrm>
            <a:off x="1362075" y="1038225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2013-20 average</a:t>
            </a:r>
          </a:p>
        </p:txBody>
      </p:sp>
    </p:spTree>
    <p:extLst>
      <p:ext uri="{BB962C8B-B14F-4D97-AF65-F5344CB8AC3E}">
        <p14:creationId xmlns:p14="http://schemas.microsoft.com/office/powerpoint/2010/main" val="3003197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009048" y="0"/>
          <a:ext cx="10173904" cy="591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E3D4E7-94B6-4AB5-8FAF-ACC1E6B701FA}"/>
              </a:ext>
            </a:extLst>
          </p:cNvPr>
          <p:cNvSpPr txBox="1"/>
          <p:nvPr/>
        </p:nvSpPr>
        <p:spPr>
          <a:xfrm>
            <a:off x="871369" y="1290918"/>
            <a:ext cx="1818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Families significantly more likely to include people of color vs. overall population experiencing homelessness (89%)</a:t>
            </a:r>
          </a:p>
        </p:txBody>
      </p:sp>
    </p:spTree>
    <p:extLst>
      <p:ext uri="{BB962C8B-B14F-4D97-AF65-F5344CB8AC3E}">
        <p14:creationId xmlns:p14="http://schemas.microsoft.com/office/powerpoint/2010/main" val="779251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838200" y="0"/>
          <a:ext cx="10344752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86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20AFA3-A148-4747-B92C-8BFEA7A28F51}"/>
              </a:ext>
            </a:extLst>
          </p:cNvPr>
          <p:cNvSpPr txBox="1"/>
          <p:nvPr/>
        </p:nvSpPr>
        <p:spPr>
          <a:xfrm>
            <a:off x="3090862" y="298703"/>
            <a:ext cx="3276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41</a:t>
            </a:r>
            <a:r>
              <a:rPr lang="en-US" sz="2400" dirty="0"/>
              <a:t> beds available at beginning of day </a:t>
            </a:r>
            <a:r>
              <a:rPr lang="en-US" dirty="0"/>
              <a:t>(0-174)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DA9FC-E04F-45C4-B6F9-50C1EFEBF4F8}"/>
              </a:ext>
            </a:extLst>
          </p:cNvPr>
          <p:cNvSpPr txBox="1"/>
          <p:nvPr/>
        </p:nvSpPr>
        <p:spPr>
          <a:xfrm>
            <a:off x="4043362" y="3948472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998</a:t>
            </a:r>
            <a:r>
              <a:rPr lang="en-US" sz="2400" dirty="0"/>
              <a:t> single adults sheltered per night </a:t>
            </a:r>
            <a:r>
              <a:rPr lang="en-US" dirty="0"/>
              <a:t>(806-1,096)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73BEE-BDD0-44F6-9D7C-51931CA0BFC8}"/>
              </a:ext>
            </a:extLst>
          </p:cNvPr>
          <p:cNvSpPr txBox="1"/>
          <p:nvPr/>
        </p:nvSpPr>
        <p:spPr>
          <a:xfrm>
            <a:off x="6637735" y="281074"/>
            <a:ext cx="4649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47</a:t>
            </a:r>
            <a:r>
              <a:rPr lang="en-US" dirty="0"/>
              <a:t> </a:t>
            </a:r>
            <a:r>
              <a:rPr lang="en-US" sz="2400" dirty="0"/>
              <a:t>reservations made during the day at Adult Shelter Connect </a:t>
            </a:r>
            <a:r>
              <a:rPr lang="en-US" dirty="0"/>
              <a:t>(0-150)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A319C-088A-4845-94E1-4FA036674F43}"/>
              </a:ext>
            </a:extLst>
          </p:cNvPr>
          <p:cNvSpPr txBox="1"/>
          <p:nvPr/>
        </p:nvSpPr>
        <p:spPr>
          <a:xfrm>
            <a:off x="2905124" y="1940636"/>
            <a:ext cx="3881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r>
              <a:rPr lang="en-US" dirty="0"/>
              <a:t> </a:t>
            </a:r>
            <a:r>
              <a:rPr lang="en-US" sz="2400" dirty="0"/>
              <a:t>reservations made by people new to shelter in Hennepin </a:t>
            </a:r>
            <a:r>
              <a:rPr lang="en-US" dirty="0"/>
              <a:t>(0-15)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71DD8-7815-4EE6-806D-934C9986EAE4}"/>
              </a:ext>
            </a:extLst>
          </p:cNvPr>
          <p:cNvSpPr txBox="1"/>
          <p:nvPr/>
        </p:nvSpPr>
        <p:spPr>
          <a:xfrm>
            <a:off x="161924" y="285135"/>
            <a:ext cx="2876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957</a:t>
            </a:r>
            <a:r>
              <a:rPr lang="en-US" dirty="0"/>
              <a:t> </a:t>
            </a:r>
            <a:r>
              <a:rPr lang="en-US" sz="2400" dirty="0"/>
              <a:t>beds re-reserved </a:t>
            </a:r>
            <a:r>
              <a:rPr lang="en-US" dirty="0"/>
              <a:t>(753-1,024)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B60F9-FBB0-4900-9998-FD2110161765}"/>
              </a:ext>
            </a:extLst>
          </p:cNvPr>
          <p:cNvSpPr txBox="1"/>
          <p:nvPr/>
        </p:nvSpPr>
        <p:spPr>
          <a:xfrm>
            <a:off x="161924" y="1940636"/>
            <a:ext cx="2967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 </a:t>
            </a:r>
            <a:r>
              <a:rPr lang="en-US" sz="2400" dirty="0"/>
              <a:t>people unable to reserve bed during day </a:t>
            </a:r>
            <a:r>
              <a:rPr lang="en-US" dirty="0"/>
              <a:t>(0-104)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20794-5A1B-4398-8B3E-F4D637B6D03F}"/>
              </a:ext>
            </a:extLst>
          </p:cNvPr>
          <p:cNvSpPr txBox="1"/>
          <p:nvPr/>
        </p:nvSpPr>
        <p:spPr>
          <a:xfrm>
            <a:off x="6241261" y="1993744"/>
            <a:ext cx="2257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25</a:t>
            </a:r>
            <a:r>
              <a:rPr lang="en-US" dirty="0"/>
              <a:t> </a:t>
            </a:r>
            <a:r>
              <a:rPr lang="en-US" sz="2400" dirty="0"/>
              <a:t>reservations made after hours </a:t>
            </a:r>
            <a:r>
              <a:rPr lang="en-US" dirty="0"/>
              <a:t>(5-59)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6A37D-D2F1-4A71-B56B-2ABB05E4420F}"/>
              </a:ext>
            </a:extLst>
          </p:cNvPr>
          <p:cNvSpPr txBox="1"/>
          <p:nvPr/>
        </p:nvSpPr>
        <p:spPr>
          <a:xfrm>
            <a:off x="-76201" y="5038725"/>
            <a:ext cx="287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numbers 2020 daily medians (range in parentheses).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FEA16-DF0F-4181-A827-8C337DD00257}"/>
              </a:ext>
            </a:extLst>
          </p:cNvPr>
          <p:cNvSpPr txBox="1"/>
          <p:nvPr/>
        </p:nvSpPr>
        <p:spPr>
          <a:xfrm>
            <a:off x="8770150" y="2019855"/>
            <a:ext cx="2257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r>
              <a:rPr lang="en-US" dirty="0"/>
              <a:t> </a:t>
            </a:r>
            <a:r>
              <a:rPr lang="en-US" sz="2400" dirty="0"/>
              <a:t>people unable to reserve bed after hours </a:t>
            </a:r>
            <a:r>
              <a:rPr lang="en-US" dirty="0"/>
              <a:t>(0-29)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B055D12-4D6F-47D3-80C9-7187EC900B55}"/>
              </a:ext>
            </a:extLst>
          </p:cNvPr>
          <p:cNvGraphicFramePr/>
          <p:nvPr/>
        </p:nvGraphicFramePr>
        <p:xfrm>
          <a:off x="5860260" y="2602180"/>
          <a:ext cx="6062662" cy="423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699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B43F22A0-7744-43BC-9B01-92EFD441BF0A}"/>
              </a:ext>
            </a:extLst>
          </p:cNvPr>
          <p:cNvSpPr/>
          <p:nvPr/>
        </p:nvSpPr>
        <p:spPr>
          <a:xfrm>
            <a:off x="209550" y="219075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A79D29-34F6-4F7C-9203-F23F223EF368}"/>
              </a:ext>
            </a:extLst>
          </p:cNvPr>
          <p:cNvSpPr/>
          <p:nvPr/>
        </p:nvSpPr>
        <p:spPr>
          <a:xfrm>
            <a:off x="1866900" y="219075"/>
            <a:ext cx="914400" cy="981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AICDC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426CE64-EE70-4726-935B-8943090CBF47}"/>
              </a:ext>
            </a:extLst>
          </p:cNvPr>
          <p:cNvSpPr/>
          <p:nvPr/>
        </p:nvSpPr>
        <p:spPr>
          <a:xfrm>
            <a:off x="2990850" y="219075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95AB9DA-1634-4798-B4E4-CCE147784C09}"/>
              </a:ext>
            </a:extLst>
          </p:cNvPr>
          <p:cNvSpPr/>
          <p:nvPr/>
        </p:nvSpPr>
        <p:spPr>
          <a:xfrm>
            <a:off x="209550" y="1400175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885ABCA-D740-44F3-8A34-E8AC57B9F9BF}"/>
              </a:ext>
            </a:extLst>
          </p:cNvPr>
          <p:cNvSpPr/>
          <p:nvPr/>
        </p:nvSpPr>
        <p:spPr>
          <a:xfrm>
            <a:off x="2990849" y="1390650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27D04-A9E0-489D-811C-178F914B7F15}"/>
              </a:ext>
            </a:extLst>
          </p:cNvPr>
          <p:cNvSpPr/>
          <p:nvPr/>
        </p:nvSpPr>
        <p:spPr>
          <a:xfrm>
            <a:off x="1866900" y="1390650"/>
            <a:ext cx="914400" cy="981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Higher Ground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C911B3B-AAB7-4A58-A6B3-9E37990B9F85}"/>
              </a:ext>
            </a:extLst>
          </p:cNvPr>
          <p:cNvSpPr/>
          <p:nvPr/>
        </p:nvSpPr>
        <p:spPr>
          <a:xfrm>
            <a:off x="209549" y="2581275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56248A-45ED-4D1F-A0D3-2F1F474B47AF}"/>
              </a:ext>
            </a:extLst>
          </p:cNvPr>
          <p:cNvSpPr/>
          <p:nvPr/>
        </p:nvSpPr>
        <p:spPr>
          <a:xfrm>
            <a:off x="1866900" y="2667000"/>
            <a:ext cx="914400" cy="981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Simpson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225A8DC-C181-4C54-8C60-C779AAE82E69}"/>
              </a:ext>
            </a:extLst>
          </p:cNvPr>
          <p:cNvSpPr/>
          <p:nvPr/>
        </p:nvSpPr>
        <p:spPr>
          <a:xfrm>
            <a:off x="2990848" y="2624137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DBBB202-5DE3-4464-8DA7-511CF46CC5F1}"/>
              </a:ext>
            </a:extLst>
          </p:cNvPr>
          <p:cNvSpPr/>
          <p:nvPr/>
        </p:nvSpPr>
        <p:spPr>
          <a:xfrm>
            <a:off x="209548" y="3762375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A425D-9E77-4230-B3BE-8C97967B5FDE}"/>
              </a:ext>
            </a:extLst>
          </p:cNvPr>
          <p:cNvSpPr/>
          <p:nvPr/>
        </p:nvSpPr>
        <p:spPr>
          <a:xfrm>
            <a:off x="1866900" y="3805237"/>
            <a:ext cx="914400" cy="981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Safe Bay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19C5289-8D55-4314-938D-175C0E7F9514}"/>
              </a:ext>
            </a:extLst>
          </p:cNvPr>
          <p:cNvSpPr/>
          <p:nvPr/>
        </p:nvSpPr>
        <p:spPr>
          <a:xfrm>
            <a:off x="3000377" y="3762375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56B3B85-ABBD-492D-AFE9-F94F77627F1E}"/>
              </a:ext>
            </a:extLst>
          </p:cNvPr>
          <p:cNvSpPr/>
          <p:nvPr/>
        </p:nvSpPr>
        <p:spPr>
          <a:xfrm>
            <a:off x="209547" y="4924425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874769-5E2A-4FE7-B145-6C7DE544AF62}"/>
              </a:ext>
            </a:extLst>
          </p:cNvPr>
          <p:cNvSpPr/>
          <p:nvPr/>
        </p:nvSpPr>
        <p:spPr>
          <a:xfrm>
            <a:off x="1866900" y="4943474"/>
            <a:ext cx="914400" cy="981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Sally’s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9174982-D64A-4874-8E1A-69AA2952CF6F}"/>
              </a:ext>
            </a:extLst>
          </p:cNvPr>
          <p:cNvSpPr/>
          <p:nvPr/>
        </p:nvSpPr>
        <p:spPr>
          <a:xfrm>
            <a:off x="3000377" y="4900611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0B6DC7E-E52B-4B5E-8254-1E850645AE5B}"/>
              </a:ext>
            </a:extLst>
          </p:cNvPr>
          <p:cNvSpPr/>
          <p:nvPr/>
        </p:nvSpPr>
        <p:spPr>
          <a:xfrm>
            <a:off x="4724400" y="219075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D7ACDF-D657-463F-A348-CF1F2DAB55D8}"/>
              </a:ext>
            </a:extLst>
          </p:cNvPr>
          <p:cNvSpPr/>
          <p:nvPr/>
        </p:nvSpPr>
        <p:spPr>
          <a:xfrm>
            <a:off x="6343650" y="219075"/>
            <a:ext cx="914400" cy="981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Vouchered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E652017-AF05-4B56-8A3D-96B2BCE7F1F5}"/>
              </a:ext>
            </a:extLst>
          </p:cNvPr>
          <p:cNvSpPr/>
          <p:nvPr/>
        </p:nvSpPr>
        <p:spPr>
          <a:xfrm>
            <a:off x="7439025" y="176212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aphicFrame>
        <p:nvGraphicFramePr>
          <p:cNvPr id="20" name="Table 9">
            <a:extLst>
              <a:ext uri="{FF2B5EF4-FFF2-40B4-BE49-F238E27FC236}">
                <a16:creationId xmlns:a16="http://schemas.microsoft.com/office/drawing/2014/main" id="{5A21C127-789D-4B04-845C-D41932CA602F}"/>
              </a:ext>
            </a:extLst>
          </p:cNvPr>
          <p:cNvGraphicFramePr>
            <a:graphicFrameLocks noGrp="1"/>
          </p:cNvGraphicFramePr>
          <p:nvPr/>
        </p:nvGraphicFramePr>
        <p:xfrm>
          <a:off x="6308724" y="1464203"/>
          <a:ext cx="5711825" cy="4279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11825">
                  <a:extLst>
                    <a:ext uri="{9D8B030D-6E8A-4147-A177-3AD203B41FA5}">
                      <a16:colId xmlns:a16="http://schemas.microsoft.com/office/drawing/2014/main" val="4119761515"/>
                    </a:ext>
                  </a:extLst>
                </a:gridCol>
              </a:tblGrid>
              <a:tr h="4279372">
                <a:tc>
                  <a:txBody>
                    <a:bodyPr/>
                    <a:lstStyle/>
                    <a:p>
                      <a:r>
                        <a:rPr lang="en-US" dirty="0"/>
                        <a:t>Example of inflow and outflow from single adult shelters for day in March 2020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39 people left shelter and 32 people entered shelter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717825"/>
                  </a:ext>
                </a:extLst>
              </a:tr>
            </a:tbl>
          </a:graphicData>
        </a:graphic>
      </p:graphicFrame>
      <p:sp>
        <p:nvSpPr>
          <p:cNvPr id="21" name="Arrow: Right 20">
            <a:extLst>
              <a:ext uri="{FF2B5EF4-FFF2-40B4-BE49-F238E27FC236}">
                <a16:creationId xmlns:a16="http://schemas.microsoft.com/office/drawing/2014/main" id="{2C70F37F-1313-4B24-8AEB-E6C8A1B7732F}"/>
              </a:ext>
            </a:extLst>
          </p:cNvPr>
          <p:cNvSpPr/>
          <p:nvPr/>
        </p:nvSpPr>
        <p:spPr>
          <a:xfrm>
            <a:off x="6448425" y="3833811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Inflow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E7FE96-77F0-435A-9C66-3F06B90DA41F}"/>
              </a:ext>
            </a:extLst>
          </p:cNvPr>
          <p:cNvSpPr/>
          <p:nvPr/>
        </p:nvSpPr>
        <p:spPr>
          <a:xfrm>
            <a:off x="8277223" y="3914773"/>
            <a:ext cx="914400" cy="981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Shelter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2CAB5EE-D451-462E-B77D-582D0D480CFD}"/>
              </a:ext>
            </a:extLst>
          </p:cNvPr>
          <p:cNvSpPr/>
          <p:nvPr/>
        </p:nvSpPr>
        <p:spPr>
          <a:xfrm>
            <a:off x="9623420" y="3876674"/>
            <a:ext cx="1438275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Outflow</a:t>
            </a:r>
          </a:p>
        </p:txBody>
      </p:sp>
    </p:spTree>
    <p:extLst>
      <p:ext uri="{BB962C8B-B14F-4D97-AF65-F5344CB8AC3E}">
        <p14:creationId xmlns:p14="http://schemas.microsoft.com/office/powerpoint/2010/main" val="2973743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0A26-73C1-40CA-A7A6-A1EC60DE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677 chronically homeless people housed since July 2017</a:t>
            </a:r>
            <a:br>
              <a:rPr lang="en-US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Average length of time homeless= three years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0E55F28B-801B-1040-B973-042DBD3C0156}"/>
                  </a:ext>
                </a:extLst>
              </p:cNvPr>
              <p:cNvGraphicFramePr/>
              <p:nvPr/>
            </p:nvGraphicFramePr>
            <p:xfrm>
              <a:off x="1397184" y="1417639"/>
              <a:ext cx="9299391" cy="463185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0E55F28B-801B-1040-B973-042DBD3C01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7184" y="1417639"/>
                <a:ext cx="9299391" cy="46318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009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445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Lessons from COVID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88175"/>
            <a:ext cx="8534400" cy="187712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April 2021</a:t>
            </a:r>
          </a:p>
          <a:p>
            <a:endParaRPr lang="en-US" sz="3200" dirty="0"/>
          </a:p>
          <a:p>
            <a:r>
              <a:rPr lang="en-US" sz="2400" i="1" dirty="0">
                <a:solidFill>
                  <a:schemeClr val="tx1"/>
                </a:solidFill>
                <a:latin typeface="+mn-lt"/>
              </a:rPr>
              <a:t>David Hewitt, Hennepin County Housing Stability / Office to End Homelessness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6112371"/>
            <a:ext cx="1282700" cy="7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B8770E-B1BD-4DD0-837E-CF6CF9DAC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19" t="18680" r="17740" b="17166"/>
          <a:stretch/>
        </p:blipFill>
        <p:spPr>
          <a:xfrm>
            <a:off x="309792" y="714375"/>
            <a:ext cx="11572416" cy="535795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7D155-1491-4C81-8718-7CEF29AE0A36}"/>
              </a:ext>
            </a:extLst>
          </p:cNvPr>
          <p:cNvSpPr txBox="1"/>
          <p:nvPr/>
        </p:nvSpPr>
        <p:spPr>
          <a:xfrm>
            <a:off x="4302710" y="6170535"/>
            <a:ext cx="3586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Week of Specimen Collection Date</a:t>
            </a:r>
          </a:p>
        </p:txBody>
      </p:sp>
    </p:spTree>
    <p:extLst>
      <p:ext uri="{BB962C8B-B14F-4D97-AF65-F5344CB8AC3E}">
        <p14:creationId xmlns:p14="http://schemas.microsoft.com/office/powerpoint/2010/main" val="172635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1EC8FCA-0F30-4894-811C-0D56BD4E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 to grow our impact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17B05E-DFCB-4076-A094-62F9A8D0E104}"/>
              </a:ext>
            </a:extLst>
          </p:cNvPr>
          <p:cNvGrpSpPr/>
          <p:nvPr/>
        </p:nvGrpSpPr>
        <p:grpSpPr>
          <a:xfrm>
            <a:off x="1016000" y="1527272"/>
            <a:ext cx="9693396" cy="4883688"/>
            <a:chOff x="1960880" y="1527272"/>
            <a:chExt cx="9693396" cy="488368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9305654-3C46-4363-874C-99D47DB13BC1}"/>
                </a:ext>
              </a:extLst>
            </p:cNvPr>
            <p:cNvSpPr/>
            <p:nvPr/>
          </p:nvSpPr>
          <p:spPr>
            <a:xfrm>
              <a:off x="5988337" y="1527272"/>
              <a:ext cx="4415852" cy="4883688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ight Arrow 10">
              <a:extLst>
                <a:ext uri="{FF2B5EF4-FFF2-40B4-BE49-F238E27FC236}">
                  <a16:creationId xmlns:a16="http://schemas.microsoft.com/office/drawing/2014/main" id="{3CE076FB-F0A0-4C71-A066-99B4D0E91968}"/>
                </a:ext>
              </a:extLst>
            </p:cNvPr>
            <p:cNvSpPr/>
            <p:nvPr/>
          </p:nvSpPr>
          <p:spPr bwMode="auto">
            <a:xfrm>
              <a:off x="5988337" y="1545768"/>
              <a:ext cx="5665939" cy="2524226"/>
            </a:xfrm>
            <a:prstGeom prst="rightArrow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26CA04-E2A2-4799-A6FA-0D2F3AB389ED}"/>
                </a:ext>
              </a:extLst>
            </p:cNvPr>
            <p:cNvSpPr/>
            <p:nvPr/>
          </p:nvSpPr>
          <p:spPr>
            <a:xfrm>
              <a:off x="1960880" y="1535608"/>
              <a:ext cx="4029319" cy="3193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CA74E5-3AA7-4812-B37B-D3A3C44F1D2B}"/>
                </a:ext>
              </a:extLst>
            </p:cNvPr>
            <p:cNvSpPr txBox="1"/>
            <p:nvPr/>
          </p:nvSpPr>
          <p:spPr>
            <a:xfrm>
              <a:off x="2317275" y="2799088"/>
              <a:ext cx="3270216" cy="1632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Emergency renter assistance</a:t>
              </a:r>
            </a:p>
            <a:p>
              <a:pPr marL="228600" indent="-228600">
                <a:lnSpc>
                  <a:spcPct val="108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AFAF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Legal support for renters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Diversion case management, financial assistance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Renter Navigation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8BB102-FCF6-471D-A032-700C3D2D2383}"/>
                </a:ext>
              </a:extLst>
            </p:cNvPr>
            <p:cNvSpPr txBox="1"/>
            <p:nvPr/>
          </p:nvSpPr>
          <p:spPr>
            <a:xfrm>
              <a:off x="7014884" y="2663859"/>
              <a:ext cx="3349431" cy="292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Family self-pay and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eligibility criteria 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24/7 shelter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Shelter case management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Low barrier shelters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Project-based subsidies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Supportive Housing Strategy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Single Room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Occupancy housing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9DD2D4-A192-474B-AD2E-1ABC970E9A02}"/>
                </a:ext>
              </a:extLst>
            </p:cNvPr>
            <p:cNvSpPr txBox="1"/>
            <p:nvPr/>
          </p:nvSpPr>
          <p:spPr>
            <a:xfrm>
              <a:off x="7024997" y="1864394"/>
              <a:ext cx="2767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Maximize people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exiting homelessness</a:t>
              </a:r>
            </a:p>
          </p:txBody>
        </p:sp>
        <p:sp>
          <p:nvSpPr>
            <p:cNvPr id="14" name="Right Arrow 10">
              <a:extLst>
                <a:ext uri="{FF2B5EF4-FFF2-40B4-BE49-F238E27FC236}">
                  <a16:creationId xmlns:a16="http://schemas.microsoft.com/office/drawing/2014/main" id="{AE6ACE70-ED0C-4FA4-B5B2-F126B13EB0E5}"/>
                </a:ext>
              </a:extLst>
            </p:cNvPr>
            <p:cNvSpPr/>
            <p:nvPr/>
          </p:nvSpPr>
          <p:spPr bwMode="auto">
            <a:xfrm>
              <a:off x="2807765" y="1527272"/>
              <a:ext cx="3906596" cy="144960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8E47BA-AACE-4278-AF7A-96722F17CE89}"/>
                </a:ext>
              </a:extLst>
            </p:cNvPr>
            <p:cNvSpPr txBox="1"/>
            <p:nvPr/>
          </p:nvSpPr>
          <p:spPr>
            <a:xfrm>
              <a:off x="2317275" y="1846061"/>
              <a:ext cx="36710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Minimize people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entering homelessness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956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FFFF-A9B8-4BA2-A3FC-A191D3EF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renter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8AA7-BBF5-43F4-873D-8220C80210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33691" y="7642516"/>
            <a:ext cx="10515600" cy="440170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What: </a:t>
            </a:r>
            <a:r>
              <a:rPr lang="en-US" dirty="0"/>
              <a:t>Expand emergency financial support with local resources to help vulnerable households pay for rent and utilities</a:t>
            </a:r>
          </a:p>
          <a:p>
            <a:r>
              <a:rPr lang="en-US" b="1" dirty="0"/>
              <a:t>How: </a:t>
            </a:r>
            <a:r>
              <a:rPr lang="en-US" dirty="0"/>
              <a:t>Flexible funds, navigators, legal assistance at housing court</a:t>
            </a:r>
          </a:p>
          <a:p>
            <a:r>
              <a:rPr lang="en-US" b="1" dirty="0"/>
              <a:t>Why: </a:t>
            </a:r>
            <a:r>
              <a:rPr lang="en-US" dirty="0"/>
              <a:t>Prevents households in crisis from experiencing housing instability and entering shelter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b="1" dirty="0"/>
              <a:t>Cost/impact: </a:t>
            </a:r>
            <a:r>
              <a:rPr lang="en-US" dirty="0"/>
              <a:t>$9.8 million annually, 6,000 households (18,000 people) each year</a:t>
            </a:r>
          </a:p>
          <a:p>
            <a:r>
              <a:rPr lang="en-US" b="1" dirty="0"/>
              <a:t>Impact on disparities: </a:t>
            </a:r>
            <a:r>
              <a:rPr lang="en-US" dirty="0"/>
              <a:t>Two-thirds households served earn &lt;30% AMI, half from areas disproportionately impacted by COVID, communities of color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2C3656-81F0-4BA4-98F7-E212BAD822B3}"/>
              </a:ext>
            </a:extLst>
          </p:cNvPr>
          <p:cNvGrpSpPr/>
          <p:nvPr/>
        </p:nvGrpSpPr>
        <p:grpSpPr>
          <a:xfrm>
            <a:off x="9651458" y="0"/>
            <a:ext cx="2540542" cy="1045330"/>
            <a:chOff x="9121892" y="365125"/>
            <a:chExt cx="2540542" cy="10453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39F996-E442-4D34-8E27-7336CEA98B7E}"/>
                </a:ext>
              </a:extLst>
            </p:cNvPr>
            <p:cNvGrpSpPr/>
            <p:nvPr/>
          </p:nvGrpSpPr>
          <p:grpSpPr>
            <a:xfrm>
              <a:off x="10240034" y="365125"/>
              <a:ext cx="1422400" cy="1045330"/>
              <a:chOff x="1494741" y="2605750"/>
              <a:chExt cx="1422400" cy="104533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89E700-DEBD-4937-BD84-6AFB75673CFD}"/>
                  </a:ext>
                </a:extLst>
              </p:cNvPr>
              <p:cNvSpPr/>
              <p:nvPr/>
            </p:nvSpPr>
            <p:spPr>
              <a:xfrm rot="5400000">
                <a:off x="1683276" y="2417215"/>
                <a:ext cx="1045330" cy="142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AFAFA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C149475-6BBA-4123-A766-D1AAFC535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6040" y="2692803"/>
                <a:ext cx="776784" cy="888309"/>
              </a:xfrm>
              <a:prstGeom prst="rect">
                <a:avLst/>
              </a:prstGeom>
            </p:spPr>
          </p:pic>
        </p:grpSp>
        <p:sp>
          <p:nvSpPr>
            <p:cNvPr id="13" name="Right Arrow 10">
              <a:extLst>
                <a:ext uri="{FF2B5EF4-FFF2-40B4-BE49-F238E27FC236}">
                  <a16:creationId xmlns:a16="http://schemas.microsoft.com/office/drawing/2014/main" id="{FB41F5E2-9128-4C69-A1FB-A5AC517A73D7}"/>
                </a:ext>
              </a:extLst>
            </p:cNvPr>
            <p:cNvSpPr/>
            <p:nvPr/>
          </p:nvSpPr>
          <p:spPr bwMode="auto">
            <a:xfrm>
              <a:off x="9121892" y="459934"/>
              <a:ext cx="1570497" cy="907863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234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Entering homelessness</a:t>
              </a:r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7053E3A9-03BF-46F2-977C-AB37E20C7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103" y="1690687"/>
            <a:ext cx="250800" cy="507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F2F05B-0689-4F5D-A27E-88895B8337F2}"/>
              </a:ext>
            </a:extLst>
          </p:cNvPr>
          <p:cNvSpPr txBox="1"/>
          <p:nvPr/>
        </p:nvSpPr>
        <p:spPr>
          <a:xfrm>
            <a:off x="1282219" y="1782792"/>
            <a:ext cx="1036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$9.8 million annually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6,000 households (12,000 people) each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C9BEB52D-536D-45B6-82E2-A978036BF736}"/>
              </a:ext>
            </a:extLst>
          </p:cNvPr>
          <p:cNvGraphicFramePr>
            <a:graphicFrameLocks noGrp="1"/>
          </p:cNvGraphicFramePr>
          <p:nvPr/>
        </p:nvGraphicFramePr>
        <p:xfrm>
          <a:off x="986728" y="2589326"/>
          <a:ext cx="1036707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058">
                  <a:extLst>
                    <a:ext uri="{9D8B030D-6E8A-4147-A177-3AD203B41FA5}">
                      <a16:colId xmlns:a16="http://schemas.microsoft.com/office/drawing/2014/main" val="2115461938"/>
                    </a:ext>
                  </a:extLst>
                </a:gridCol>
                <a:gridCol w="8010014">
                  <a:extLst>
                    <a:ext uri="{9D8B030D-6E8A-4147-A177-3AD203B41FA5}">
                      <a16:colId xmlns:a16="http://schemas.microsoft.com/office/drawing/2014/main" val="70442707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Expand emergency financial support with local resources to help vulnerable households pay for rent and utilities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205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Prevents households in crisis from experiencing housing instability and entering shelter</a:t>
                      </a:r>
                      <a:endParaRPr lang="en-US" sz="1800" u="sng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635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Flexible funds, navigators, legal representation at housing court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396362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410BDD9-B397-431A-BD7A-DFFBB3BD62E2}"/>
              </a:ext>
            </a:extLst>
          </p:cNvPr>
          <p:cNvSpPr txBox="1"/>
          <p:nvPr/>
        </p:nvSpPr>
        <p:spPr>
          <a:xfrm>
            <a:off x="1452807" y="4944089"/>
            <a:ext cx="980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on disparities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Two-thirds households served earn &lt;30% AMI, half from areas disproportionately impacted by COVID, communities of color</a:t>
            </a:r>
          </a:p>
        </p:txBody>
      </p:sp>
      <p:pic>
        <p:nvPicPr>
          <p:cNvPr id="20" name="Graphic 19" descr="Single gear">
            <a:extLst>
              <a:ext uri="{FF2B5EF4-FFF2-40B4-BE49-F238E27FC236}">
                <a16:creationId xmlns:a16="http://schemas.microsoft.com/office/drawing/2014/main" id="{9559C03B-DB90-4F9C-AD94-04A5341A4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196" y="4979513"/>
            <a:ext cx="609611" cy="609611"/>
          </a:xfrm>
          <a:prstGeom prst="rect">
            <a:avLst/>
          </a:prstGeom>
        </p:spPr>
      </p:pic>
      <p:pic>
        <p:nvPicPr>
          <p:cNvPr id="18" name="Graphic 17" descr="Universal Access">
            <a:extLst>
              <a:ext uri="{FF2B5EF4-FFF2-40B4-BE49-F238E27FC236}">
                <a16:creationId xmlns:a16="http://schemas.microsoft.com/office/drawing/2014/main" id="{D6714713-DDE5-4167-A134-1429046B7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8397" y="1549154"/>
            <a:ext cx="790936" cy="7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56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5C09-6551-4224-859A-EBCBD66E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08D2-578B-44E9-BA22-AEE0D424D5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7292940"/>
            <a:ext cx="10515600" cy="3777167"/>
          </a:xfrm>
        </p:spPr>
        <p:txBody>
          <a:bodyPr>
            <a:normAutofit/>
          </a:bodyPr>
          <a:lstStyle/>
          <a:p>
            <a:r>
              <a:rPr lang="en-US" b="1" dirty="0"/>
              <a:t>What: </a:t>
            </a:r>
            <a:r>
              <a:rPr lang="en-US" dirty="0"/>
              <a:t>Case management and financial assistance for families and individuals</a:t>
            </a:r>
          </a:p>
          <a:p>
            <a:r>
              <a:rPr lang="en-US" b="1" dirty="0"/>
              <a:t>Why: </a:t>
            </a:r>
            <a:r>
              <a:rPr lang="en-US" dirty="0"/>
              <a:t>Reduces people experiencing/beginning homelessness </a:t>
            </a:r>
          </a:p>
          <a:p>
            <a:r>
              <a:rPr lang="en-US" b="1" dirty="0"/>
              <a:t>Cost/Impact: </a:t>
            </a:r>
            <a:r>
              <a:rPr lang="en-US" dirty="0"/>
              <a:t>$1 Million annually, 750 people</a:t>
            </a:r>
          </a:p>
          <a:p>
            <a:r>
              <a:rPr lang="en-US" b="1" dirty="0"/>
              <a:t>Impact on disparities: </a:t>
            </a:r>
            <a:r>
              <a:rPr lang="en-US" dirty="0"/>
              <a:t>Leverages strengths and networks of people, especially POC, to avoid the shelter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B42AE-64EA-48D0-A9A0-9FEDF2E4D042}"/>
              </a:ext>
            </a:extLst>
          </p:cNvPr>
          <p:cNvSpPr/>
          <p:nvPr/>
        </p:nvSpPr>
        <p:spPr>
          <a:xfrm rot="5400000">
            <a:off x="10958135" y="-188535"/>
            <a:ext cx="1045330" cy="142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69FF0-BE0B-41C5-88C4-75882F36E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899" y="87053"/>
            <a:ext cx="776784" cy="888309"/>
          </a:xfrm>
          <a:prstGeom prst="rect">
            <a:avLst/>
          </a:prstGeom>
        </p:spPr>
      </p:pic>
      <p:sp>
        <p:nvSpPr>
          <p:cNvPr id="12" name="Right Arrow 10">
            <a:extLst>
              <a:ext uri="{FF2B5EF4-FFF2-40B4-BE49-F238E27FC236}">
                <a16:creationId xmlns:a16="http://schemas.microsoft.com/office/drawing/2014/main" id="{5CA35C8D-448C-4E23-955E-95BB95D99A41}"/>
              </a:ext>
            </a:extLst>
          </p:cNvPr>
          <p:cNvSpPr/>
          <p:nvPr/>
        </p:nvSpPr>
        <p:spPr bwMode="auto">
          <a:xfrm>
            <a:off x="9651458" y="94809"/>
            <a:ext cx="1570497" cy="907863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234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Entering homelessness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8D04BD-BF9B-4ADB-B999-D08FC01D2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103" y="1690687"/>
            <a:ext cx="250800" cy="5078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B477C4-750F-4321-9174-8ACAEBED4FBF}"/>
              </a:ext>
            </a:extLst>
          </p:cNvPr>
          <p:cNvSpPr txBox="1"/>
          <p:nvPr/>
        </p:nvSpPr>
        <p:spPr>
          <a:xfrm>
            <a:off x="1282219" y="1782792"/>
            <a:ext cx="1036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$1 million annually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750 people each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id="{8DAAC3C6-62C5-4E13-9BA3-3E4BED343F16}"/>
              </a:ext>
            </a:extLst>
          </p:cNvPr>
          <p:cNvGraphicFramePr>
            <a:graphicFrameLocks noGrp="1"/>
          </p:cNvGraphicFramePr>
          <p:nvPr/>
        </p:nvGraphicFramePr>
        <p:xfrm>
          <a:off x="986728" y="2589326"/>
          <a:ext cx="1036707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058">
                  <a:extLst>
                    <a:ext uri="{9D8B030D-6E8A-4147-A177-3AD203B41FA5}">
                      <a16:colId xmlns:a16="http://schemas.microsoft.com/office/drawing/2014/main" val="2115461938"/>
                    </a:ext>
                  </a:extLst>
                </a:gridCol>
                <a:gridCol w="8010014">
                  <a:extLst>
                    <a:ext uri="{9D8B030D-6E8A-4147-A177-3AD203B41FA5}">
                      <a16:colId xmlns:a16="http://schemas.microsoft.com/office/drawing/2014/main" val="70442707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Case management and financial assistance for families and individuals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205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Reduces people experiencing/beginning homelessness </a:t>
                      </a:r>
                      <a:endParaRPr lang="en-US" sz="1800" u="sng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635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Co-creation of housing stabilization plan with financial assistance available to help with basic needs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491523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6297757-223A-432A-8B6B-30BC02E82674}"/>
              </a:ext>
            </a:extLst>
          </p:cNvPr>
          <p:cNvSpPr txBox="1"/>
          <p:nvPr/>
        </p:nvSpPr>
        <p:spPr>
          <a:xfrm>
            <a:off x="1545708" y="4938177"/>
            <a:ext cx="6464436" cy="98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on disparities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Leverages strengths and networks of people, especially people of color, to avoid the shelter system</a:t>
            </a:r>
          </a:p>
        </p:txBody>
      </p:sp>
      <p:pic>
        <p:nvPicPr>
          <p:cNvPr id="18" name="Graphic 17" descr="Single gear">
            <a:extLst>
              <a:ext uri="{FF2B5EF4-FFF2-40B4-BE49-F238E27FC236}">
                <a16:creationId xmlns:a16="http://schemas.microsoft.com/office/drawing/2014/main" id="{D9D5B0BC-734B-4761-A12F-DFAC6A8C2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097" y="5128314"/>
            <a:ext cx="609611" cy="609611"/>
          </a:xfrm>
          <a:prstGeom prst="rect">
            <a:avLst/>
          </a:prstGeom>
        </p:spPr>
      </p:pic>
      <p:pic>
        <p:nvPicPr>
          <p:cNvPr id="19" name="Graphic 18" descr="Universal Access">
            <a:extLst>
              <a:ext uri="{FF2B5EF4-FFF2-40B4-BE49-F238E27FC236}">
                <a16:creationId xmlns:a16="http://schemas.microsoft.com/office/drawing/2014/main" id="{B1E397D2-7298-4365-80BD-F0E65AA3A8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6749" y="1549154"/>
            <a:ext cx="790936" cy="7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52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5C09-6551-4224-859A-EBCBD66E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08D2-578B-44E9-BA22-AEE0D424D5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2464" y="7422833"/>
            <a:ext cx="10515600" cy="445305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What: </a:t>
            </a:r>
            <a:r>
              <a:rPr lang="en-US" dirty="0"/>
              <a:t>Family self-pay and eligibility criteria</a:t>
            </a:r>
          </a:p>
          <a:p>
            <a:r>
              <a:rPr lang="en-US" b="1" dirty="0"/>
              <a:t>Why:  </a:t>
            </a:r>
            <a:r>
              <a:rPr lang="en-US" dirty="0"/>
              <a:t>Empowers more families to maintain stability and avoid unsheltered and unsafe settings</a:t>
            </a:r>
          </a:p>
          <a:p>
            <a:r>
              <a:rPr lang="en-US" b="1" dirty="0"/>
              <a:t>How:</a:t>
            </a:r>
          </a:p>
          <a:p>
            <a:r>
              <a:rPr lang="en-US" dirty="0"/>
              <a:t>Engage family voices to design new financial empowerment approach</a:t>
            </a:r>
          </a:p>
          <a:p>
            <a:r>
              <a:rPr lang="en-US" dirty="0"/>
              <a:t>Use racial equity lens to redefine family eligibility criteria </a:t>
            </a:r>
          </a:p>
          <a:p>
            <a:r>
              <a:rPr lang="en-US" b="1" dirty="0"/>
              <a:t>Cost/Impact: </a:t>
            </a:r>
            <a:r>
              <a:rPr lang="en-US" dirty="0"/>
              <a:t>$500,000 annually, 700 families (2,100 people)</a:t>
            </a:r>
          </a:p>
          <a:p>
            <a:r>
              <a:rPr lang="en-US" b="1" dirty="0"/>
              <a:t>Disparities impact: </a:t>
            </a:r>
            <a:r>
              <a:rPr lang="en-US" dirty="0"/>
              <a:t>Most impacted are families of color who face structural racism and generational financial trauma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143BF0-9D41-4619-B42A-658FE82338B9}"/>
              </a:ext>
            </a:extLst>
          </p:cNvPr>
          <p:cNvSpPr/>
          <p:nvPr/>
        </p:nvSpPr>
        <p:spPr>
          <a:xfrm rot="5400000">
            <a:off x="10199626" y="-506982"/>
            <a:ext cx="1046478" cy="2060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643E5BEF-3EAF-4A1D-9E38-52475948AA70}"/>
              </a:ext>
            </a:extLst>
          </p:cNvPr>
          <p:cNvSpPr/>
          <p:nvPr/>
        </p:nvSpPr>
        <p:spPr bwMode="auto">
          <a:xfrm>
            <a:off x="10720320" y="35136"/>
            <a:ext cx="1471680" cy="926660"/>
          </a:xfrm>
          <a:prstGeom prst="rightArrow">
            <a:avLst/>
          </a:prstGeom>
          <a:solidFill>
            <a:schemeClr val="bg1"/>
          </a:solidFill>
          <a:ln>
            <a:solidFill>
              <a:srgbClr val="356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Exiting homelessness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A6D0BB-AA5A-46A5-806C-F8D3CC3B5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087" y="89485"/>
            <a:ext cx="776784" cy="847180"/>
          </a:xfrm>
          <a:prstGeom prst="rect">
            <a:avLst/>
          </a:prstGeom>
        </p:spPr>
      </p:pic>
      <p:pic>
        <p:nvPicPr>
          <p:cNvPr id="15" name="Graphic 14" descr="Universal Access">
            <a:extLst>
              <a:ext uri="{FF2B5EF4-FFF2-40B4-BE49-F238E27FC236}">
                <a16:creationId xmlns:a16="http://schemas.microsoft.com/office/drawing/2014/main" id="{0105619D-58FD-4F2B-AF3F-9580AA1CC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3597" y="1549154"/>
            <a:ext cx="790936" cy="79093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F0C2F7F-C0F2-4BCF-86A9-374F91257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103" y="1690687"/>
            <a:ext cx="250800" cy="5078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175DC5-1BB3-4A31-AA0F-0B4DEC4F945C}"/>
              </a:ext>
            </a:extLst>
          </p:cNvPr>
          <p:cNvSpPr txBox="1"/>
          <p:nvPr/>
        </p:nvSpPr>
        <p:spPr>
          <a:xfrm>
            <a:off x="1282219" y="1782792"/>
            <a:ext cx="1036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$500,000 annually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700 families (2,100 people) each year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7ED4E89-BD5F-439F-B965-D126B853AA55}"/>
              </a:ext>
            </a:extLst>
          </p:cNvPr>
          <p:cNvGraphicFramePr>
            <a:graphicFrameLocks noGrp="1"/>
          </p:cNvGraphicFramePr>
          <p:nvPr/>
        </p:nvGraphicFramePr>
        <p:xfrm>
          <a:off x="986728" y="2589326"/>
          <a:ext cx="1036707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058">
                  <a:extLst>
                    <a:ext uri="{9D8B030D-6E8A-4147-A177-3AD203B41FA5}">
                      <a16:colId xmlns:a16="http://schemas.microsoft.com/office/drawing/2014/main" val="2115461938"/>
                    </a:ext>
                  </a:extLst>
                </a:gridCol>
                <a:gridCol w="8010014">
                  <a:extLst>
                    <a:ext uri="{9D8B030D-6E8A-4147-A177-3AD203B41FA5}">
                      <a16:colId xmlns:a16="http://schemas.microsoft.com/office/drawing/2014/main" val="70442707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Family self-pay and family eligibility criteria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205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Empowers more families to maintain stability and avoid unsheltered and unsafe settings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635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Engage family voices to design new financial empowerment approach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 racial equity lens to redefine family eligibility criteria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91126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E5FC97E-42DA-4971-89D6-EE761412637B}"/>
              </a:ext>
            </a:extLst>
          </p:cNvPr>
          <p:cNvSpPr txBox="1"/>
          <p:nvPr/>
        </p:nvSpPr>
        <p:spPr>
          <a:xfrm>
            <a:off x="1545708" y="4993575"/>
            <a:ext cx="6950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on disparities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Most impacted are families of color who face structural racism and generational financial trauma</a:t>
            </a:r>
          </a:p>
        </p:txBody>
      </p:sp>
      <p:pic>
        <p:nvPicPr>
          <p:cNvPr id="24" name="Graphic 23" descr="Single gear">
            <a:extLst>
              <a:ext uri="{FF2B5EF4-FFF2-40B4-BE49-F238E27FC236}">
                <a16:creationId xmlns:a16="http://schemas.microsoft.com/office/drawing/2014/main" id="{5F196F42-FB06-4099-B479-FA2C5F208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097" y="5133884"/>
            <a:ext cx="609611" cy="6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96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5C09-6551-4224-859A-EBCBD66E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78952" cy="1325563"/>
          </a:xfrm>
        </p:spPr>
        <p:txBody>
          <a:bodyPr/>
          <a:lstStyle/>
          <a:p>
            <a:r>
              <a:rPr lang="en-US" dirty="0"/>
              <a:t>Improving outcomes – 24/7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08D2-578B-44E9-BA22-AEE0D424D5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7256289"/>
            <a:ext cx="10515600" cy="4453053"/>
          </a:xfrm>
        </p:spPr>
        <p:txBody>
          <a:bodyPr>
            <a:normAutofit/>
          </a:bodyPr>
          <a:lstStyle/>
          <a:p>
            <a:r>
              <a:rPr lang="en-US" b="1" dirty="0"/>
              <a:t>What: </a:t>
            </a:r>
            <a:r>
              <a:rPr lang="en-US" dirty="0"/>
              <a:t>24/7 shelter operations</a:t>
            </a:r>
          </a:p>
          <a:p>
            <a:r>
              <a:rPr lang="en-US" b="1" dirty="0"/>
              <a:t>Why: </a:t>
            </a:r>
            <a:r>
              <a:rPr lang="en-US" dirty="0"/>
              <a:t>reduces people on streets, increases shelter capacity</a:t>
            </a:r>
          </a:p>
          <a:p>
            <a:r>
              <a:rPr lang="en-US" b="1" dirty="0"/>
              <a:t>How: </a:t>
            </a:r>
            <a:r>
              <a:rPr lang="en-US" dirty="0"/>
              <a:t>Sustain COVID-19 level shelter investment</a:t>
            </a:r>
          </a:p>
          <a:p>
            <a:r>
              <a:rPr lang="en-US" b="1" dirty="0"/>
              <a:t>Cost/impact: </a:t>
            </a:r>
            <a:r>
              <a:rPr lang="en-US" dirty="0"/>
              <a:t>$3 million annually, 3,720 people</a:t>
            </a:r>
          </a:p>
          <a:p>
            <a:r>
              <a:rPr lang="en-US" b="1" dirty="0"/>
              <a:t>Disparities impact: </a:t>
            </a:r>
            <a:r>
              <a:rPr lang="en-US" dirty="0"/>
              <a:t>Existing shelters serve majority African American population experiencing homelessness</a:t>
            </a:r>
          </a:p>
          <a:p>
            <a:endParaRPr lang="en-US" b="1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ADB46F6-FB8D-4253-9D22-F6F0721F8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103" y="1690687"/>
            <a:ext cx="250800" cy="5078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70B876-C565-48E2-BD22-94260916F51E}"/>
              </a:ext>
            </a:extLst>
          </p:cNvPr>
          <p:cNvSpPr txBox="1"/>
          <p:nvPr/>
        </p:nvSpPr>
        <p:spPr>
          <a:xfrm>
            <a:off x="1282219" y="1782792"/>
            <a:ext cx="1036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$3 million annually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3,720 people each year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45EE6F-F720-401F-ACE0-3B1796A8AAF9}"/>
              </a:ext>
            </a:extLst>
          </p:cNvPr>
          <p:cNvGraphicFramePr>
            <a:graphicFrameLocks noGrp="1"/>
          </p:cNvGraphicFramePr>
          <p:nvPr/>
        </p:nvGraphicFramePr>
        <p:xfrm>
          <a:off x="986728" y="2589326"/>
          <a:ext cx="1036707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058">
                  <a:extLst>
                    <a:ext uri="{9D8B030D-6E8A-4147-A177-3AD203B41FA5}">
                      <a16:colId xmlns:a16="http://schemas.microsoft.com/office/drawing/2014/main" val="2115461938"/>
                    </a:ext>
                  </a:extLst>
                </a:gridCol>
                <a:gridCol w="8010014">
                  <a:extLst>
                    <a:ext uri="{9D8B030D-6E8A-4147-A177-3AD203B41FA5}">
                      <a16:colId xmlns:a16="http://schemas.microsoft.com/office/drawing/2014/main" val="70442707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24/7 shelter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205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Reduces people on streets, increases shelter capacity, better facilitates housing outcomes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75909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Sustain COVID-19 level shelter investment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3785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22F272-814D-47D9-80E2-043514B75C56}"/>
              </a:ext>
            </a:extLst>
          </p:cNvPr>
          <p:cNvSpPr txBox="1"/>
          <p:nvPr/>
        </p:nvSpPr>
        <p:spPr>
          <a:xfrm>
            <a:off x="1545708" y="4993575"/>
            <a:ext cx="980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on disparities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Existing shelters serve majority African American population experiencing homelessness</a:t>
            </a:r>
          </a:p>
        </p:txBody>
      </p:sp>
      <p:pic>
        <p:nvPicPr>
          <p:cNvPr id="17" name="Graphic 16" descr="Single gear">
            <a:extLst>
              <a:ext uri="{FF2B5EF4-FFF2-40B4-BE49-F238E27FC236}">
                <a16:creationId xmlns:a16="http://schemas.microsoft.com/office/drawing/2014/main" id="{EE26447D-B24E-43C8-94A1-979F0BA74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097" y="5028999"/>
            <a:ext cx="609611" cy="6096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A1686E-9BDC-4B05-A8A5-E7D70519063C}"/>
              </a:ext>
            </a:extLst>
          </p:cNvPr>
          <p:cNvSpPr/>
          <p:nvPr/>
        </p:nvSpPr>
        <p:spPr>
          <a:xfrm rot="5400000">
            <a:off x="10199626" y="-506982"/>
            <a:ext cx="1046478" cy="2060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Right Arrow 10">
            <a:extLst>
              <a:ext uri="{FF2B5EF4-FFF2-40B4-BE49-F238E27FC236}">
                <a16:creationId xmlns:a16="http://schemas.microsoft.com/office/drawing/2014/main" id="{703F674D-4B7B-4ECC-B5B3-0870DDCEA174}"/>
              </a:ext>
            </a:extLst>
          </p:cNvPr>
          <p:cNvSpPr/>
          <p:nvPr/>
        </p:nvSpPr>
        <p:spPr bwMode="auto">
          <a:xfrm>
            <a:off x="10720320" y="35136"/>
            <a:ext cx="1471680" cy="926660"/>
          </a:xfrm>
          <a:prstGeom prst="rightArrow">
            <a:avLst/>
          </a:prstGeom>
          <a:solidFill>
            <a:schemeClr val="bg1"/>
          </a:solidFill>
          <a:ln>
            <a:solidFill>
              <a:srgbClr val="356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Exiting homelessness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4E2EEB-1FCB-47A0-8026-50451AE64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087" y="89485"/>
            <a:ext cx="776784" cy="847180"/>
          </a:xfrm>
          <a:prstGeom prst="rect">
            <a:avLst/>
          </a:prstGeom>
        </p:spPr>
      </p:pic>
      <p:pic>
        <p:nvPicPr>
          <p:cNvPr id="21" name="Graphic 20" descr="Universal Access">
            <a:extLst>
              <a:ext uri="{FF2B5EF4-FFF2-40B4-BE49-F238E27FC236}">
                <a16:creationId xmlns:a16="http://schemas.microsoft.com/office/drawing/2014/main" id="{585239CF-B7BD-4684-B5CB-E6A7305D9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6749" y="1518674"/>
            <a:ext cx="790936" cy="7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2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41B9-D385-4B77-A674-8C531FA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Improving outcomes – case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ED3E4-ED4A-4A71-B2CA-8D58CB16B5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7324725"/>
            <a:ext cx="10515600" cy="3777167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What: </a:t>
            </a:r>
            <a:r>
              <a:rPr lang="en-US" dirty="0"/>
              <a:t>Expanded case management at emergency shelters</a:t>
            </a:r>
          </a:p>
          <a:p>
            <a:r>
              <a:rPr lang="en-US" b="1" dirty="0"/>
              <a:t>Why: </a:t>
            </a:r>
            <a:r>
              <a:rPr lang="en-US" dirty="0"/>
              <a:t>Connects more vulnerable people to housing programs faster</a:t>
            </a:r>
          </a:p>
          <a:p>
            <a:r>
              <a:rPr lang="en-US" b="1" dirty="0"/>
              <a:t>How: </a:t>
            </a:r>
            <a:r>
              <a:rPr lang="en-US" dirty="0"/>
              <a:t>Add 24 FTEs</a:t>
            </a:r>
          </a:p>
          <a:p>
            <a:r>
              <a:rPr lang="en-US" b="1" dirty="0"/>
              <a:t>Cost/impact: </a:t>
            </a:r>
            <a:r>
              <a:rPr lang="en-US" dirty="0"/>
              <a:t>$3 million, 1,000 people</a:t>
            </a:r>
          </a:p>
          <a:p>
            <a:r>
              <a:rPr lang="en-US" b="1" dirty="0"/>
              <a:t>Disparities impact: </a:t>
            </a:r>
            <a:r>
              <a:rPr lang="en-US" dirty="0"/>
              <a:t>People of color experience homelessness at higher rates and face greater barriers to housing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6FC67E-5906-4E04-A1E2-B560FE160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103" y="1690687"/>
            <a:ext cx="250800" cy="5078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62BCAE-0803-414E-BEA2-6A0FD0A64261}"/>
              </a:ext>
            </a:extLst>
          </p:cNvPr>
          <p:cNvSpPr txBox="1"/>
          <p:nvPr/>
        </p:nvSpPr>
        <p:spPr>
          <a:xfrm>
            <a:off x="1282219" y="1782792"/>
            <a:ext cx="1036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$3 million annually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1,000 people each year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3CF5C49-7566-435A-B894-D8C5F4E9CDA6}"/>
              </a:ext>
            </a:extLst>
          </p:cNvPr>
          <p:cNvGraphicFramePr>
            <a:graphicFrameLocks noGrp="1"/>
          </p:cNvGraphicFramePr>
          <p:nvPr/>
        </p:nvGraphicFramePr>
        <p:xfrm>
          <a:off x="986728" y="2589326"/>
          <a:ext cx="1036707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058">
                  <a:extLst>
                    <a:ext uri="{9D8B030D-6E8A-4147-A177-3AD203B41FA5}">
                      <a16:colId xmlns:a16="http://schemas.microsoft.com/office/drawing/2014/main" val="2115461938"/>
                    </a:ext>
                  </a:extLst>
                </a:gridCol>
                <a:gridCol w="8010014">
                  <a:extLst>
                    <a:ext uri="{9D8B030D-6E8A-4147-A177-3AD203B41FA5}">
                      <a16:colId xmlns:a16="http://schemas.microsoft.com/office/drawing/2014/main" val="70442707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Expanded case management at emergency shelters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205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Connects more vulnerable people to housing programs faster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75909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24 FTEs to provide case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37854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F3C6BB0-5C7E-45D7-B9E4-42A7F665EA62}"/>
              </a:ext>
            </a:extLst>
          </p:cNvPr>
          <p:cNvSpPr txBox="1"/>
          <p:nvPr/>
        </p:nvSpPr>
        <p:spPr>
          <a:xfrm>
            <a:off x="1545708" y="5036193"/>
            <a:ext cx="980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on disparities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People of color experience homelessness at higher rates and face greater barriers to housing</a:t>
            </a:r>
          </a:p>
        </p:txBody>
      </p:sp>
      <p:pic>
        <p:nvPicPr>
          <p:cNvPr id="16" name="Graphic 15" descr="Single gear">
            <a:extLst>
              <a:ext uri="{FF2B5EF4-FFF2-40B4-BE49-F238E27FC236}">
                <a16:creationId xmlns:a16="http://schemas.microsoft.com/office/drawing/2014/main" id="{C9D16140-DE85-44C0-AC7B-2250903D6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097" y="5071617"/>
            <a:ext cx="609611" cy="609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4B11A8-DA06-4CAE-83A1-A59CC744188A}"/>
              </a:ext>
            </a:extLst>
          </p:cNvPr>
          <p:cNvSpPr/>
          <p:nvPr/>
        </p:nvSpPr>
        <p:spPr>
          <a:xfrm rot="5400000">
            <a:off x="10199626" y="-506982"/>
            <a:ext cx="1046478" cy="2060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Right Arrow 10">
            <a:extLst>
              <a:ext uri="{FF2B5EF4-FFF2-40B4-BE49-F238E27FC236}">
                <a16:creationId xmlns:a16="http://schemas.microsoft.com/office/drawing/2014/main" id="{63090AFD-D97D-40D2-98A3-9524752873F0}"/>
              </a:ext>
            </a:extLst>
          </p:cNvPr>
          <p:cNvSpPr/>
          <p:nvPr/>
        </p:nvSpPr>
        <p:spPr bwMode="auto">
          <a:xfrm>
            <a:off x="10720320" y="35136"/>
            <a:ext cx="1471680" cy="926660"/>
          </a:xfrm>
          <a:prstGeom prst="rightArrow">
            <a:avLst/>
          </a:prstGeom>
          <a:solidFill>
            <a:schemeClr val="bg1"/>
          </a:solidFill>
          <a:ln>
            <a:solidFill>
              <a:srgbClr val="356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Exiting homelessness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B48CD9-9AEA-48B8-9C68-B7331B008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8087" y="89485"/>
            <a:ext cx="776784" cy="847180"/>
          </a:xfrm>
          <a:prstGeom prst="rect">
            <a:avLst/>
          </a:prstGeom>
        </p:spPr>
      </p:pic>
      <p:pic>
        <p:nvPicPr>
          <p:cNvPr id="22" name="Graphic 21" descr="Universal Access">
            <a:extLst>
              <a:ext uri="{FF2B5EF4-FFF2-40B4-BE49-F238E27FC236}">
                <a16:creationId xmlns:a16="http://schemas.microsoft.com/office/drawing/2014/main" id="{DFBD1FAA-41FB-4CD7-9741-2F6EC3FC4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6749" y="1518674"/>
            <a:ext cx="790936" cy="7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3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5C09-6551-4224-859A-EBCBD66E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Improving outcomes – employment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08D2-578B-44E9-BA22-AEE0D424D5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7045630"/>
            <a:ext cx="10515600" cy="445305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What: </a:t>
            </a:r>
            <a:r>
              <a:rPr lang="en-US" dirty="0"/>
              <a:t>Coordinated support and access to financial assistance, health care, food, employment assistance for shelter diversion </a:t>
            </a:r>
          </a:p>
          <a:p>
            <a:r>
              <a:rPr lang="en-US" b="1" dirty="0"/>
              <a:t>Why:  </a:t>
            </a:r>
            <a:r>
              <a:rPr lang="en-US" dirty="0"/>
              <a:t>Social determinants of health impact housing stability. This population needs hands-on assistance to apply and navigate available support.</a:t>
            </a:r>
          </a:p>
          <a:p>
            <a:r>
              <a:rPr lang="en-US" b="1" dirty="0"/>
              <a:t>How: </a:t>
            </a:r>
            <a:r>
              <a:rPr lang="en-US" dirty="0"/>
              <a:t>5-6 FTEs to work with applicants at shelters</a:t>
            </a:r>
          </a:p>
          <a:p>
            <a:r>
              <a:rPr lang="en-US" b="1" dirty="0"/>
              <a:t>Cost/Impact: </a:t>
            </a:r>
            <a:r>
              <a:rPr lang="en-US" dirty="0"/>
              <a:t>$750,000 annually, 200 people</a:t>
            </a:r>
          </a:p>
          <a:p>
            <a:r>
              <a:rPr lang="en-US" b="1" dirty="0"/>
              <a:t>Disparities impact: </a:t>
            </a:r>
            <a:r>
              <a:rPr lang="en-US" dirty="0"/>
              <a:t>Majority of shelter and diversion participants are people of color. Balances digital and in-person support needed for access.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FD437F2-D8CE-4FE9-8375-F7C0A9B8A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103" y="1690687"/>
            <a:ext cx="250800" cy="5078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4B521C-1BB9-4E86-AD5C-C8C58E867E88}"/>
              </a:ext>
            </a:extLst>
          </p:cNvPr>
          <p:cNvSpPr txBox="1"/>
          <p:nvPr/>
        </p:nvSpPr>
        <p:spPr>
          <a:xfrm>
            <a:off x="1282219" y="1782792"/>
            <a:ext cx="1036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$750,000 annually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200 people each year</a:t>
            </a:r>
          </a:p>
        </p:txBody>
      </p:sp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87E0E0A1-6ABB-426D-B7D8-B29E8D11337C}"/>
              </a:ext>
            </a:extLst>
          </p:cNvPr>
          <p:cNvGraphicFramePr>
            <a:graphicFrameLocks noGrp="1"/>
          </p:cNvGraphicFramePr>
          <p:nvPr/>
        </p:nvGraphicFramePr>
        <p:xfrm>
          <a:off x="986728" y="2589326"/>
          <a:ext cx="1036707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058">
                  <a:extLst>
                    <a:ext uri="{9D8B030D-6E8A-4147-A177-3AD203B41FA5}">
                      <a16:colId xmlns:a16="http://schemas.microsoft.com/office/drawing/2014/main" val="2115461938"/>
                    </a:ext>
                  </a:extLst>
                </a:gridCol>
                <a:gridCol w="8010014">
                  <a:extLst>
                    <a:ext uri="{9D8B030D-6E8A-4147-A177-3AD203B41FA5}">
                      <a16:colId xmlns:a16="http://schemas.microsoft.com/office/drawing/2014/main" val="70442707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to employment services and training for shelter diversion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205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Receiving employment services and earning income positively impacts housing stability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635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Employment coaching, skills development through training and education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76867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485DD31-8B95-4CC4-A4D6-DCBFF91B09CD}"/>
              </a:ext>
            </a:extLst>
          </p:cNvPr>
          <p:cNvSpPr txBox="1"/>
          <p:nvPr/>
        </p:nvSpPr>
        <p:spPr>
          <a:xfrm>
            <a:off x="1545708" y="4993575"/>
            <a:ext cx="7464180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on disparities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Majority of participants are people of color. Addressing employment readiness will ensure receiving and maintaining employment, increasing earning potential and stabilizing housing.</a:t>
            </a:r>
          </a:p>
        </p:txBody>
      </p:sp>
      <p:pic>
        <p:nvPicPr>
          <p:cNvPr id="22" name="Graphic 21" descr="Single gear">
            <a:extLst>
              <a:ext uri="{FF2B5EF4-FFF2-40B4-BE49-F238E27FC236}">
                <a16:creationId xmlns:a16="http://schemas.microsoft.com/office/drawing/2014/main" id="{2DA79582-4756-4E12-8577-9145F47BD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097" y="5028999"/>
            <a:ext cx="609611" cy="6096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26448E-75F5-4DCE-A7B5-EDACB17E59C4}"/>
              </a:ext>
            </a:extLst>
          </p:cNvPr>
          <p:cNvSpPr/>
          <p:nvPr/>
        </p:nvSpPr>
        <p:spPr>
          <a:xfrm rot="5400000">
            <a:off x="10199626" y="-506982"/>
            <a:ext cx="1046478" cy="2060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Right Arrow 10">
            <a:extLst>
              <a:ext uri="{FF2B5EF4-FFF2-40B4-BE49-F238E27FC236}">
                <a16:creationId xmlns:a16="http://schemas.microsoft.com/office/drawing/2014/main" id="{193AA383-E751-484F-B814-211D8A98CE36}"/>
              </a:ext>
            </a:extLst>
          </p:cNvPr>
          <p:cNvSpPr/>
          <p:nvPr/>
        </p:nvSpPr>
        <p:spPr bwMode="auto">
          <a:xfrm>
            <a:off x="10720320" y="35136"/>
            <a:ext cx="1471680" cy="926660"/>
          </a:xfrm>
          <a:prstGeom prst="rightArrow">
            <a:avLst/>
          </a:prstGeom>
          <a:solidFill>
            <a:schemeClr val="bg1"/>
          </a:solidFill>
          <a:ln>
            <a:solidFill>
              <a:srgbClr val="356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Exiting homelessness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6491BD-BEFE-4E97-80F4-CBA7B7592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087" y="89485"/>
            <a:ext cx="776784" cy="847180"/>
          </a:xfrm>
          <a:prstGeom prst="rect">
            <a:avLst/>
          </a:prstGeom>
        </p:spPr>
      </p:pic>
      <p:pic>
        <p:nvPicPr>
          <p:cNvPr id="23" name="Graphic 22" descr="Universal Access">
            <a:extLst>
              <a:ext uri="{FF2B5EF4-FFF2-40B4-BE49-F238E27FC236}">
                <a16:creationId xmlns:a16="http://schemas.microsoft.com/office/drawing/2014/main" id="{3271FC87-6B5D-4659-9E4B-69CF9360E4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13597" y="1549154"/>
            <a:ext cx="790936" cy="7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75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5C09-6551-4224-859A-EBCBD66E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Improving outcomes – low barrier shelters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08D2-578B-44E9-BA22-AEE0D424D5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82219" y="7429141"/>
            <a:ext cx="10515600" cy="4082271"/>
          </a:xfrm>
        </p:spPr>
        <p:txBody>
          <a:bodyPr>
            <a:normAutofit/>
          </a:bodyPr>
          <a:lstStyle/>
          <a:p>
            <a:r>
              <a:rPr lang="en-US" b="1" dirty="0"/>
              <a:t>What: </a:t>
            </a:r>
            <a:r>
              <a:rPr lang="en-US" dirty="0"/>
              <a:t>Continue gap funding for new shelter programs</a:t>
            </a:r>
          </a:p>
          <a:p>
            <a:r>
              <a:rPr lang="en-US" b="1" dirty="0"/>
              <a:t>Why: </a:t>
            </a:r>
            <a:r>
              <a:rPr lang="en-US" dirty="0"/>
              <a:t>Housing focused, target people not engaging with existing shelters</a:t>
            </a:r>
          </a:p>
          <a:p>
            <a:r>
              <a:rPr lang="en-US" b="1" dirty="0"/>
              <a:t>Cost/impact: </a:t>
            </a:r>
            <a:r>
              <a:rPr lang="en-US" dirty="0"/>
              <a:t>$3.6 million, 900 people per year</a:t>
            </a:r>
          </a:p>
          <a:p>
            <a:r>
              <a:rPr lang="en-US" b="1" dirty="0"/>
              <a:t>Disparities impact: </a:t>
            </a:r>
            <a:r>
              <a:rPr lang="en-US" dirty="0"/>
              <a:t>Culturally specific low-barrier programs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F13210-8495-4475-81D8-47A8225ACB8B}"/>
              </a:ext>
            </a:extLst>
          </p:cNvPr>
          <p:cNvSpPr/>
          <p:nvPr/>
        </p:nvSpPr>
        <p:spPr>
          <a:xfrm rot="5400000">
            <a:off x="10197081" y="-491660"/>
            <a:ext cx="1046478" cy="2029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87B6E909-ADAC-49E3-9DD8-DB4AB3FD3B22}"/>
              </a:ext>
            </a:extLst>
          </p:cNvPr>
          <p:cNvSpPr/>
          <p:nvPr/>
        </p:nvSpPr>
        <p:spPr bwMode="auto">
          <a:xfrm>
            <a:off x="10720320" y="35136"/>
            <a:ext cx="1471680" cy="926660"/>
          </a:xfrm>
          <a:prstGeom prst="rightArrow">
            <a:avLst/>
          </a:prstGeom>
          <a:solidFill>
            <a:schemeClr val="bg1"/>
          </a:solidFill>
          <a:ln>
            <a:solidFill>
              <a:srgbClr val="356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Exiting homelessness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6BA59-A345-4E0E-BCB6-4D43D0492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087" y="89485"/>
            <a:ext cx="776784" cy="84718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D01045B-453A-463F-A259-6ECEBB95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103" y="1690687"/>
            <a:ext cx="250800" cy="5078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F407B3-078D-4A78-AE84-64F4D1DB9043}"/>
              </a:ext>
            </a:extLst>
          </p:cNvPr>
          <p:cNvSpPr txBox="1"/>
          <p:nvPr/>
        </p:nvSpPr>
        <p:spPr>
          <a:xfrm>
            <a:off x="1282219" y="1782792"/>
            <a:ext cx="1036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$3.6 million annually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900 people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E94FBB6-7728-4772-9FB3-A1FA2D610A6F}"/>
              </a:ext>
            </a:extLst>
          </p:cNvPr>
          <p:cNvGraphicFramePr>
            <a:graphicFrameLocks noGrp="1"/>
          </p:cNvGraphicFramePr>
          <p:nvPr/>
        </p:nvGraphicFramePr>
        <p:xfrm>
          <a:off x="986728" y="2589326"/>
          <a:ext cx="1036707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058">
                  <a:extLst>
                    <a:ext uri="{9D8B030D-6E8A-4147-A177-3AD203B41FA5}">
                      <a16:colId xmlns:a16="http://schemas.microsoft.com/office/drawing/2014/main" val="2115461938"/>
                    </a:ext>
                  </a:extLst>
                </a:gridCol>
                <a:gridCol w="8010014">
                  <a:extLst>
                    <a:ext uri="{9D8B030D-6E8A-4147-A177-3AD203B41FA5}">
                      <a16:colId xmlns:a16="http://schemas.microsoft.com/office/drawing/2014/main" val="70442707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Continue gap funding for new shelter programs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205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Housing focused, target people not engaging with existing shelters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75909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New shelter models specifically designed to respond to needs of people who go unsheltered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02465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6C9F5A2-0A9B-440F-BC73-01455E19C050}"/>
              </a:ext>
            </a:extLst>
          </p:cNvPr>
          <p:cNvSpPr txBox="1"/>
          <p:nvPr/>
        </p:nvSpPr>
        <p:spPr>
          <a:xfrm>
            <a:off x="1596339" y="5025227"/>
            <a:ext cx="980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on disparities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Culturally-specific low-barrier programs</a:t>
            </a:r>
          </a:p>
        </p:txBody>
      </p:sp>
      <p:pic>
        <p:nvPicPr>
          <p:cNvPr id="20" name="Graphic 19" descr="Single gear">
            <a:extLst>
              <a:ext uri="{FF2B5EF4-FFF2-40B4-BE49-F238E27FC236}">
                <a16:creationId xmlns:a16="http://schemas.microsoft.com/office/drawing/2014/main" id="{8073DCA8-4CE9-4793-9AF1-439C567C3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728" y="5060651"/>
            <a:ext cx="609611" cy="609611"/>
          </a:xfrm>
          <a:prstGeom prst="rect">
            <a:avLst/>
          </a:prstGeom>
        </p:spPr>
      </p:pic>
      <p:pic>
        <p:nvPicPr>
          <p:cNvPr id="14" name="Graphic 13" descr="Universal Access">
            <a:extLst>
              <a:ext uri="{FF2B5EF4-FFF2-40B4-BE49-F238E27FC236}">
                <a16:creationId xmlns:a16="http://schemas.microsoft.com/office/drawing/2014/main" id="{17322B5C-D348-4E8C-A070-E6D13D29B2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13597" y="1549154"/>
            <a:ext cx="790936" cy="7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8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FFFF-A9B8-4BA2-A3FC-A191D3EF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Project-based subsidies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8AA7-BBF5-43F4-873D-8220C80210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7126605"/>
            <a:ext cx="10515600" cy="377716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What: </a:t>
            </a:r>
            <a:r>
              <a:rPr lang="en-US" dirty="0"/>
              <a:t>Project-based subsidies to further lower rent rates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county-funded capital projects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b="1" dirty="0"/>
              <a:t>How: </a:t>
            </a:r>
            <a:r>
              <a:rPr lang="en-US" dirty="0"/>
              <a:t>Project-based vouchers</a:t>
            </a:r>
          </a:p>
          <a:p>
            <a:r>
              <a:rPr lang="en-US" b="1" dirty="0"/>
              <a:t>Why: </a:t>
            </a:r>
            <a:r>
              <a:rPr lang="en-US" dirty="0"/>
              <a:t>Create more units at/below 30% AMI in county financed projects</a:t>
            </a:r>
          </a:p>
          <a:p>
            <a:pPr lvl="1"/>
            <a:r>
              <a:rPr lang="en-US" dirty="0"/>
              <a:t>Households of color disproportionately represented at 30% AMI level</a:t>
            </a:r>
          </a:p>
          <a:p>
            <a:r>
              <a:rPr lang="en-US" b="1" dirty="0"/>
              <a:t>Cost/Impact: </a:t>
            </a:r>
            <a:r>
              <a:rPr lang="en-US" dirty="0"/>
              <a:t>$540,000, 100 households per year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2F70B-F545-4ADE-863D-03C915030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103" y="1690687"/>
            <a:ext cx="250800" cy="507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214664-422F-47D3-AD4E-091D9A430FB5}"/>
              </a:ext>
            </a:extLst>
          </p:cNvPr>
          <p:cNvSpPr txBox="1"/>
          <p:nvPr/>
        </p:nvSpPr>
        <p:spPr>
          <a:xfrm>
            <a:off x="1282219" y="1782792"/>
            <a:ext cx="795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$31.68 million over 10 years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1,000 units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2CF370A-DC17-4010-905E-EC976D50B98C}"/>
              </a:ext>
            </a:extLst>
          </p:cNvPr>
          <p:cNvGraphicFramePr>
            <a:graphicFrameLocks noGrp="1"/>
          </p:cNvGraphicFramePr>
          <p:nvPr/>
        </p:nvGraphicFramePr>
        <p:xfrm>
          <a:off x="986728" y="2589326"/>
          <a:ext cx="10367072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058">
                  <a:extLst>
                    <a:ext uri="{9D8B030D-6E8A-4147-A177-3AD203B41FA5}">
                      <a16:colId xmlns:a16="http://schemas.microsoft.com/office/drawing/2014/main" val="2115461938"/>
                    </a:ext>
                  </a:extLst>
                </a:gridCol>
                <a:gridCol w="8010014">
                  <a:extLst>
                    <a:ext uri="{9D8B030D-6E8A-4147-A177-3AD203B41FA5}">
                      <a16:colId xmlns:a16="http://schemas.microsoft.com/office/drawing/2014/main" val="70442707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Project-based subsidies to further lower rent rates in county-funded capital projects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205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Create more units at or below 30% AMI in county financed projects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75909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Project-based vouchers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3785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C768460-766D-434A-B7EF-C6806CFF6C8F}"/>
              </a:ext>
            </a:extLst>
          </p:cNvPr>
          <p:cNvSpPr txBox="1"/>
          <p:nvPr/>
        </p:nvSpPr>
        <p:spPr>
          <a:xfrm>
            <a:off x="1545708" y="5036193"/>
            <a:ext cx="980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on disparities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Households of color disproportionately represented at 30% AMI level</a:t>
            </a:r>
          </a:p>
        </p:txBody>
      </p:sp>
      <p:pic>
        <p:nvPicPr>
          <p:cNvPr id="13" name="Graphic 12" descr="Single gear">
            <a:extLst>
              <a:ext uri="{FF2B5EF4-FFF2-40B4-BE49-F238E27FC236}">
                <a16:creationId xmlns:a16="http://schemas.microsoft.com/office/drawing/2014/main" id="{B696CC4F-E2E6-4B20-AC14-CD3307FD3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097" y="5071617"/>
            <a:ext cx="609611" cy="609611"/>
          </a:xfrm>
          <a:prstGeom prst="rect">
            <a:avLst/>
          </a:prstGeom>
        </p:spPr>
      </p:pic>
      <p:pic>
        <p:nvPicPr>
          <p:cNvPr id="21" name="Graphic 20" descr="Universal Access">
            <a:extLst>
              <a:ext uri="{FF2B5EF4-FFF2-40B4-BE49-F238E27FC236}">
                <a16:creationId xmlns:a16="http://schemas.microsoft.com/office/drawing/2014/main" id="{12021566-24DD-4FD8-96D6-69979BD6B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4029" y="1518674"/>
            <a:ext cx="790936" cy="7909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99BA25F-90F5-4053-85F4-A8BBFFE5247E}"/>
              </a:ext>
            </a:extLst>
          </p:cNvPr>
          <p:cNvGrpSpPr/>
          <p:nvPr/>
        </p:nvGrpSpPr>
        <p:grpSpPr>
          <a:xfrm>
            <a:off x="9750273" y="0"/>
            <a:ext cx="2441727" cy="1046478"/>
            <a:chOff x="9750273" y="0"/>
            <a:chExt cx="2441727" cy="104647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1A9DD0-1436-4654-9F80-32A77A356098}"/>
                </a:ext>
              </a:extLst>
            </p:cNvPr>
            <p:cNvSpPr/>
            <p:nvPr/>
          </p:nvSpPr>
          <p:spPr>
            <a:xfrm rot="5400000">
              <a:off x="10951851" y="-193671"/>
              <a:ext cx="1046478" cy="1433820"/>
            </a:xfrm>
            <a:prstGeom prst="rect">
              <a:avLst/>
            </a:prstGeom>
            <a:solidFill>
              <a:srgbClr val="234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7" name="Right Arrow 10">
              <a:extLst>
                <a:ext uri="{FF2B5EF4-FFF2-40B4-BE49-F238E27FC236}">
                  <a16:creationId xmlns:a16="http://schemas.microsoft.com/office/drawing/2014/main" id="{EB780307-8F79-49CE-B82C-68159C89E3EE}"/>
                </a:ext>
              </a:extLst>
            </p:cNvPr>
            <p:cNvSpPr/>
            <p:nvPr/>
          </p:nvSpPr>
          <p:spPr bwMode="auto">
            <a:xfrm>
              <a:off x="9750273" y="30056"/>
              <a:ext cx="1471680" cy="92666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3562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Exiting homelessness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3AE915-3203-484A-BC43-B36E59218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2518" y="124477"/>
              <a:ext cx="861479" cy="73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880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FFFF-A9B8-4BA2-A3FC-A191D3EF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housing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8AA7-BBF5-43F4-873D-8220C80210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7370445"/>
            <a:ext cx="10515600" cy="4403979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/>
              <a:t>What: </a:t>
            </a:r>
            <a:r>
              <a:rPr lang="en-US" sz="3200" dirty="0"/>
              <a:t>Developing 1,000 new units of long-term supportive housing by 2030 </a:t>
            </a:r>
          </a:p>
          <a:p>
            <a:r>
              <a:rPr lang="en-US" sz="3600" b="1" dirty="0"/>
              <a:t>How: </a:t>
            </a:r>
            <a:r>
              <a:rPr lang="en-US" sz="3600" dirty="0"/>
              <a:t>Increase the County’s role in developing supportive housing by purchasing more intentionally and proactively</a:t>
            </a:r>
          </a:p>
          <a:p>
            <a:pPr lvl="0"/>
            <a:r>
              <a:rPr lang="en-US" sz="3200" b="1" dirty="0"/>
              <a:t>Why: </a:t>
            </a:r>
            <a:r>
              <a:rPr lang="en-US" sz="3200" dirty="0"/>
              <a:t>Supportive housing positively impacts life outcomes, decreases strain on public systems, improves livability and stability of neighborhoods</a:t>
            </a:r>
          </a:p>
          <a:p>
            <a:r>
              <a:rPr lang="en-US" sz="3200" b="1" dirty="0"/>
              <a:t>Cost/impact: $91.5 million (over 10 years), 1000 units</a:t>
            </a:r>
          </a:p>
          <a:p>
            <a:pPr lvl="1"/>
            <a:r>
              <a:rPr lang="en-US" sz="3200" dirty="0"/>
              <a:t>$50 million in HRA funding, $41.5 million in county funding invested over next ten years to leverage $282 million in outside investment</a:t>
            </a:r>
          </a:p>
          <a:p>
            <a:r>
              <a:rPr lang="en-US" sz="3200" b="1" dirty="0"/>
              <a:t>Disparities impact: </a:t>
            </a:r>
            <a:r>
              <a:rPr lang="en-US" sz="3200" dirty="0"/>
              <a:t>All units affordable at less than 30% AMI, majority of county identified priority population are people of color</a:t>
            </a:r>
          </a:p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4E7792-1153-4D39-9BC2-3300AAEDF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103" y="1690687"/>
            <a:ext cx="250800" cy="5078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06D94A-7F76-42FC-A9F6-E6C1C8904DB8}"/>
              </a:ext>
            </a:extLst>
          </p:cNvPr>
          <p:cNvSpPr txBox="1"/>
          <p:nvPr/>
        </p:nvSpPr>
        <p:spPr>
          <a:xfrm>
            <a:off x="1282219" y="1782792"/>
            <a:ext cx="880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$91.5 million (over 10 years)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1,000 more units by 2030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AD58B15-A453-4D79-9FD6-F9273A470CD3}"/>
              </a:ext>
            </a:extLst>
          </p:cNvPr>
          <p:cNvGraphicFramePr>
            <a:graphicFrameLocks noGrp="1"/>
          </p:cNvGraphicFramePr>
          <p:nvPr/>
        </p:nvGraphicFramePr>
        <p:xfrm>
          <a:off x="986728" y="2501595"/>
          <a:ext cx="10367072" cy="2926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058">
                  <a:extLst>
                    <a:ext uri="{9D8B030D-6E8A-4147-A177-3AD203B41FA5}">
                      <a16:colId xmlns:a16="http://schemas.microsoft.com/office/drawing/2014/main" val="2115461938"/>
                    </a:ext>
                  </a:extLst>
                </a:gridCol>
                <a:gridCol w="8010014">
                  <a:extLst>
                    <a:ext uri="{9D8B030D-6E8A-4147-A177-3AD203B41FA5}">
                      <a16:colId xmlns:a16="http://schemas.microsoft.com/office/drawing/2014/main" val="70442707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Developing 1,000 new units of long-term supportive housing by 2030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205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Supportive housing positively impacts life outcomes, decreases strain on public systems, improves livability and stability of neighborhoods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75909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Increase the County’s role in developing supportive housing by purchasing more intentionally and proactively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$50 million in HRA funding, $41.5 million in county funding invested over next ten years to leverage $282 million in outside investment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37854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796142F-D148-4309-A396-9ED80D76C89B}"/>
              </a:ext>
            </a:extLst>
          </p:cNvPr>
          <p:cNvSpPr txBox="1"/>
          <p:nvPr/>
        </p:nvSpPr>
        <p:spPr>
          <a:xfrm>
            <a:off x="1545707" y="5569545"/>
            <a:ext cx="904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on disparities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 units affordable at less than 30% AMI, majority of county identified priority population are people of color</a:t>
            </a:r>
          </a:p>
        </p:txBody>
      </p:sp>
      <p:pic>
        <p:nvPicPr>
          <p:cNvPr id="16" name="Graphic 15" descr="Single gear">
            <a:extLst>
              <a:ext uri="{FF2B5EF4-FFF2-40B4-BE49-F238E27FC236}">
                <a16:creationId xmlns:a16="http://schemas.microsoft.com/office/drawing/2014/main" id="{3EE8C8CF-DEA7-4B35-98E7-4D593157C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097" y="5639416"/>
            <a:ext cx="609611" cy="609611"/>
          </a:xfrm>
          <a:prstGeom prst="rect">
            <a:avLst/>
          </a:prstGeom>
        </p:spPr>
      </p:pic>
      <p:pic>
        <p:nvPicPr>
          <p:cNvPr id="21" name="Graphic 20" descr="Universal Access">
            <a:extLst>
              <a:ext uri="{FF2B5EF4-FFF2-40B4-BE49-F238E27FC236}">
                <a16:creationId xmlns:a16="http://schemas.microsoft.com/office/drawing/2014/main" id="{1DFE297E-8C59-438C-94C0-7DBB19C01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4029" y="1518674"/>
            <a:ext cx="790936" cy="7909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1805C2C-3EAC-46AD-A627-1F443AB41351}"/>
              </a:ext>
            </a:extLst>
          </p:cNvPr>
          <p:cNvGrpSpPr/>
          <p:nvPr/>
        </p:nvGrpSpPr>
        <p:grpSpPr>
          <a:xfrm>
            <a:off x="9750273" y="0"/>
            <a:ext cx="2441727" cy="1046478"/>
            <a:chOff x="9750273" y="0"/>
            <a:chExt cx="2441727" cy="104647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E97370-2DE9-4960-9B91-C77570066427}"/>
                </a:ext>
              </a:extLst>
            </p:cNvPr>
            <p:cNvSpPr/>
            <p:nvPr/>
          </p:nvSpPr>
          <p:spPr>
            <a:xfrm rot="5400000">
              <a:off x="10951851" y="-193671"/>
              <a:ext cx="1046478" cy="1433820"/>
            </a:xfrm>
            <a:prstGeom prst="rect">
              <a:avLst/>
            </a:prstGeom>
            <a:solidFill>
              <a:srgbClr val="234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3" name="Right Arrow 10">
              <a:extLst>
                <a:ext uri="{FF2B5EF4-FFF2-40B4-BE49-F238E27FC236}">
                  <a16:creationId xmlns:a16="http://schemas.microsoft.com/office/drawing/2014/main" id="{5141C727-3479-4EA5-8625-E04DEBFD5567}"/>
                </a:ext>
              </a:extLst>
            </p:cNvPr>
            <p:cNvSpPr/>
            <p:nvPr/>
          </p:nvSpPr>
          <p:spPr bwMode="auto">
            <a:xfrm>
              <a:off x="9750273" y="30056"/>
              <a:ext cx="1471680" cy="92666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3562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Exiting homelessness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73DE254-12D2-4C5B-A0C2-7119BC2FB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2518" y="124477"/>
              <a:ext cx="861479" cy="73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07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F6B012-A40D-476C-AEA2-F796916BF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3" t="18057" r="19531" b="13710"/>
          <a:stretch/>
        </p:blipFill>
        <p:spPr>
          <a:xfrm>
            <a:off x="567073" y="342900"/>
            <a:ext cx="11057853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34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FFFF-A9B8-4BA2-A3FC-A191D3EF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room occupancy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8AA7-BBF5-43F4-873D-8220C80210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7080885"/>
            <a:ext cx="10515600" cy="377716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What: </a:t>
            </a:r>
            <a:r>
              <a:rPr lang="en-US" dirty="0"/>
              <a:t>Finance creation of SRO housing</a:t>
            </a:r>
          </a:p>
          <a:p>
            <a:r>
              <a:rPr lang="en-US" b="1" dirty="0"/>
              <a:t>How: </a:t>
            </a:r>
            <a:r>
              <a:rPr lang="en-US" dirty="0"/>
              <a:t>Strategic property acquisition, levy or bonding authority financing, SRO taskforce toolkit </a:t>
            </a:r>
          </a:p>
          <a:p>
            <a:r>
              <a:rPr lang="en-US" b="1" dirty="0"/>
              <a:t>Why: </a:t>
            </a:r>
            <a:r>
              <a:rPr lang="en-US" dirty="0"/>
              <a:t>Fills critical gap in housing market for lowest income populations, reduces shelter reliance</a:t>
            </a:r>
          </a:p>
          <a:p>
            <a:r>
              <a:rPr lang="en-US" b="1" dirty="0"/>
              <a:t>Cost/impact: </a:t>
            </a:r>
            <a:r>
              <a:rPr lang="en-US" dirty="0"/>
              <a:t>$97.5 million ($30,000-$100,000 per unit capital) over next 5 years, 1,500 units</a:t>
            </a:r>
          </a:p>
          <a:p>
            <a:r>
              <a:rPr lang="en-US" b="1" dirty="0"/>
              <a:t>Disparities impact: </a:t>
            </a:r>
            <a:r>
              <a:rPr lang="en-US" dirty="0"/>
              <a:t>Households of color disproportionately represented at 30% AMI level</a:t>
            </a:r>
            <a:endParaRPr lang="en-US" b="1" dirty="0"/>
          </a:p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157DAD3-8202-4342-B89D-FBED725C38E3}"/>
              </a:ext>
            </a:extLst>
          </p:cNvPr>
          <p:cNvGraphicFramePr>
            <a:graphicFrameLocks noGrp="1"/>
          </p:cNvGraphicFramePr>
          <p:nvPr/>
        </p:nvGraphicFramePr>
        <p:xfrm>
          <a:off x="986728" y="2501595"/>
          <a:ext cx="10367072" cy="256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058">
                  <a:extLst>
                    <a:ext uri="{9D8B030D-6E8A-4147-A177-3AD203B41FA5}">
                      <a16:colId xmlns:a16="http://schemas.microsoft.com/office/drawing/2014/main" val="2115461938"/>
                    </a:ext>
                  </a:extLst>
                </a:gridCol>
                <a:gridCol w="8010014">
                  <a:extLst>
                    <a:ext uri="{9D8B030D-6E8A-4147-A177-3AD203B41FA5}">
                      <a16:colId xmlns:a16="http://schemas.microsoft.com/office/drawing/2014/main" val="70442707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Finance creation of single room occupancy housing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2054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Fills critical gap in housing market for lowest income populations, reduces shelter reliance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75909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Strategic property acquisition, levy or bonding authority financing, single room occupancy taskforce toolkit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3785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A05CC01-8F64-47E8-B180-EAE7EDA189BF}"/>
              </a:ext>
            </a:extLst>
          </p:cNvPr>
          <p:cNvSpPr txBox="1"/>
          <p:nvPr/>
        </p:nvSpPr>
        <p:spPr>
          <a:xfrm>
            <a:off x="1545708" y="5308846"/>
            <a:ext cx="804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 on disparities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13C6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Households of color disproportionately represented at 30% AMI level</a:t>
            </a:r>
          </a:p>
        </p:txBody>
      </p:sp>
      <p:pic>
        <p:nvPicPr>
          <p:cNvPr id="13" name="Graphic 12" descr="Single gear">
            <a:extLst>
              <a:ext uri="{FF2B5EF4-FFF2-40B4-BE49-F238E27FC236}">
                <a16:creationId xmlns:a16="http://schemas.microsoft.com/office/drawing/2014/main" id="{2D5CF1E9-0290-423C-AAB1-1DF3A762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097" y="5344270"/>
            <a:ext cx="609611" cy="609611"/>
          </a:xfrm>
          <a:prstGeom prst="rect">
            <a:avLst/>
          </a:prstGeom>
        </p:spPr>
      </p:pic>
      <p:sp>
        <p:nvSpPr>
          <p:cNvPr id="18" name="Right Arrow 10">
            <a:extLst>
              <a:ext uri="{FF2B5EF4-FFF2-40B4-BE49-F238E27FC236}">
                <a16:creationId xmlns:a16="http://schemas.microsoft.com/office/drawing/2014/main" id="{9BA6472C-78DC-4B0B-A410-BD365080FE76}"/>
              </a:ext>
            </a:extLst>
          </p:cNvPr>
          <p:cNvSpPr/>
          <p:nvPr/>
        </p:nvSpPr>
        <p:spPr bwMode="auto">
          <a:xfrm>
            <a:off x="10720320" y="35136"/>
            <a:ext cx="1471680" cy="926660"/>
          </a:xfrm>
          <a:prstGeom prst="rightArrow">
            <a:avLst/>
          </a:prstGeom>
          <a:solidFill>
            <a:schemeClr val="bg1"/>
          </a:solidFill>
          <a:ln>
            <a:solidFill>
              <a:srgbClr val="3562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Exiting homelessness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66B59A-4A69-47FA-BD7C-1E355A86C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672" y="124481"/>
            <a:ext cx="861479" cy="73781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1194E83-42EC-414A-B4D2-126DBE17B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103" y="1690687"/>
            <a:ext cx="250800" cy="5078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E32F9A-9371-4DEE-BA00-75D3CCA3A72B}"/>
              </a:ext>
            </a:extLst>
          </p:cNvPr>
          <p:cNvSpPr txBox="1"/>
          <p:nvPr/>
        </p:nvSpPr>
        <p:spPr>
          <a:xfrm>
            <a:off x="1282219" y="1782792"/>
            <a:ext cx="852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$97.5 million over 10 years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Impact: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1,500 units</a:t>
            </a:r>
          </a:p>
        </p:txBody>
      </p:sp>
      <p:pic>
        <p:nvPicPr>
          <p:cNvPr id="23" name="Graphic 22" descr="Universal Access">
            <a:extLst>
              <a:ext uri="{FF2B5EF4-FFF2-40B4-BE49-F238E27FC236}">
                <a16:creationId xmlns:a16="http://schemas.microsoft.com/office/drawing/2014/main" id="{3B9C8417-DE72-449A-8DE7-92AD9FBCE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4301" y="1518674"/>
            <a:ext cx="790936" cy="7909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A2EF307-9B82-4102-8FC4-D282AC5F53A2}"/>
              </a:ext>
            </a:extLst>
          </p:cNvPr>
          <p:cNvGrpSpPr/>
          <p:nvPr/>
        </p:nvGrpSpPr>
        <p:grpSpPr>
          <a:xfrm>
            <a:off x="9750273" y="0"/>
            <a:ext cx="2441727" cy="1046478"/>
            <a:chOff x="9750273" y="0"/>
            <a:chExt cx="2441727" cy="104647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BF0514-2C6F-4823-AB1C-A633533F72AB}"/>
                </a:ext>
              </a:extLst>
            </p:cNvPr>
            <p:cNvSpPr/>
            <p:nvPr/>
          </p:nvSpPr>
          <p:spPr>
            <a:xfrm rot="5400000">
              <a:off x="10951851" y="-193671"/>
              <a:ext cx="1046478" cy="1433820"/>
            </a:xfrm>
            <a:prstGeom prst="rect">
              <a:avLst/>
            </a:prstGeom>
            <a:solidFill>
              <a:srgbClr val="234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6" name="Right Arrow 10">
              <a:extLst>
                <a:ext uri="{FF2B5EF4-FFF2-40B4-BE49-F238E27FC236}">
                  <a16:creationId xmlns:a16="http://schemas.microsoft.com/office/drawing/2014/main" id="{199945C6-3C75-4303-86D4-848D2ED4E3D0}"/>
                </a:ext>
              </a:extLst>
            </p:cNvPr>
            <p:cNvSpPr/>
            <p:nvPr/>
          </p:nvSpPr>
          <p:spPr bwMode="auto">
            <a:xfrm>
              <a:off x="9750273" y="30056"/>
              <a:ext cx="1471680" cy="92666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3562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13C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Exiting homelessness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DA138CC-86E6-4AA6-BE9C-F36BF2FC6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92518" y="124477"/>
              <a:ext cx="861479" cy="73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739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9C4C-2512-4B4C-AC71-068A4B0D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Single room occupancy case study – </a:t>
            </a:r>
            <a:br>
              <a:rPr lang="en-US" sz="3200" dirty="0"/>
            </a:br>
            <a:r>
              <a:rPr lang="en-US" sz="3200" dirty="0"/>
              <a:t>Stevens Square Residence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A419-A28C-487A-94B8-56DF9E33EA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828801"/>
            <a:ext cx="4954997" cy="42710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County acquired VOA property for ~$800,000</a:t>
            </a:r>
          </a:p>
          <a:p>
            <a:r>
              <a:rPr lang="en-US" dirty="0"/>
              <a:t>Leased to Alliance Housing for $1</a:t>
            </a:r>
          </a:p>
          <a:p>
            <a:r>
              <a:rPr lang="en-US" dirty="0"/>
              <a:t>Alliance collects nominal rent (i.e. $375/month) to cover operating costs</a:t>
            </a:r>
          </a:p>
          <a:p>
            <a:r>
              <a:rPr lang="en-US" dirty="0"/>
              <a:t>Residents have own room, shared bathrooms, and kitchen, common spaces</a:t>
            </a:r>
          </a:p>
          <a:p>
            <a:r>
              <a:rPr lang="en-US" dirty="0" err="1"/>
              <a:t>LuMINN</a:t>
            </a:r>
            <a:r>
              <a:rPr lang="en-US" dirty="0"/>
              <a:t>, Metro Inn, University Inn will be transitioned to SRO housing post-pandemic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FC4ED9-5F5B-42A8-B527-136C60814E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4990305-AF03-4B7B-BAFB-42FCE9D9A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1" r="10771"/>
          <a:stretch/>
        </p:blipFill>
        <p:spPr>
          <a:xfrm>
            <a:off x="6261101" y="0"/>
            <a:ext cx="593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60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A8B7-A8D6-4F96-A4C1-C7C4CD6F25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14883"/>
            <a:ext cx="10515600" cy="1325563"/>
          </a:xfrm>
        </p:spPr>
        <p:txBody>
          <a:bodyPr/>
          <a:lstStyle/>
          <a:p>
            <a:r>
              <a:rPr lang="en-US" dirty="0"/>
              <a:t>5- and 10-year estimates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5AC8A6-E8B0-4CE2-99F9-F2330B67D4D8}"/>
              </a:ext>
            </a:extLst>
          </p:cNvPr>
          <p:cNvGraphicFramePr>
            <a:graphicFrameLocks/>
          </p:cNvGraphicFramePr>
          <p:nvPr/>
        </p:nvGraphicFramePr>
        <p:xfrm>
          <a:off x="838200" y="1449528"/>
          <a:ext cx="10238772" cy="47929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0883">
                  <a:extLst>
                    <a:ext uri="{9D8B030D-6E8A-4147-A177-3AD203B41FA5}">
                      <a16:colId xmlns:a16="http://schemas.microsoft.com/office/drawing/2014/main" val="4145380741"/>
                    </a:ext>
                  </a:extLst>
                </a:gridCol>
                <a:gridCol w="3751080">
                  <a:extLst>
                    <a:ext uri="{9D8B030D-6E8A-4147-A177-3AD203B41FA5}">
                      <a16:colId xmlns:a16="http://schemas.microsoft.com/office/drawing/2014/main" val="2652278302"/>
                    </a:ext>
                  </a:extLst>
                </a:gridCol>
                <a:gridCol w="3076809">
                  <a:extLst>
                    <a:ext uri="{9D8B030D-6E8A-4147-A177-3AD203B41FA5}">
                      <a16:colId xmlns:a16="http://schemas.microsoft.com/office/drawing/2014/main" val="3723378821"/>
                    </a:ext>
                  </a:extLst>
                </a:gridCol>
              </a:tblGrid>
              <a:tr h="324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Action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5-year cost/impact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10-year cost/impact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3114995955"/>
                  </a:ext>
                </a:extLst>
              </a:tr>
              <a:tr h="35443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Emergency renter assistance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$49 million/60,000 people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$98 million/120,000 people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579620175"/>
                  </a:ext>
                </a:extLst>
              </a:tr>
              <a:tr h="354433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Shelter diversion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 million/3,750 people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$10 million/7,500 people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1116049906"/>
                  </a:ext>
                </a:extLst>
              </a:tr>
              <a:tr h="324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 empowerment 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$2.5 million/10,500 people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 million/21,000 people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3134962372"/>
                  </a:ext>
                </a:extLst>
              </a:tr>
              <a:tr h="324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24/7 shelter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$15 million/18,500 people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$30 million/37,000 people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3950438781"/>
                  </a:ext>
                </a:extLst>
              </a:tr>
              <a:tr h="324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Case management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$15 million/(5,000 people)*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$30 million/(10,000 people)*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3628371659"/>
                  </a:ext>
                </a:extLst>
              </a:tr>
              <a:tr h="324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Employment services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$3.75 million/(5,000 people)*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$7.5 million/(10,000 people)*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1374630458"/>
                  </a:ext>
                </a:extLst>
              </a:tr>
              <a:tr h="324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 barrier shelters 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$18 million/4,500 people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$36 million/9,000 people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10727"/>
                  </a:ext>
                </a:extLst>
              </a:tr>
              <a:tr h="324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based subsidies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$8.64 million/500 units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$31.68 million/1,000 units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2100546567"/>
                  </a:ext>
                </a:extLst>
              </a:tr>
              <a:tr h="324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Supportive housing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$45.6 million/500 units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$91.3 million/1,000 units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3529270253"/>
                  </a:ext>
                </a:extLst>
              </a:tr>
              <a:tr h="324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Single Room Occupancy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$32.5 million/500 units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$97.5 million/1,500 units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729299191"/>
                  </a:ext>
                </a:extLst>
              </a:tr>
              <a:tr h="324745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Digital platforms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$500,000</a:t>
                      </a:r>
                    </a:p>
                  </a:txBody>
                  <a:tcPr marL="88651" marR="88651" marT="44326" marB="44326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 million</a:t>
                      </a:r>
                    </a:p>
                  </a:txBody>
                  <a:tcPr marL="88651" marR="88651" marT="44326" marB="44326" anchor="ctr"/>
                </a:tc>
                <a:extLst>
                  <a:ext uri="{0D108BD9-81ED-4DB2-BD59-A6C34878D82A}">
                    <a16:rowId xmlns:a16="http://schemas.microsoft.com/office/drawing/2014/main" val="1459579800"/>
                  </a:ext>
                </a:extLst>
              </a:tr>
              <a:tr h="566698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88651" marR="88651" marT="44326" marB="44326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$195.49 million /97,250 people/1,500 units</a:t>
                      </a:r>
                    </a:p>
                  </a:txBody>
                  <a:tcPr marL="88651" marR="88651" marT="44326" marB="44326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$437.98 </a:t>
                      </a:r>
                      <a:r>
                        <a:rPr lang="en-US" sz="17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million/194,500 </a:t>
                      </a:r>
                      <a:r>
                        <a:rPr lang="en-US" sz="17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people/3,500 units</a:t>
                      </a:r>
                    </a:p>
                  </a:txBody>
                  <a:tcPr marL="88651" marR="88651" marT="44326" marB="44326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4819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E20937-5782-45DD-9839-D6C3ACA3B13C}"/>
              </a:ext>
            </a:extLst>
          </p:cNvPr>
          <p:cNvSpPr txBox="1"/>
          <p:nvPr/>
        </p:nvSpPr>
        <p:spPr>
          <a:xfrm>
            <a:off x="1400537" y="6342927"/>
            <a:ext cx="6655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*Included in 24/7 shelter impact number </a:t>
            </a:r>
          </a:p>
        </p:txBody>
      </p:sp>
    </p:spTree>
    <p:extLst>
      <p:ext uri="{BB962C8B-B14F-4D97-AF65-F5344CB8AC3E}">
        <p14:creationId xmlns:p14="http://schemas.microsoft.com/office/powerpoint/2010/main" val="1428177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445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CoC notifications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88175"/>
            <a:ext cx="8534400" cy="187712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April 2021</a:t>
            </a:r>
          </a:p>
          <a:p>
            <a:endParaRPr lang="en-US" sz="3200" dirty="0"/>
          </a:p>
          <a:p>
            <a:r>
              <a:rPr lang="en-US" sz="2400" i="1" dirty="0">
                <a:solidFill>
                  <a:schemeClr val="tx1"/>
                </a:solidFill>
                <a:latin typeface="+mn-lt"/>
              </a:rPr>
              <a:t>David Hewitt, Hennepin County Housing Stability / Office to End Homelessness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6112371"/>
            <a:ext cx="1282700" cy="7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2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A588A72-04E5-4192-B8B5-1BD8D1481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47637"/>
            <a:ext cx="119824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A6CF8A6-D05C-4DD7-B017-22C694DC2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47637"/>
            <a:ext cx="119824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D49E-BD20-4B29-877C-B9F48494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Hospitalization &amp; ICU Data for COVID+ People Who Live in Minnesota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27FE4-7C4E-4904-90F2-6C607754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1DCB-98D2-4CA5-9A67-50A6BF357049}" type="datetime1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9F07C-A167-499A-8A3E-C6C77C9E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 descr="C:\Users\pwdas04\AppData\Local\Microsoft\Windows\INetCache\Content.MSO\4C6CAF3A.tmp">
            <a:extLst>
              <a:ext uri="{FF2B5EF4-FFF2-40B4-BE49-F238E27FC236}">
                <a16:creationId xmlns:a16="http://schemas.microsoft.com/office/drawing/2014/main" id="{96C5F892-38EE-4054-B3CB-841B909E02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83" y="1642370"/>
            <a:ext cx="9406383" cy="3835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00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9ABD-A880-46E8-9B8C-0D441353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Efforts Among PEH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EEF4-9168-4E29-A69C-C5D87FE6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530" y="2189428"/>
            <a:ext cx="5429435" cy="2728801"/>
          </a:xfrm>
        </p:spPr>
        <p:txBody>
          <a:bodyPr/>
          <a:lstStyle/>
          <a:p>
            <a:r>
              <a:rPr lang="en-US" dirty="0"/>
              <a:t>Statewide summary</a:t>
            </a:r>
          </a:p>
          <a:p>
            <a:r>
              <a:rPr lang="en-US" dirty="0"/>
              <a:t>Challenges </a:t>
            </a:r>
          </a:p>
          <a:p>
            <a:r>
              <a:rPr lang="en-US" dirty="0"/>
              <a:t>Highlights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9FC8-022E-4618-B581-1C43BEC7D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1DCB-98D2-4CA5-9A67-50A6BF357049}" type="datetime1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83B12-FF83-4779-ACBB-57701C1B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9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F4526-B6D4-47AD-93B2-5A035841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>
                <a:solidFill>
                  <a:srgbClr val="171616">
                    <a:tint val="75000"/>
                  </a:srgbClr>
                </a:solidFill>
                <a:latin typeface="Calibri"/>
              </a:rPr>
              <a:pPr/>
              <a:t>9</a:t>
            </a:fld>
            <a:endParaRPr lang="en-US">
              <a:solidFill>
                <a:srgbClr val="171616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FAE6A-795E-4F09-B2FA-B4DFFAC8F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6112371"/>
            <a:ext cx="1282700" cy="7456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30C9B2-934E-4390-8E30-2B8D1738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COVID Isolation &amp; Quarantine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7E2C7D-BAFA-4EF9-AF12-079E50BA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997"/>
            <a:ext cx="10515600" cy="157248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+mn-lt"/>
              </a:rPr>
              <a:t>Continue with Triage Line &amp; Isolation Shelter Hotel</a:t>
            </a:r>
          </a:p>
          <a:p>
            <a:r>
              <a:rPr lang="en-US" dirty="0">
                <a:latin typeface="+mn-lt"/>
              </a:rPr>
              <a:t>Overall, slower in 2021 than in 2020</a:t>
            </a:r>
          </a:p>
          <a:p>
            <a:r>
              <a:rPr lang="en-US" dirty="0">
                <a:latin typeface="+mn-lt"/>
              </a:rPr>
              <a:t>All I &amp; Q staff are now under HCH (previously had support from HC ‘pandemic response’)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C5CC93-19E0-4127-A5A9-27DA8293C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34842"/>
              </p:ext>
            </p:extLst>
          </p:nvPr>
        </p:nvGraphicFramePr>
        <p:xfrm>
          <a:off x="387710" y="2858938"/>
          <a:ext cx="11534862" cy="3112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7431">
                  <a:extLst>
                    <a:ext uri="{9D8B030D-6E8A-4147-A177-3AD203B41FA5}">
                      <a16:colId xmlns:a16="http://schemas.microsoft.com/office/drawing/2014/main" val="1800602107"/>
                    </a:ext>
                  </a:extLst>
                </a:gridCol>
                <a:gridCol w="5767431">
                  <a:extLst>
                    <a:ext uri="{9D8B030D-6E8A-4147-A177-3AD203B41FA5}">
                      <a16:colId xmlns:a16="http://schemas.microsoft.com/office/drawing/2014/main" val="2245908833"/>
                    </a:ext>
                  </a:extLst>
                </a:gridCol>
              </a:tblGrid>
              <a:tr h="3788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2020 COVID Numbers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071956"/>
                  </a:ext>
                </a:extLst>
              </a:tr>
              <a:tr h="757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COVID Tests at HCH clinics (not testing events)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793915"/>
                  </a:ext>
                </a:extLst>
              </a:tr>
              <a:tr h="425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Patients with COVID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345379"/>
                  </a:ext>
                </a:extLst>
              </a:tr>
              <a:tr h="757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Encounters at the Iso Hotel (RN or Medical Provider) 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770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505836"/>
                  </a:ext>
                </a:extLst>
              </a:tr>
              <a:tr h="792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Distinct patients who stayed at the Iso Hotel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490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002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367148"/>
      </p:ext>
    </p:extLst>
  </p:cSld>
  <p:clrMapOvr>
    <a:masterClrMapping/>
  </p:clrMapOvr>
</p:sld>
</file>

<file path=ppt/theme/theme1.xml><?xml version="1.0" encoding="utf-8"?>
<a:theme xmlns:a="http://schemas.openxmlformats.org/drawingml/2006/main" name="4_Sheltered Count and Shelters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Hennepin County Palette 2016">
      <a:dk1>
        <a:srgbClr val="113C66"/>
      </a:dk1>
      <a:lt1>
        <a:srgbClr val="FAFAFA"/>
      </a:lt1>
      <a:dk2>
        <a:srgbClr val="113C66"/>
      </a:dk2>
      <a:lt2>
        <a:srgbClr val="FAFAFA"/>
      </a:lt2>
      <a:accent1>
        <a:srgbClr val="0058A3"/>
      </a:accent1>
      <a:accent2>
        <a:srgbClr val="44C8F5"/>
      </a:accent2>
      <a:accent3>
        <a:srgbClr val="9FCC3B"/>
      </a:accent3>
      <a:accent4>
        <a:srgbClr val="F7931E"/>
      </a:accent4>
      <a:accent5>
        <a:srgbClr val="EF413C"/>
      </a:accent5>
      <a:accent6>
        <a:srgbClr val="3E1151"/>
      </a:accent6>
      <a:hlink>
        <a:srgbClr val="00AEEF"/>
      </a:hlink>
      <a:folHlink>
        <a:srgbClr val="44C8F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sing Highlight 102518" id="{715480AD-A27C-4C3C-BD15-917EF2C3B4C0}" vid="{53A28AEE-52AB-473A-8C29-6822631EBB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2821</Words>
  <Application>Microsoft Office PowerPoint</Application>
  <PresentationFormat>Widescreen</PresentationFormat>
  <Paragraphs>418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4_Sheltered Count and Shelters Info</vt:lpstr>
      <vt:lpstr>1_Office Theme</vt:lpstr>
      <vt:lpstr>Heading Home Hennepin Executive Committee April 2021 </vt:lpstr>
      <vt:lpstr>COVID – 19 and the homeless/health response </vt:lpstr>
      <vt:lpstr>PowerPoint Presentation</vt:lpstr>
      <vt:lpstr>PowerPoint Presentation</vt:lpstr>
      <vt:lpstr>PowerPoint Presentation</vt:lpstr>
      <vt:lpstr>PowerPoint Presentation</vt:lpstr>
      <vt:lpstr>Hospitalization &amp; ICU Data for COVID+ People Who Live in Minnesota</vt:lpstr>
      <vt:lpstr>Vaccine Efforts Among PEH</vt:lpstr>
      <vt:lpstr>COVID Isolation &amp; Quarantine </vt:lpstr>
      <vt:lpstr>PowerPoint Presentation</vt:lpstr>
      <vt:lpstr>PowerPoint Presentation</vt:lpstr>
      <vt:lpstr>PowerPoint Presentation</vt:lpstr>
      <vt:lpstr>Measuring Vaccine Uptake by Race &amp; Ethnicity</vt:lpstr>
      <vt:lpstr>Measuring Completion by Race &amp; Ethnicity</vt:lpstr>
      <vt:lpstr>PowerPoint Presentation</vt:lpstr>
      <vt:lpstr>PowerPoint Presentation</vt:lpstr>
      <vt:lpstr>Hotel to Housing stats to date: </vt:lpstr>
      <vt:lpstr>Responding to the economic impacts of COVID – 19  </vt:lpstr>
      <vt:lpstr>PowerPoint Presentation</vt:lpstr>
      <vt:lpstr>PowerPoint Presentation</vt:lpstr>
      <vt:lpstr>State of the Homeless System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677 chronically homeless people housed since July 2017 Average length of time homeless= three years</vt:lpstr>
      <vt:lpstr>Lessons from COVID  </vt:lpstr>
      <vt:lpstr>Tactics to grow our impact</vt:lpstr>
      <vt:lpstr>Emergency renter assistance</vt:lpstr>
      <vt:lpstr>Shelter diversion</vt:lpstr>
      <vt:lpstr>Lowering barriers</vt:lpstr>
      <vt:lpstr>Improving outcomes – 24/7</vt:lpstr>
      <vt:lpstr>Improving outcomes – case management</vt:lpstr>
      <vt:lpstr>Improving outcomes – employment services</vt:lpstr>
      <vt:lpstr>Improving outcomes – low barrier shelters</vt:lpstr>
      <vt:lpstr>Project-based subsidies</vt:lpstr>
      <vt:lpstr>Supportive housing strategy</vt:lpstr>
      <vt:lpstr>Single room occupancy</vt:lpstr>
      <vt:lpstr>Single room occupancy case study –  Stevens Square Residence</vt:lpstr>
      <vt:lpstr>5- and 10-year estimates</vt:lpstr>
      <vt:lpstr>CoC notifications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Hewitt</dc:creator>
  <cp:lastModifiedBy>David Hewitt</cp:lastModifiedBy>
  <cp:revision>49</cp:revision>
  <dcterms:created xsi:type="dcterms:W3CDTF">2020-07-10T21:59:55Z</dcterms:created>
  <dcterms:modified xsi:type="dcterms:W3CDTF">2021-04-07T16:37:54Z</dcterms:modified>
</cp:coreProperties>
</file>