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58"/>
  </p:notesMasterIdLst>
  <p:sldIdLst>
    <p:sldId id="256" r:id="rId2"/>
    <p:sldId id="564" r:id="rId3"/>
    <p:sldId id="562" r:id="rId4"/>
    <p:sldId id="566" r:id="rId5"/>
    <p:sldId id="589" r:id="rId6"/>
    <p:sldId id="581" r:id="rId7"/>
    <p:sldId id="547" r:id="rId8"/>
    <p:sldId id="577" r:id="rId9"/>
    <p:sldId id="578" r:id="rId10"/>
    <p:sldId id="579" r:id="rId11"/>
    <p:sldId id="580" r:id="rId12"/>
    <p:sldId id="520" r:id="rId13"/>
    <p:sldId id="582" r:id="rId14"/>
    <p:sldId id="595" r:id="rId15"/>
    <p:sldId id="596" r:id="rId16"/>
    <p:sldId id="593" r:id="rId17"/>
    <p:sldId id="594" r:id="rId18"/>
    <p:sldId id="560" r:id="rId19"/>
    <p:sldId id="568" r:id="rId20"/>
    <p:sldId id="567" r:id="rId21"/>
    <p:sldId id="499" r:id="rId22"/>
    <p:sldId id="602" r:id="rId23"/>
    <p:sldId id="601" r:id="rId24"/>
    <p:sldId id="600" r:id="rId25"/>
    <p:sldId id="570" r:id="rId26"/>
    <p:sldId id="485" r:id="rId27"/>
    <p:sldId id="460" r:id="rId28"/>
    <p:sldId id="549" r:id="rId29"/>
    <p:sldId id="439" r:id="rId30"/>
    <p:sldId id="548" r:id="rId31"/>
    <p:sldId id="559" r:id="rId32"/>
    <p:sldId id="586" r:id="rId33"/>
    <p:sldId id="487" r:id="rId34"/>
    <p:sldId id="553" r:id="rId35"/>
    <p:sldId id="544" r:id="rId36"/>
    <p:sldId id="556" r:id="rId37"/>
    <p:sldId id="557" r:id="rId38"/>
    <p:sldId id="558" r:id="rId39"/>
    <p:sldId id="489" r:id="rId40"/>
    <p:sldId id="587" r:id="rId41"/>
    <p:sldId id="572" r:id="rId42"/>
    <p:sldId id="574" r:id="rId43"/>
    <p:sldId id="576" r:id="rId44"/>
    <p:sldId id="573" r:id="rId45"/>
    <p:sldId id="592" r:id="rId46"/>
    <p:sldId id="588" r:id="rId47"/>
    <p:sldId id="483" r:id="rId48"/>
    <p:sldId id="529" r:id="rId49"/>
    <p:sldId id="604" r:id="rId50"/>
    <p:sldId id="606" r:id="rId51"/>
    <p:sldId id="422" r:id="rId52"/>
    <p:sldId id="603" r:id="rId53"/>
    <p:sldId id="425" r:id="rId54"/>
    <p:sldId id="265" r:id="rId55"/>
    <p:sldId id="565" r:id="rId56"/>
    <p:sldId id="25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84" userDrawn="1">
          <p15:clr>
            <a:srgbClr val="A4A3A4"/>
          </p15:clr>
        </p15:guide>
        <p15:guide id="3" pos="6864" userDrawn="1">
          <p15:clr>
            <a:srgbClr val="A4A3A4"/>
          </p15:clr>
        </p15:guide>
        <p15:guide id="4" pos="7392" userDrawn="1">
          <p15:clr>
            <a:srgbClr val="A4A3A4"/>
          </p15:clr>
        </p15:guide>
        <p15:guide id="5" pos="7152" userDrawn="1">
          <p15:clr>
            <a:srgbClr val="A4A3A4"/>
          </p15:clr>
        </p15:guide>
        <p15:guide id="6" pos="2976" userDrawn="1">
          <p15:clr>
            <a:srgbClr val="A4A3A4"/>
          </p15:clr>
        </p15:guide>
        <p15:guide id="8" pos="1560" userDrawn="1">
          <p15:clr>
            <a:srgbClr val="A4A3A4"/>
          </p15:clr>
        </p15:guide>
        <p15:guide id="9" pos="288" userDrawn="1">
          <p15:clr>
            <a:srgbClr val="A4A3A4"/>
          </p15:clr>
        </p15:guide>
        <p15:guide id="11" pos="7296" userDrawn="1">
          <p15:clr>
            <a:srgbClr val="A4A3A4"/>
          </p15:clr>
        </p15:guide>
        <p15:guide id="12" orient="horz" pos="3360" userDrawn="1">
          <p15:clr>
            <a:srgbClr val="A4A3A4"/>
          </p15:clr>
        </p15:guide>
        <p15:guide id="13" orient="horz" pos="3936" userDrawn="1">
          <p15:clr>
            <a:srgbClr val="A4A3A4"/>
          </p15:clr>
        </p15:guide>
        <p15:guide id="14" orient="horz" pos="1728" userDrawn="1">
          <p15:clr>
            <a:srgbClr val="A4A3A4"/>
          </p15:clr>
        </p15:guide>
        <p15:guide id="15" pos="3552" userDrawn="1">
          <p15:clr>
            <a:srgbClr val="A4A3A4"/>
          </p15:clr>
        </p15:guide>
        <p15:guide id="16" orient="horz" pos="34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M TRADER" initials="EMT" lastIdx="9" clrIdx="0">
    <p:extLst>
      <p:ext uri="{19B8F6BF-5375-455C-9EA6-DF929625EA0E}">
        <p15:presenceInfo xmlns:p15="http://schemas.microsoft.com/office/powerpoint/2012/main" userId="79198ccc-1e43-4b62-8ed2-c84a4a4493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8E00"/>
    <a:srgbClr val="79562F"/>
    <a:srgbClr val="845E34"/>
    <a:srgbClr val="9C6D10"/>
    <a:srgbClr val="986924"/>
    <a:srgbClr val="725A46"/>
    <a:srgbClr val="A27026"/>
    <a:srgbClr val="CD9015"/>
    <a:srgbClr val="EEB000"/>
    <a:srgbClr val="595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3" autoAdjust="0"/>
    <p:restoredTop sz="89535" autoAdjust="0"/>
  </p:normalViewPr>
  <p:slideViewPr>
    <p:cSldViewPr snapToGrid="0">
      <p:cViewPr varScale="1">
        <p:scale>
          <a:sx n="103" d="100"/>
          <a:sy n="103" d="100"/>
        </p:scale>
        <p:origin x="1194" y="108"/>
      </p:cViewPr>
      <p:guideLst>
        <p:guide orient="horz" pos="288"/>
        <p:guide pos="384"/>
        <p:guide pos="6864"/>
        <p:guide pos="7392"/>
        <p:guide pos="7152"/>
        <p:guide pos="2976"/>
        <p:guide pos="1560"/>
        <p:guide pos="288"/>
        <p:guide pos="7296"/>
        <p:guide orient="horz" pos="3360"/>
        <p:guide orient="horz" pos="3936"/>
        <p:guide orient="horz" pos="1728"/>
        <p:guide pos="3552"/>
        <p:guide orient="horz" pos="345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15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DBE57"/>
              </a:solidFill>
              <a:ln w="19050">
                <a:solidFill>
                  <a:srgbClr val="FDBE57"/>
                </a:solidFill>
              </a:ln>
              <a:effectLst/>
            </c:spPr>
            <c:extLst>
              <c:ext xmlns:c16="http://schemas.microsoft.com/office/drawing/2014/chart" uri="{C3380CC4-5D6E-409C-BE32-E72D297353CC}">
                <c16:uniqueId val="{00000001-30E3-4348-8774-62B9B516065E}"/>
              </c:ext>
            </c:extLst>
          </c:dPt>
          <c:dPt>
            <c:idx val="1"/>
            <c:bubble3D val="0"/>
            <c:spPr>
              <a:solidFill>
                <a:srgbClr val="92D050"/>
              </a:solidFill>
              <a:ln w="19050">
                <a:solidFill>
                  <a:srgbClr val="92D050"/>
                </a:solidFill>
              </a:ln>
              <a:effectLst/>
            </c:spPr>
            <c:extLst>
              <c:ext xmlns:c16="http://schemas.microsoft.com/office/drawing/2014/chart" uri="{C3380CC4-5D6E-409C-BE32-E72D297353CC}">
                <c16:uniqueId val="{00000002-30E3-4348-8774-62B9B516065E}"/>
              </c:ext>
            </c:extLst>
          </c:dPt>
          <c:dPt>
            <c:idx val="2"/>
            <c:bubble3D val="0"/>
            <c:spPr>
              <a:solidFill>
                <a:srgbClr val="FF5050"/>
              </a:solidFill>
              <a:ln w="19050">
                <a:solidFill>
                  <a:srgbClr val="FF5050"/>
                </a:solidFill>
              </a:ln>
              <a:effectLst/>
            </c:spPr>
            <c:extLst>
              <c:ext xmlns:c16="http://schemas.microsoft.com/office/drawing/2014/chart" uri="{C3380CC4-5D6E-409C-BE32-E72D297353CC}">
                <c16:uniqueId val="{00000003-30E3-4348-8774-62B9B516065E}"/>
              </c:ext>
            </c:extLst>
          </c:dPt>
          <c:dPt>
            <c:idx val="3"/>
            <c:bubble3D val="0"/>
            <c:spPr>
              <a:solidFill>
                <a:srgbClr val="D96DCC"/>
              </a:solidFill>
              <a:ln w="19050">
                <a:solidFill>
                  <a:srgbClr val="D96DCC"/>
                </a:solidFill>
              </a:ln>
              <a:effectLst/>
            </c:spPr>
            <c:extLst>
              <c:ext xmlns:c16="http://schemas.microsoft.com/office/drawing/2014/chart" uri="{C3380CC4-5D6E-409C-BE32-E72D297353CC}">
                <c16:uniqueId val="{00000004-30E3-4348-8774-62B9B516065E}"/>
              </c:ext>
            </c:extLst>
          </c:dPt>
          <c:dLbls>
            <c:dLbl>
              <c:idx val="0"/>
              <c:layout>
                <c:manualLayout>
                  <c:x val="-0.19630799086355827"/>
                  <c:y val="-8.1706150790741477E-2"/>
                </c:manualLayout>
              </c:layout>
              <c:tx>
                <c:rich>
                  <a:bodyPr/>
                  <a:lstStyle/>
                  <a:p>
                    <a:fld id="{047A8245-A1C4-4465-BE77-CBB53BB69AB2}" type="PERCENTAGE">
                      <a:rPr lang="en-US" smtClean="0"/>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E3-4348-8774-62B9B516065E}"/>
                </c:ext>
              </c:extLst>
            </c:dLbl>
            <c:dLbl>
              <c:idx val="1"/>
              <c:layout>
                <c:manualLayout>
                  <c:x val="0.11496395724583638"/>
                  <c:y val="-0.2276019035795572"/>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fld id="{A7EBE971-2357-461A-9B58-336A5F8EF2F1}" type="PERCENTAGE">
                      <a:rPr lang="en-US" sz="2800" smtClean="0"/>
                      <a:pPr>
                        <a:defRPr sz="2800">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7486328610489684E-2"/>
                      <c:h val="0.11638733705772812"/>
                    </c:manualLayout>
                  </c15:layout>
                  <c15:dlblFieldTable/>
                  <c15:showDataLabelsRange val="0"/>
                </c:ext>
                <c:ext xmlns:c16="http://schemas.microsoft.com/office/drawing/2014/chart" uri="{C3380CC4-5D6E-409C-BE32-E72D297353CC}">
                  <c16:uniqueId val="{00000002-30E3-4348-8774-62B9B516065E}"/>
                </c:ext>
              </c:extLst>
            </c:dLbl>
            <c:dLbl>
              <c:idx val="2"/>
              <c:layout>
                <c:manualLayout>
                  <c:x val="0.13318050882621776"/>
                  <c:y val="4.1805761244462216E-3"/>
                </c:manualLayout>
              </c:layout>
              <c:tx>
                <c:rich>
                  <a:bodyPr/>
                  <a:lstStyle/>
                  <a:p>
                    <a:fld id="{5D61F530-EEFE-4C37-BF53-5862E32F1635}" type="PERCENTAGE">
                      <a:rPr lang="en-US" smtClean="0"/>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E3-4348-8774-62B9B516065E}"/>
                </c:ext>
              </c:extLst>
            </c:dLbl>
            <c:dLbl>
              <c:idx val="3"/>
              <c:layout>
                <c:manualLayout>
                  <c:x val="9.4958540557150709E-2"/>
                  <c:y val="0.15543299755128373"/>
                </c:manualLayout>
              </c:layout>
              <c:tx>
                <c:rich>
                  <a:bodyPr/>
                  <a:lstStyle/>
                  <a:p>
                    <a:fld id="{B0A4EBB8-975B-4CB6-A088-CEB7DBE52FEA}" type="PERCENTAGE">
                      <a:rPr lang="en-US" smtClean="0"/>
                      <a:pPr/>
                      <a:t>[PERCENTAGE]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0E3-4348-8774-62B9B516065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1383</c:v>
                </c:pt>
                <c:pt idx="1">
                  <c:v>449</c:v>
                </c:pt>
                <c:pt idx="2">
                  <c:v>367</c:v>
                </c:pt>
                <c:pt idx="3">
                  <c:v>444</c:v>
                </c:pt>
              </c:numCache>
            </c:numRef>
          </c:val>
          <c:extLst>
            <c:ext xmlns:c16="http://schemas.microsoft.com/office/drawing/2014/chart" uri="{C3380CC4-5D6E-409C-BE32-E72D297353CC}">
              <c16:uniqueId val="{00000000-30E3-4348-8774-62B9B51606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5D1E8-C599-4185-86AA-0BE6E88B1A4A}"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C7BE5F35-3872-4E5F-869B-2821863B71FD}">
      <dgm:prSet phldrT="[Text]" custT="1"/>
      <dgm:spPr>
        <a:solidFill>
          <a:srgbClr val="C08E00"/>
        </a:solidFill>
      </dgm:spPr>
      <dgm:t>
        <a:bodyPr/>
        <a:lstStyle/>
        <a:p>
          <a:pPr algn="ctr"/>
          <a:r>
            <a:rPr lang="en-US" sz="2400" dirty="0">
              <a:effectLst>
                <a:outerShdw blurRad="50800" dist="38100" dir="5400000" algn="t" rotWithShape="0">
                  <a:prstClr val="black">
                    <a:alpha val="20000"/>
                  </a:prstClr>
                </a:outerShdw>
              </a:effectLst>
            </a:rPr>
            <a:t>Problem Definition and Background</a:t>
          </a:r>
        </a:p>
      </dgm:t>
    </dgm:pt>
    <dgm:pt modelId="{96BCA3C3-6FCC-4493-B65F-AFD0B2309E2C}" type="parTrans" cxnId="{1A5D542D-3072-4521-A07F-FBD4449C6FD2}">
      <dgm:prSet/>
      <dgm:spPr/>
      <dgm:t>
        <a:bodyPr/>
        <a:lstStyle/>
        <a:p>
          <a:pPr algn="ctr"/>
          <a:endParaRPr lang="en-US" sz="2000"/>
        </a:p>
      </dgm:t>
    </dgm:pt>
    <dgm:pt modelId="{D863F864-DBAC-4281-9B19-C40AA516E7AE}" type="sibTrans" cxnId="{1A5D542D-3072-4521-A07F-FBD4449C6FD2}">
      <dgm:prSet custT="1"/>
      <dgm:spPr>
        <a:solidFill>
          <a:srgbClr val="C08E00"/>
        </a:solidFill>
        <a:ln>
          <a:solidFill>
            <a:schemeClr val="bg1"/>
          </a:solidFill>
        </a:ln>
      </dgm:spPr>
      <dgm:t>
        <a:bodyPr/>
        <a:lstStyle/>
        <a:p>
          <a:pPr algn="ctr"/>
          <a:endParaRPr lang="en-US" sz="2000"/>
        </a:p>
      </dgm:t>
    </dgm:pt>
    <dgm:pt modelId="{BE706BC7-4BFB-446A-801E-108DB2235EF7}">
      <dgm:prSet custT="1"/>
      <dgm:spPr>
        <a:solidFill>
          <a:srgbClr val="9C6D10"/>
        </a:solidFill>
      </dgm:spPr>
      <dgm:t>
        <a:bodyPr/>
        <a:lstStyle/>
        <a:p>
          <a:pPr algn="ctr"/>
          <a:r>
            <a:rPr lang="en-US" sz="2400" dirty="0" smtClean="0">
              <a:effectLst>
                <a:outerShdw blurRad="50800" dist="38100" dir="5400000" algn="t" rotWithShape="0">
                  <a:prstClr val="black">
                    <a:alpha val="20000"/>
                  </a:prstClr>
                </a:outerShdw>
              </a:effectLst>
            </a:rPr>
            <a:t>Predicting Eviction Filings</a:t>
          </a:r>
          <a:endParaRPr lang="en-US" sz="2400" dirty="0">
            <a:effectLst>
              <a:outerShdw blurRad="50800" dist="38100" dir="5400000" algn="t" rotWithShape="0">
                <a:prstClr val="black">
                  <a:alpha val="20000"/>
                </a:prstClr>
              </a:outerShdw>
            </a:effectLst>
          </a:endParaRPr>
        </a:p>
      </dgm:t>
    </dgm:pt>
    <dgm:pt modelId="{1072CB64-CF05-4282-9A48-DA1ADEC6A916}" type="parTrans" cxnId="{B25F2748-83BD-437F-9D88-52424ADB7C18}">
      <dgm:prSet/>
      <dgm:spPr/>
      <dgm:t>
        <a:bodyPr/>
        <a:lstStyle/>
        <a:p>
          <a:pPr algn="ctr"/>
          <a:endParaRPr lang="en-US" sz="2000"/>
        </a:p>
      </dgm:t>
    </dgm:pt>
    <dgm:pt modelId="{D28D0107-B4AE-42C8-9AB9-8D91A1A6EF1F}" type="sibTrans" cxnId="{B25F2748-83BD-437F-9D88-52424ADB7C18}">
      <dgm:prSet custT="1"/>
      <dgm:spPr>
        <a:solidFill>
          <a:srgbClr val="9C6D10"/>
        </a:solidFill>
        <a:ln>
          <a:solidFill>
            <a:schemeClr val="bg1"/>
          </a:solidFill>
        </a:ln>
      </dgm:spPr>
      <dgm:t>
        <a:bodyPr/>
        <a:lstStyle/>
        <a:p>
          <a:pPr algn="ctr"/>
          <a:endParaRPr lang="en-US" sz="2000"/>
        </a:p>
      </dgm:t>
    </dgm:pt>
    <dgm:pt modelId="{A71D12C3-5979-484B-8D72-4F48B5F3236E}">
      <dgm:prSet phldrT="[Text]" custT="1"/>
      <dgm:spPr>
        <a:solidFill>
          <a:srgbClr val="845E34"/>
        </a:solidFill>
      </dgm:spPr>
      <dgm:t>
        <a:bodyPr/>
        <a:lstStyle/>
        <a:p>
          <a:pPr algn="ctr"/>
          <a:r>
            <a:rPr lang="en-US" sz="2400" dirty="0" smtClean="0">
              <a:effectLst>
                <a:outerShdw blurRad="50800" dist="38100" dir="5400000" algn="t" rotWithShape="0">
                  <a:prstClr val="black">
                    <a:alpha val="20000"/>
                  </a:prstClr>
                </a:outerShdw>
              </a:effectLst>
            </a:rPr>
            <a:t>General Insights Regarding Eviction Filings</a:t>
          </a:r>
          <a:endParaRPr lang="en-US" sz="2400" dirty="0">
            <a:effectLst>
              <a:outerShdw blurRad="50800" dist="38100" dir="5400000" algn="t" rotWithShape="0">
                <a:prstClr val="black">
                  <a:alpha val="20000"/>
                </a:prstClr>
              </a:outerShdw>
            </a:effectLst>
          </a:endParaRPr>
        </a:p>
      </dgm:t>
    </dgm:pt>
    <dgm:pt modelId="{9307BAA5-CFAE-4939-B851-8FC21B4EEE4A}" type="parTrans" cxnId="{6571A4FB-5EE8-4445-BF0D-5518A6CD52D8}">
      <dgm:prSet/>
      <dgm:spPr/>
      <dgm:t>
        <a:bodyPr/>
        <a:lstStyle/>
        <a:p>
          <a:pPr algn="ctr"/>
          <a:endParaRPr lang="en-US" sz="2000"/>
        </a:p>
      </dgm:t>
    </dgm:pt>
    <dgm:pt modelId="{740E648D-BA3A-4CFA-8B54-A0496AE2BA41}" type="sibTrans" cxnId="{6571A4FB-5EE8-4445-BF0D-5518A6CD52D8}">
      <dgm:prSet custT="1"/>
      <dgm:spPr>
        <a:solidFill>
          <a:srgbClr val="845E34"/>
        </a:solidFill>
        <a:ln>
          <a:solidFill>
            <a:schemeClr val="bg1"/>
          </a:solidFill>
        </a:ln>
      </dgm:spPr>
      <dgm:t>
        <a:bodyPr/>
        <a:lstStyle/>
        <a:p>
          <a:pPr algn="ctr"/>
          <a:endParaRPr lang="en-US" sz="2000"/>
        </a:p>
      </dgm:t>
    </dgm:pt>
    <dgm:pt modelId="{359070C6-3A65-4752-99AA-B0F34DF6AF7D}">
      <dgm:prSet custT="1"/>
      <dgm:spPr>
        <a:solidFill>
          <a:srgbClr val="79562F"/>
        </a:solidFill>
      </dgm:spPr>
      <dgm:t>
        <a:bodyPr/>
        <a:lstStyle/>
        <a:p>
          <a:pPr algn="ctr"/>
          <a:r>
            <a:rPr lang="en-US" sz="2400" kern="1200" smtClean="0">
              <a:effectLst/>
              <a:latin typeface="Calibri" panose="020F0502020204030204"/>
              <a:ea typeface="+mn-ea"/>
              <a:cs typeface="+mn-cs"/>
            </a:rPr>
            <a:t>Evaluation of Program Awareness</a:t>
          </a:r>
          <a:endParaRPr lang="en-US" sz="2400" kern="1200" dirty="0">
            <a:effectLst/>
            <a:latin typeface="Calibri" panose="020F0502020204030204"/>
            <a:ea typeface="+mn-ea"/>
            <a:cs typeface="+mn-cs"/>
          </a:endParaRPr>
        </a:p>
      </dgm:t>
    </dgm:pt>
    <dgm:pt modelId="{AE38E642-E83D-450A-B458-6BFF90AB17FB}" type="parTrans" cxnId="{C1317752-7D92-4D5B-9379-2D353981C481}">
      <dgm:prSet/>
      <dgm:spPr/>
      <dgm:t>
        <a:bodyPr/>
        <a:lstStyle/>
        <a:p>
          <a:pPr algn="ctr"/>
          <a:endParaRPr lang="en-US" sz="2000"/>
        </a:p>
      </dgm:t>
    </dgm:pt>
    <dgm:pt modelId="{2DAB1936-15E2-4D0B-B470-406F91A57DDD}" type="sibTrans" cxnId="{C1317752-7D92-4D5B-9379-2D353981C481}">
      <dgm:prSet custT="1"/>
      <dgm:spPr>
        <a:solidFill>
          <a:srgbClr val="79562F"/>
        </a:solidFill>
        <a:ln>
          <a:solidFill>
            <a:schemeClr val="bg1"/>
          </a:solidFill>
        </a:ln>
      </dgm:spPr>
      <dgm:t>
        <a:bodyPr/>
        <a:lstStyle/>
        <a:p>
          <a:pPr algn="ctr"/>
          <a:endParaRPr lang="en-US" sz="2000"/>
        </a:p>
      </dgm:t>
    </dgm:pt>
    <dgm:pt modelId="{8450BBB5-67F1-4ACA-ABD4-FC8B31620B5A}">
      <dgm:prSet phldrT="[Text]" custT="1"/>
      <dgm:spPr>
        <a:solidFill>
          <a:srgbClr val="725A46"/>
        </a:solidFill>
      </dgm:spPr>
      <dgm:t>
        <a:bodyPr/>
        <a:lstStyle/>
        <a:p>
          <a:pPr algn="ctr"/>
          <a:r>
            <a:rPr lang="en-US" sz="2400" kern="1200" smtClean="0">
              <a:effectLst/>
              <a:latin typeface="Calibri" panose="020F0502020204030204"/>
              <a:ea typeface="+mn-ea"/>
              <a:cs typeface="+mn-cs"/>
            </a:rPr>
            <a:t>Recommendations</a:t>
          </a:r>
          <a:endParaRPr lang="en-US" sz="2400" kern="1200" dirty="0">
            <a:effectLst/>
            <a:latin typeface="Calibri" panose="020F0502020204030204"/>
            <a:ea typeface="+mn-ea"/>
            <a:cs typeface="+mn-cs"/>
          </a:endParaRPr>
        </a:p>
      </dgm:t>
    </dgm:pt>
    <dgm:pt modelId="{DC620B57-F85A-4F40-92CB-2E431D59B77C}" type="parTrans" cxnId="{DF1BFE68-8E05-4651-AACE-5B0A4BBB9D92}">
      <dgm:prSet/>
      <dgm:spPr/>
      <dgm:t>
        <a:bodyPr/>
        <a:lstStyle/>
        <a:p>
          <a:pPr algn="ctr"/>
          <a:endParaRPr lang="en-US" sz="2000"/>
        </a:p>
      </dgm:t>
    </dgm:pt>
    <dgm:pt modelId="{CD54FCC9-30F1-4FC4-B0DD-DFED6657AC76}" type="sibTrans" cxnId="{DF1BFE68-8E05-4651-AACE-5B0A4BBB9D92}">
      <dgm:prSet custT="1"/>
      <dgm:spPr>
        <a:solidFill>
          <a:srgbClr val="725A46"/>
        </a:solidFill>
        <a:ln>
          <a:solidFill>
            <a:schemeClr val="bg1"/>
          </a:solidFill>
        </a:ln>
      </dgm:spPr>
      <dgm:t>
        <a:bodyPr/>
        <a:lstStyle/>
        <a:p>
          <a:pPr algn="ctr"/>
          <a:endParaRPr lang="en-US" sz="2000"/>
        </a:p>
      </dgm:t>
    </dgm:pt>
    <dgm:pt modelId="{5BCA3818-5226-486A-8CF9-679956C85B9D}">
      <dgm:prSet custT="1"/>
      <dgm:spPr>
        <a:solidFill>
          <a:srgbClr val="59534F"/>
        </a:solidFill>
      </dgm:spPr>
      <dgm:t>
        <a:bodyPr/>
        <a:lstStyle/>
        <a:p>
          <a:pPr algn="ctr"/>
          <a:r>
            <a:rPr lang="en-US" sz="2400" kern="1200" smtClean="0">
              <a:effectLst/>
              <a:latin typeface="Calibri" panose="020F0502020204030204"/>
              <a:ea typeface="+mn-ea"/>
              <a:cs typeface="+mn-cs"/>
            </a:rPr>
            <a:t>Future Applications and Next Steps</a:t>
          </a:r>
          <a:endParaRPr lang="en-US" sz="2400" kern="1200" dirty="0">
            <a:effectLst/>
            <a:latin typeface="Calibri" panose="020F0502020204030204"/>
            <a:ea typeface="+mn-ea"/>
            <a:cs typeface="+mn-cs"/>
          </a:endParaRPr>
        </a:p>
      </dgm:t>
    </dgm:pt>
    <dgm:pt modelId="{4E5E1966-A30A-4A00-A293-D75EC4DBFA2E}" type="parTrans" cxnId="{F2CE6335-C5E1-496D-B48B-CA536E762688}">
      <dgm:prSet/>
      <dgm:spPr/>
      <dgm:t>
        <a:bodyPr/>
        <a:lstStyle/>
        <a:p>
          <a:pPr algn="ctr"/>
          <a:endParaRPr lang="en-US" sz="2000"/>
        </a:p>
      </dgm:t>
    </dgm:pt>
    <dgm:pt modelId="{4FDE3B17-DDC9-4D4F-AA3A-EEB610D03217}" type="sibTrans" cxnId="{F2CE6335-C5E1-496D-B48B-CA536E762688}">
      <dgm:prSet/>
      <dgm:spPr/>
      <dgm:t>
        <a:bodyPr/>
        <a:lstStyle/>
        <a:p>
          <a:pPr algn="ctr"/>
          <a:endParaRPr lang="en-US" sz="2000"/>
        </a:p>
      </dgm:t>
    </dgm:pt>
    <dgm:pt modelId="{C9EF1E0D-289B-4A35-8542-E7EDA9A480F3}" type="pres">
      <dgm:prSet presAssocID="{1255D1E8-C599-4185-86AA-0BE6E88B1A4A}" presName="diagram" presStyleCnt="0">
        <dgm:presLayoutVars>
          <dgm:dir/>
          <dgm:resizeHandles val="exact"/>
        </dgm:presLayoutVars>
      </dgm:prSet>
      <dgm:spPr/>
      <dgm:t>
        <a:bodyPr/>
        <a:lstStyle/>
        <a:p>
          <a:endParaRPr lang="en-US"/>
        </a:p>
      </dgm:t>
    </dgm:pt>
    <dgm:pt modelId="{F5A447A4-350A-44CA-8A03-7F719C19DA0C}" type="pres">
      <dgm:prSet presAssocID="{C7BE5F35-3872-4E5F-869B-2821863B71FD}" presName="node" presStyleLbl="node1" presStyleIdx="0" presStyleCnt="6">
        <dgm:presLayoutVars>
          <dgm:bulletEnabled val="1"/>
        </dgm:presLayoutVars>
      </dgm:prSet>
      <dgm:spPr/>
      <dgm:t>
        <a:bodyPr/>
        <a:lstStyle/>
        <a:p>
          <a:endParaRPr lang="en-US"/>
        </a:p>
      </dgm:t>
    </dgm:pt>
    <dgm:pt modelId="{73C7CA63-DA89-4078-8AA6-CD9DC3178C5F}" type="pres">
      <dgm:prSet presAssocID="{D863F864-DBAC-4281-9B19-C40AA516E7AE}" presName="sibTrans" presStyleLbl="sibTrans2D1" presStyleIdx="0" presStyleCnt="5"/>
      <dgm:spPr/>
      <dgm:t>
        <a:bodyPr/>
        <a:lstStyle/>
        <a:p>
          <a:endParaRPr lang="en-US"/>
        </a:p>
      </dgm:t>
    </dgm:pt>
    <dgm:pt modelId="{A57226D0-4EF8-4AD0-A56B-C7AA1548B535}" type="pres">
      <dgm:prSet presAssocID="{D863F864-DBAC-4281-9B19-C40AA516E7AE}" presName="connectorText" presStyleLbl="sibTrans2D1" presStyleIdx="0" presStyleCnt="5"/>
      <dgm:spPr/>
      <dgm:t>
        <a:bodyPr/>
        <a:lstStyle/>
        <a:p>
          <a:endParaRPr lang="en-US"/>
        </a:p>
      </dgm:t>
    </dgm:pt>
    <dgm:pt modelId="{9AD1637A-0482-4246-8811-6D98036120F8}" type="pres">
      <dgm:prSet presAssocID="{BE706BC7-4BFB-446A-801E-108DB2235EF7}" presName="node" presStyleLbl="node1" presStyleIdx="1" presStyleCnt="6">
        <dgm:presLayoutVars>
          <dgm:bulletEnabled val="1"/>
        </dgm:presLayoutVars>
      </dgm:prSet>
      <dgm:spPr/>
      <dgm:t>
        <a:bodyPr/>
        <a:lstStyle/>
        <a:p>
          <a:endParaRPr lang="en-US"/>
        </a:p>
      </dgm:t>
    </dgm:pt>
    <dgm:pt modelId="{D7A250D1-3334-4CB0-8BAF-59B17992BFEF}" type="pres">
      <dgm:prSet presAssocID="{D28D0107-B4AE-42C8-9AB9-8D91A1A6EF1F}" presName="sibTrans" presStyleLbl="sibTrans2D1" presStyleIdx="1" presStyleCnt="5" custLinFactNeighborY="0"/>
      <dgm:spPr/>
      <dgm:t>
        <a:bodyPr/>
        <a:lstStyle/>
        <a:p>
          <a:endParaRPr lang="en-US"/>
        </a:p>
      </dgm:t>
    </dgm:pt>
    <dgm:pt modelId="{B62B5179-6A32-45D3-91E8-6FEC29446DF1}" type="pres">
      <dgm:prSet presAssocID="{D28D0107-B4AE-42C8-9AB9-8D91A1A6EF1F}" presName="connectorText" presStyleLbl="sibTrans2D1" presStyleIdx="1" presStyleCnt="5"/>
      <dgm:spPr/>
      <dgm:t>
        <a:bodyPr/>
        <a:lstStyle/>
        <a:p>
          <a:endParaRPr lang="en-US"/>
        </a:p>
      </dgm:t>
    </dgm:pt>
    <dgm:pt modelId="{E44BA636-DA5E-448D-8167-483184FA86BF}" type="pres">
      <dgm:prSet presAssocID="{A71D12C3-5979-484B-8D72-4F48B5F3236E}" presName="node" presStyleLbl="node1" presStyleIdx="2" presStyleCnt="6">
        <dgm:presLayoutVars>
          <dgm:bulletEnabled val="1"/>
        </dgm:presLayoutVars>
      </dgm:prSet>
      <dgm:spPr/>
      <dgm:t>
        <a:bodyPr/>
        <a:lstStyle/>
        <a:p>
          <a:endParaRPr lang="en-US"/>
        </a:p>
      </dgm:t>
    </dgm:pt>
    <dgm:pt modelId="{ABAE16A8-8873-4B9C-A43F-BC005BCA5E13}" type="pres">
      <dgm:prSet presAssocID="{740E648D-BA3A-4CFA-8B54-A0496AE2BA41}" presName="sibTrans" presStyleLbl="sibTrans2D1" presStyleIdx="2" presStyleCnt="5" custLinFactNeighborY="0"/>
      <dgm:spPr/>
      <dgm:t>
        <a:bodyPr/>
        <a:lstStyle/>
        <a:p>
          <a:endParaRPr lang="en-US"/>
        </a:p>
      </dgm:t>
    </dgm:pt>
    <dgm:pt modelId="{F1E4040B-4C80-4CD5-BD6A-7F474DEF0642}" type="pres">
      <dgm:prSet presAssocID="{740E648D-BA3A-4CFA-8B54-A0496AE2BA41}" presName="connectorText" presStyleLbl="sibTrans2D1" presStyleIdx="2" presStyleCnt="5"/>
      <dgm:spPr/>
      <dgm:t>
        <a:bodyPr/>
        <a:lstStyle/>
        <a:p>
          <a:endParaRPr lang="en-US"/>
        </a:p>
      </dgm:t>
    </dgm:pt>
    <dgm:pt modelId="{195DC5A8-BCAC-4860-B352-686170E0C280}" type="pres">
      <dgm:prSet presAssocID="{359070C6-3A65-4752-99AA-B0F34DF6AF7D}" presName="node" presStyleLbl="node1" presStyleIdx="3" presStyleCnt="6">
        <dgm:presLayoutVars>
          <dgm:bulletEnabled val="1"/>
        </dgm:presLayoutVars>
      </dgm:prSet>
      <dgm:spPr/>
      <dgm:t>
        <a:bodyPr/>
        <a:lstStyle/>
        <a:p>
          <a:endParaRPr lang="en-US"/>
        </a:p>
      </dgm:t>
    </dgm:pt>
    <dgm:pt modelId="{4E0DE864-62DA-4165-AD38-8474B2FC6936}" type="pres">
      <dgm:prSet presAssocID="{2DAB1936-15E2-4D0B-B470-406F91A57DDD}" presName="sibTrans" presStyleLbl="sibTrans2D1" presStyleIdx="3" presStyleCnt="5" custLinFactNeighborY="0"/>
      <dgm:spPr/>
      <dgm:t>
        <a:bodyPr/>
        <a:lstStyle/>
        <a:p>
          <a:endParaRPr lang="en-US"/>
        </a:p>
      </dgm:t>
    </dgm:pt>
    <dgm:pt modelId="{AFB8A1FF-66D7-4419-B86E-C545224C3BDB}" type="pres">
      <dgm:prSet presAssocID="{2DAB1936-15E2-4D0B-B470-406F91A57DDD}" presName="connectorText" presStyleLbl="sibTrans2D1" presStyleIdx="3" presStyleCnt="5"/>
      <dgm:spPr/>
      <dgm:t>
        <a:bodyPr/>
        <a:lstStyle/>
        <a:p>
          <a:endParaRPr lang="en-US"/>
        </a:p>
      </dgm:t>
    </dgm:pt>
    <dgm:pt modelId="{4CF005C9-CA60-489A-926F-6C8AB1111CC6}" type="pres">
      <dgm:prSet presAssocID="{8450BBB5-67F1-4ACA-ABD4-FC8B31620B5A}" presName="node" presStyleLbl="node1" presStyleIdx="4" presStyleCnt="6">
        <dgm:presLayoutVars>
          <dgm:bulletEnabled val="1"/>
        </dgm:presLayoutVars>
      </dgm:prSet>
      <dgm:spPr/>
      <dgm:t>
        <a:bodyPr/>
        <a:lstStyle/>
        <a:p>
          <a:endParaRPr lang="en-US"/>
        </a:p>
      </dgm:t>
    </dgm:pt>
    <dgm:pt modelId="{46DBA64F-5BE6-4DCA-97F9-3862C6A44319}" type="pres">
      <dgm:prSet presAssocID="{CD54FCC9-30F1-4FC4-B0DD-DFED6657AC76}" presName="sibTrans" presStyleLbl="sibTrans2D1" presStyleIdx="4" presStyleCnt="5"/>
      <dgm:spPr/>
      <dgm:t>
        <a:bodyPr/>
        <a:lstStyle/>
        <a:p>
          <a:endParaRPr lang="en-US"/>
        </a:p>
      </dgm:t>
    </dgm:pt>
    <dgm:pt modelId="{BDD5E919-FC86-420D-A1C6-A7EC894F857F}" type="pres">
      <dgm:prSet presAssocID="{CD54FCC9-30F1-4FC4-B0DD-DFED6657AC76}" presName="connectorText" presStyleLbl="sibTrans2D1" presStyleIdx="4" presStyleCnt="5"/>
      <dgm:spPr/>
      <dgm:t>
        <a:bodyPr/>
        <a:lstStyle/>
        <a:p>
          <a:endParaRPr lang="en-US"/>
        </a:p>
      </dgm:t>
    </dgm:pt>
    <dgm:pt modelId="{B9E2F685-7246-412B-8C2F-6C8CA09B344C}" type="pres">
      <dgm:prSet presAssocID="{5BCA3818-5226-486A-8CF9-679956C85B9D}" presName="node" presStyleLbl="node1" presStyleIdx="5" presStyleCnt="6">
        <dgm:presLayoutVars>
          <dgm:bulletEnabled val="1"/>
        </dgm:presLayoutVars>
      </dgm:prSet>
      <dgm:spPr/>
      <dgm:t>
        <a:bodyPr/>
        <a:lstStyle/>
        <a:p>
          <a:endParaRPr lang="en-US"/>
        </a:p>
      </dgm:t>
    </dgm:pt>
  </dgm:ptLst>
  <dgm:cxnLst>
    <dgm:cxn modelId="{CE02BAF9-AF14-4BC8-B705-674CE2F6367B}" type="presOf" srcId="{D863F864-DBAC-4281-9B19-C40AA516E7AE}" destId="{73C7CA63-DA89-4078-8AA6-CD9DC3178C5F}" srcOrd="0" destOrd="0" presId="urn:microsoft.com/office/officeart/2005/8/layout/process5"/>
    <dgm:cxn modelId="{C1317752-7D92-4D5B-9379-2D353981C481}" srcId="{1255D1E8-C599-4185-86AA-0BE6E88B1A4A}" destId="{359070C6-3A65-4752-99AA-B0F34DF6AF7D}" srcOrd="3" destOrd="0" parTransId="{AE38E642-E83D-450A-B458-6BFF90AB17FB}" sibTransId="{2DAB1936-15E2-4D0B-B470-406F91A57DDD}"/>
    <dgm:cxn modelId="{7B878D53-21B4-4E75-866F-5F6A509A95D0}" type="presOf" srcId="{D863F864-DBAC-4281-9B19-C40AA516E7AE}" destId="{A57226D0-4EF8-4AD0-A56B-C7AA1548B535}" srcOrd="1" destOrd="0" presId="urn:microsoft.com/office/officeart/2005/8/layout/process5"/>
    <dgm:cxn modelId="{66F1BFED-4418-44C5-A952-1EB643C8271D}" type="presOf" srcId="{8450BBB5-67F1-4ACA-ABD4-FC8B31620B5A}" destId="{4CF005C9-CA60-489A-926F-6C8AB1111CC6}" srcOrd="0" destOrd="0" presId="urn:microsoft.com/office/officeart/2005/8/layout/process5"/>
    <dgm:cxn modelId="{F54B4653-9B80-4B59-9250-F6649CE6F849}" type="presOf" srcId="{CD54FCC9-30F1-4FC4-B0DD-DFED6657AC76}" destId="{BDD5E919-FC86-420D-A1C6-A7EC894F857F}" srcOrd="1" destOrd="0" presId="urn:microsoft.com/office/officeart/2005/8/layout/process5"/>
    <dgm:cxn modelId="{74C34678-B704-4114-A987-471323E9733A}" type="presOf" srcId="{740E648D-BA3A-4CFA-8B54-A0496AE2BA41}" destId="{F1E4040B-4C80-4CD5-BD6A-7F474DEF0642}" srcOrd="1" destOrd="0" presId="urn:microsoft.com/office/officeart/2005/8/layout/process5"/>
    <dgm:cxn modelId="{A9CAB460-1E67-440D-BAB6-F38298022A38}" type="presOf" srcId="{BE706BC7-4BFB-446A-801E-108DB2235EF7}" destId="{9AD1637A-0482-4246-8811-6D98036120F8}" srcOrd="0" destOrd="0" presId="urn:microsoft.com/office/officeart/2005/8/layout/process5"/>
    <dgm:cxn modelId="{FE4EA600-BCEF-4EAD-B8B2-83FD05637203}" type="presOf" srcId="{5BCA3818-5226-486A-8CF9-679956C85B9D}" destId="{B9E2F685-7246-412B-8C2F-6C8CA09B344C}" srcOrd="0" destOrd="0" presId="urn:microsoft.com/office/officeart/2005/8/layout/process5"/>
    <dgm:cxn modelId="{9AFD4215-7E17-4A52-A7DA-6B89B7E4ED71}" type="presOf" srcId="{CD54FCC9-30F1-4FC4-B0DD-DFED6657AC76}" destId="{46DBA64F-5BE6-4DCA-97F9-3862C6A44319}" srcOrd="0" destOrd="0" presId="urn:microsoft.com/office/officeart/2005/8/layout/process5"/>
    <dgm:cxn modelId="{6F28D78F-6284-4AF0-B082-622A4A309AB7}" type="presOf" srcId="{740E648D-BA3A-4CFA-8B54-A0496AE2BA41}" destId="{ABAE16A8-8873-4B9C-A43F-BC005BCA5E13}" srcOrd="0" destOrd="0" presId="urn:microsoft.com/office/officeart/2005/8/layout/process5"/>
    <dgm:cxn modelId="{D5FDFA5C-617B-4925-B345-C95CE668B5F8}" type="presOf" srcId="{2DAB1936-15E2-4D0B-B470-406F91A57DDD}" destId="{4E0DE864-62DA-4165-AD38-8474B2FC6936}" srcOrd="0" destOrd="0" presId="urn:microsoft.com/office/officeart/2005/8/layout/process5"/>
    <dgm:cxn modelId="{DA50BA61-56D5-438F-AEA3-575FBF591989}" type="presOf" srcId="{D28D0107-B4AE-42C8-9AB9-8D91A1A6EF1F}" destId="{B62B5179-6A32-45D3-91E8-6FEC29446DF1}" srcOrd="1" destOrd="0" presId="urn:microsoft.com/office/officeart/2005/8/layout/process5"/>
    <dgm:cxn modelId="{B25F2748-83BD-437F-9D88-52424ADB7C18}" srcId="{1255D1E8-C599-4185-86AA-0BE6E88B1A4A}" destId="{BE706BC7-4BFB-446A-801E-108DB2235EF7}" srcOrd="1" destOrd="0" parTransId="{1072CB64-CF05-4282-9A48-DA1ADEC6A916}" sibTransId="{D28D0107-B4AE-42C8-9AB9-8D91A1A6EF1F}"/>
    <dgm:cxn modelId="{DF1BFE68-8E05-4651-AACE-5B0A4BBB9D92}" srcId="{1255D1E8-C599-4185-86AA-0BE6E88B1A4A}" destId="{8450BBB5-67F1-4ACA-ABD4-FC8B31620B5A}" srcOrd="4" destOrd="0" parTransId="{DC620B57-F85A-4F40-92CB-2E431D59B77C}" sibTransId="{CD54FCC9-30F1-4FC4-B0DD-DFED6657AC76}"/>
    <dgm:cxn modelId="{6900CF50-F36E-492E-9D63-10C36C9B1FF7}" type="presOf" srcId="{359070C6-3A65-4752-99AA-B0F34DF6AF7D}" destId="{195DC5A8-BCAC-4860-B352-686170E0C280}" srcOrd="0" destOrd="0" presId="urn:microsoft.com/office/officeart/2005/8/layout/process5"/>
    <dgm:cxn modelId="{7247F621-2AEC-493F-B7C3-55F1E11227AB}" type="presOf" srcId="{D28D0107-B4AE-42C8-9AB9-8D91A1A6EF1F}" destId="{D7A250D1-3334-4CB0-8BAF-59B17992BFEF}" srcOrd="0" destOrd="0" presId="urn:microsoft.com/office/officeart/2005/8/layout/process5"/>
    <dgm:cxn modelId="{E344A9C1-0F22-441E-86B6-636737A956C6}" type="presOf" srcId="{A71D12C3-5979-484B-8D72-4F48B5F3236E}" destId="{E44BA636-DA5E-448D-8167-483184FA86BF}" srcOrd="0" destOrd="0" presId="urn:microsoft.com/office/officeart/2005/8/layout/process5"/>
    <dgm:cxn modelId="{7766F2C8-81B7-4D7C-A883-0CD910710203}" type="presOf" srcId="{1255D1E8-C599-4185-86AA-0BE6E88B1A4A}" destId="{C9EF1E0D-289B-4A35-8542-E7EDA9A480F3}" srcOrd="0" destOrd="0" presId="urn:microsoft.com/office/officeart/2005/8/layout/process5"/>
    <dgm:cxn modelId="{F2CE6335-C5E1-496D-B48B-CA536E762688}" srcId="{1255D1E8-C599-4185-86AA-0BE6E88B1A4A}" destId="{5BCA3818-5226-486A-8CF9-679956C85B9D}" srcOrd="5" destOrd="0" parTransId="{4E5E1966-A30A-4A00-A293-D75EC4DBFA2E}" sibTransId="{4FDE3B17-DDC9-4D4F-AA3A-EEB610D03217}"/>
    <dgm:cxn modelId="{41DDB77A-BFBB-42D8-858E-991341F772EB}" type="presOf" srcId="{C7BE5F35-3872-4E5F-869B-2821863B71FD}" destId="{F5A447A4-350A-44CA-8A03-7F719C19DA0C}" srcOrd="0" destOrd="0" presId="urn:microsoft.com/office/officeart/2005/8/layout/process5"/>
    <dgm:cxn modelId="{C86816EB-E60A-4C17-A723-3436C43CFAF0}" type="presOf" srcId="{2DAB1936-15E2-4D0B-B470-406F91A57DDD}" destId="{AFB8A1FF-66D7-4419-B86E-C545224C3BDB}" srcOrd="1" destOrd="0" presId="urn:microsoft.com/office/officeart/2005/8/layout/process5"/>
    <dgm:cxn modelId="{6571A4FB-5EE8-4445-BF0D-5518A6CD52D8}" srcId="{1255D1E8-C599-4185-86AA-0BE6E88B1A4A}" destId="{A71D12C3-5979-484B-8D72-4F48B5F3236E}" srcOrd="2" destOrd="0" parTransId="{9307BAA5-CFAE-4939-B851-8FC21B4EEE4A}" sibTransId="{740E648D-BA3A-4CFA-8B54-A0496AE2BA41}"/>
    <dgm:cxn modelId="{1A5D542D-3072-4521-A07F-FBD4449C6FD2}" srcId="{1255D1E8-C599-4185-86AA-0BE6E88B1A4A}" destId="{C7BE5F35-3872-4E5F-869B-2821863B71FD}" srcOrd="0" destOrd="0" parTransId="{96BCA3C3-6FCC-4493-B65F-AFD0B2309E2C}" sibTransId="{D863F864-DBAC-4281-9B19-C40AA516E7AE}"/>
    <dgm:cxn modelId="{FFD5960B-ECE6-441A-A78A-24C0CAAF9F18}" type="presParOf" srcId="{C9EF1E0D-289B-4A35-8542-E7EDA9A480F3}" destId="{F5A447A4-350A-44CA-8A03-7F719C19DA0C}" srcOrd="0" destOrd="0" presId="urn:microsoft.com/office/officeart/2005/8/layout/process5"/>
    <dgm:cxn modelId="{D53CC189-C74C-41A3-B155-68B80CD30FB3}" type="presParOf" srcId="{C9EF1E0D-289B-4A35-8542-E7EDA9A480F3}" destId="{73C7CA63-DA89-4078-8AA6-CD9DC3178C5F}" srcOrd="1" destOrd="0" presId="urn:microsoft.com/office/officeart/2005/8/layout/process5"/>
    <dgm:cxn modelId="{DFCF8C21-705F-4092-9DDB-89BCD54F5443}" type="presParOf" srcId="{73C7CA63-DA89-4078-8AA6-CD9DC3178C5F}" destId="{A57226D0-4EF8-4AD0-A56B-C7AA1548B535}" srcOrd="0" destOrd="0" presId="urn:microsoft.com/office/officeart/2005/8/layout/process5"/>
    <dgm:cxn modelId="{DEE6AFA7-DB33-4471-9A23-59D776C8A7D0}" type="presParOf" srcId="{C9EF1E0D-289B-4A35-8542-E7EDA9A480F3}" destId="{9AD1637A-0482-4246-8811-6D98036120F8}" srcOrd="2" destOrd="0" presId="urn:microsoft.com/office/officeart/2005/8/layout/process5"/>
    <dgm:cxn modelId="{9147E570-0EE4-44A2-A6F7-FD9A579DB1F6}" type="presParOf" srcId="{C9EF1E0D-289B-4A35-8542-E7EDA9A480F3}" destId="{D7A250D1-3334-4CB0-8BAF-59B17992BFEF}" srcOrd="3" destOrd="0" presId="urn:microsoft.com/office/officeart/2005/8/layout/process5"/>
    <dgm:cxn modelId="{A113A561-8142-4E3D-A58C-9D5D6E932AE3}" type="presParOf" srcId="{D7A250D1-3334-4CB0-8BAF-59B17992BFEF}" destId="{B62B5179-6A32-45D3-91E8-6FEC29446DF1}" srcOrd="0" destOrd="0" presId="urn:microsoft.com/office/officeart/2005/8/layout/process5"/>
    <dgm:cxn modelId="{9C31266B-3FC2-4ACB-A9C3-BB6A437410D4}" type="presParOf" srcId="{C9EF1E0D-289B-4A35-8542-E7EDA9A480F3}" destId="{E44BA636-DA5E-448D-8167-483184FA86BF}" srcOrd="4" destOrd="0" presId="urn:microsoft.com/office/officeart/2005/8/layout/process5"/>
    <dgm:cxn modelId="{BCAE2367-0AC9-45FA-B0D4-CE9659CBEF4B}" type="presParOf" srcId="{C9EF1E0D-289B-4A35-8542-E7EDA9A480F3}" destId="{ABAE16A8-8873-4B9C-A43F-BC005BCA5E13}" srcOrd="5" destOrd="0" presId="urn:microsoft.com/office/officeart/2005/8/layout/process5"/>
    <dgm:cxn modelId="{1B04D25A-11DA-4F39-B94B-9DE7C61189F7}" type="presParOf" srcId="{ABAE16A8-8873-4B9C-A43F-BC005BCA5E13}" destId="{F1E4040B-4C80-4CD5-BD6A-7F474DEF0642}" srcOrd="0" destOrd="0" presId="urn:microsoft.com/office/officeart/2005/8/layout/process5"/>
    <dgm:cxn modelId="{14F0AF0E-A85E-4A96-9FEA-207D325B19B2}" type="presParOf" srcId="{C9EF1E0D-289B-4A35-8542-E7EDA9A480F3}" destId="{195DC5A8-BCAC-4860-B352-686170E0C280}" srcOrd="6" destOrd="0" presId="urn:microsoft.com/office/officeart/2005/8/layout/process5"/>
    <dgm:cxn modelId="{6BEDCE1F-C9D0-44B6-9436-8D64797B5BE9}" type="presParOf" srcId="{C9EF1E0D-289B-4A35-8542-E7EDA9A480F3}" destId="{4E0DE864-62DA-4165-AD38-8474B2FC6936}" srcOrd="7" destOrd="0" presId="urn:microsoft.com/office/officeart/2005/8/layout/process5"/>
    <dgm:cxn modelId="{403B7235-58CF-464A-8355-F211A757F8AA}" type="presParOf" srcId="{4E0DE864-62DA-4165-AD38-8474B2FC6936}" destId="{AFB8A1FF-66D7-4419-B86E-C545224C3BDB}" srcOrd="0" destOrd="0" presId="urn:microsoft.com/office/officeart/2005/8/layout/process5"/>
    <dgm:cxn modelId="{69B53A73-AFE3-4441-91FC-82C6309EB6A4}" type="presParOf" srcId="{C9EF1E0D-289B-4A35-8542-E7EDA9A480F3}" destId="{4CF005C9-CA60-489A-926F-6C8AB1111CC6}" srcOrd="8" destOrd="0" presId="urn:microsoft.com/office/officeart/2005/8/layout/process5"/>
    <dgm:cxn modelId="{DD6ED909-B5FF-4B0E-B6D0-D428BF4FE924}" type="presParOf" srcId="{C9EF1E0D-289B-4A35-8542-E7EDA9A480F3}" destId="{46DBA64F-5BE6-4DCA-97F9-3862C6A44319}" srcOrd="9" destOrd="0" presId="urn:microsoft.com/office/officeart/2005/8/layout/process5"/>
    <dgm:cxn modelId="{A2BDEE61-9DB2-41AC-B5CE-0E4765BDCE33}" type="presParOf" srcId="{46DBA64F-5BE6-4DCA-97F9-3862C6A44319}" destId="{BDD5E919-FC86-420D-A1C6-A7EC894F857F}" srcOrd="0" destOrd="0" presId="urn:microsoft.com/office/officeart/2005/8/layout/process5"/>
    <dgm:cxn modelId="{1D81A177-BE99-41FE-8257-A7C59AB5CF91}" type="presParOf" srcId="{C9EF1E0D-289B-4A35-8542-E7EDA9A480F3}" destId="{B9E2F685-7246-412B-8C2F-6C8CA09B344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447A4-350A-44CA-8A03-7F719C19DA0C}">
      <dsp:nvSpPr>
        <dsp:cNvPr id="0" name=""/>
        <dsp:cNvSpPr/>
      </dsp:nvSpPr>
      <dsp:spPr>
        <a:xfrm>
          <a:off x="8688" y="744329"/>
          <a:ext cx="2596764" cy="1558058"/>
        </a:xfrm>
        <a:prstGeom prst="roundRect">
          <a:avLst>
            <a:gd name="adj" fmla="val 10000"/>
          </a:avLst>
        </a:prstGeom>
        <a:solidFill>
          <a:srgbClr val="C08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effectLst>
                <a:outerShdw blurRad="50800" dist="38100" dir="5400000" algn="t" rotWithShape="0">
                  <a:prstClr val="black">
                    <a:alpha val="20000"/>
                  </a:prstClr>
                </a:outerShdw>
              </a:effectLst>
            </a:rPr>
            <a:t>Problem Definition and Background</a:t>
          </a:r>
        </a:p>
      </dsp:txBody>
      <dsp:txXfrm>
        <a:off x="54322" y="789963"/>
        <a:ext cx="2505496" cy="1466790"/>
      </dsp:txXfrm>
    </dsp:sp>
    <dsp:sp modelId="{73C7CA63-DA89-4078-8AA6-CD9DC3178C5F}">
      <dsp:nvSpPr>
        <dsp:cNvPr id="0" name=""/>
        <dsp:cNvSpPr/>
      </dsp:nvSpPr>
      <dsp:spPr>
        <a:xfrm>
          <a:off x="2833968" y="1201360"/>
          <a:ext cx="550514" cy="643997"/>
        </a:xfrm>
        <a:prstGeom prst="rightArrow">
          <a:avLst>
            <a:gd name="adj1" fmla="val 60000"/>
            <a:gd name="adj2" fmla="val 50000"/>
          </a:avLst>
        </a:prstGeom>
        <a:solidFill>
          <a:srgbClr val="C08E00"/>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33968" y="1330159"/>
        <a:ext cx="385360" cy="386399"/>
      </dsp:txXfrm>
    </dsp:sp>
    <dsp:sp modelId="{9AD1637A-0482-4246-8811-6D98036120F8}">
      <dsp:nvSpPr>
        <dsp:cNvPr id="0" name=""/>
        <dsp:cNvSpPr/>
      </dsp:nvSpPr>
      <dsp:spPr>
        <a:xfrm>
          <a:off x="3644158" y="744329"/>
          <a:ext cx="2596764" cy="1558058"/>
        </a:xfrm>
        <a:prstGeom prst="roundRect">
          <a:avLst>
            <a:gd name="adj" fmla="val 10000"/>
          </a:avLst>
        </a:prstGeom>
        <a:solidFill>
          <a:srgbClr val="9C6D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5400000" algn="t" rotWithShape="0">
                  <a:prstClr val="black">
                    <a:alpha val="20000"/>
                  </a:prstClr>
                </a:outerShdw>
              </a:effectLst>
            </a:rPr>
            <a:t>Predicting Eviction Filings</a:t>
          </a:r>
          <a:endParaRPr lang="en-US" sz="2400" kern="1200" dirty="0">
            <a:effectLst>
              <a:outerShdw blurRad="50800" dist="38100" dir="5400000" algn="t" rotWithShape="0">
                <a:prstClr val="black">
                  <a:alpha val="20000"/>
                </a:prstClr>
              </a:outerShdw>
            </a:effectLst>
          </a:endParaRPr>
        </a:p>
      </dsp:txBody>
      <dsp:txXfrm>
        <a:off x="3689792" y="789963"/>
        <a:ext cx="2505496" cy="1466790"/>
      </dsp:txXfrm>
    </dsp:sp>
    <dsp:sp modelId="{D7A250D1-3334-4CB0-8BAF-59B17992BFEF}">
      <dsp:nvSpPr>
        <dsp:cNvPr id="0" name=""/>
        <dsp:cNvSpPr/>
      </dsp:nvSpPr>
      <dsp:spPr>
        <a:xfrm>
          <a:off x="6469438" y="1201360"/>
          <a:ext cx="550514" cy="643997"/>
        </a:xfrm>
        <a:prstGeom prst="rightArrow">
          <a:avLst>
            <a:gd name="adj1" fmla="val 60000"/>
            <a:gd name="adj2" fmla="val 50000"/>
          </a:avLst>
        </a:prstGeom>
        <a:solidFill>
          <a:srgbClr val="9C6D10"/>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469438" y="1330159"/>
        <a:ext cx="385360" cy="386399"/>
      </dsp:txXfrm>
    </dsp:sp>
    <dsp:sp modelId="{E44BA636-DA5E-448D-8167-483184FA86BF}">
      <dsp:nvSpPr>
        <dsp:cNvPr id="0" name=""/>
        <dsp:cNvSpPr/>
      </dsp:nvSpPr>
      <dsp:spPr>
        <a:xfrm>
          <a:off x="7279629" y="744329"/>
          <a:ext cx="2596764" cy="1558058"/>
        </a:xfrm>
        <a:prstGeom prst="roundRect">
          <a:avLst>
            <a:gd name="adj" fmla="val 10000"/>
          </a:avLst>
        </a:prstGeom>
        <a:solidFill>
          <a:srgbClr val="845E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50800" dist="38100" dir="5400000" algn="t" rotWithShape="0">
                  <a:prstClr val="black">
                    <a:alpha val="20000"/>
                  </a:prstClr>
                </a:outerShdw>
              </a:effectLst>
            </a:rPr>
            <a:t>General Insights Regarding Eviction Filings</a:t>
          </a:r>
          <a:endParaRPr lang="en-US" sz="2400" kern="1200" dirty="0">
            <a:effectLst>
              <a:outerShdw blurRad="50800" dist="38100" dir="5400000" algn="t" rotWithShape="0">
                <a:prstClr val="black">
                  <a:alpha val="20000"/>
                </a:prstClr>
              </a:outerShdw>
            </a:effectLst>
          </a:endParaRPr>
        </a:p>
      </dsp:txBody>
      <dsp:txXfrm>
        <a:off x="7325263" y="789963"/>
        <a:ext cx="2505496" cy="1466790"/>
      </dsp:txXfrm>
    </dsp:sp>
    <dsp:sp modelId="{ABAE16A8-8873-4B9C-A43F-BC005BCA5E13}">
      <dsp:nvSpPr>
        <dsp:cNvPr id="0" name=""/>
        <dsp:cNvSpPr/>
      </dsp:nvSpPr>
      <dsp:spPr>
        <a:xfrm rot="5400000">
          <a:off x="8302754" y="2484162"/>
          <a:ext cx="550514" cy="643997"/>
        </a:xfrm>
        <a:prstGeom prst="rightArrow">
          <a:avLst>
            <a:gd name="adj1" fmla="val 60000"/>
            <a:gd name="adj2" fmla="val 50000"/>
          </a:avLst>
        </a:prstGeom>
        <a:solidFill>
          <a:srgbClr val="845E34"/>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8384812" y="2530903"/>
        <a:ext cx="386399" cy="385360"/>
      </dsp:txXfrm>
    </dsp:sp>
    <dsp:sp modelId="{195DC5A8-BCAC-4860-B352-686170E0C280}">
      <dsp:nvSpPr>
        <dsp:cNvPr id="0" name=""/>
        <dsp:cNvSpPr/>
      </dsp:nvSpPr>
      <dsp:spPr>
        <a:xfrm>
          <a:off x="7279629" y="3341094"/>
          <a:ext cx="2596764" cy="1558058"/>
        </a:xfrm>
        <a:prstGeom prst="roundRect">
          <a:avLst>
            <a:gd name="adj" fmla="val 10000"/>
          </a:avLst>
        </a:prstGeom>
        <a:solidFill>
          <a:srgbClr val="7956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effectLst/>
              <a:latin typeface="Calibri" panose="020F0502020204030204"/>
              <a:ea typeface="+mn-ea"/>
              <a:cs typeface="+mn-cs"/>
            </a:rPr>
            <a:t>Evaluation of Program Awareness</a:t>
          </a:r>
          <a:endParaRPr lang="en-US" sz="2400" kern="1200" dirty="0">
            <a:effectLst/>
            <a:latin typeface="Calibri" panose="020F0502020204030204"/>
            <a:ea typeface="+mn-ea"/>
            <a:cs typeface="+mn-cs"/>
          </a:endParaRPr>
        </a:p>
      </dsp:txBody>
      <dsp:txXfrm>
        <a:off x="7325263" y="3386728"/>
        <a:ext cx="2505496" cy="1466790"/>
      </dsp:txXfrm>
    </dsp:sp>
    <dsp:sp modelId="{4E0DE864-62DA-4165-AD38-8474B2FC6936}">
      <dsp:nvSpPr>
        <dsp:cNvPr id="0" name=""/>
        <dsp:cNvSpPr/>
      </dsp:nvSpPr>
      <dsp:spPr>
        <a:xfrm rot="10800000">
          <a:off x="6500599" y="3798125"/>
          <a:ext cx="550514" cy="643997"/>
        </a:xfrm>
        <a:prstGeom prst="rightArrow">
          <a:avLst>
            <a:gd name="adj1" fmla="val 60000"/>
            <a:gd name="adj2" fmla="val 50000"/>
          </a:avLst>
        </a:prstGeom>
        <a:solidFill>
          <a:srgbClr val="79562F"/>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6665753" y="3926924"/>
        <a:ext cx="385360" cy="386399"/>
      </dsp:txXfrm>
    </dsp:sp>
    <dsp:sp modelId="{4CF005C9-CA60-489A-926F-6C8AB1111CC6}">
      <dsp:nvSpPr>
        <dsp:cNvPr id="0" name=""/>
        <dsp:cNvSpPr/>
      </dsp:nvSpPr>
      <dsp:spPr>
        <a:xfrm>
          <a:off x="3644158" y="3341094"/>
          <a:ext cx="2596764" cy="1558058"/>
        </a:xfrm>
        <a:prstGeom prst="roundRect">
          <a:avLst>
            <a:gd name="adj" fmla="val 10000"/>
          </a:avLst>
        </a:prstGeom>
        <a:solidFill>
          <a:srgbClr val="725A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effectLst/>
              <a:latin typeface="Calibri" panose="020F0502020204030204"/>
              <a:ea typeface="+mn-ea"/>
              <a:cs typeface="+mn-cs"/>
            </a:rPr>
            <a:t>Recommendations</a:t>
          </a:r>
          <a:endParaRPr lang="en-US" sz="2400" kern="1200" dirty="0">
            <a:effectLst/>
            <a:latin typeface="Calibri" panose="020F0502020204030204"/>
            <a:ea typeface="+mn-ea"/>
            <a:cs typeface="+mn-cs"/>
          </a:endParaRPr>
        </a:p>
      </dsp:txBody>
      <dsp:txXfrm>
        <a:off x="3689792" y="3386728"/>
        <a:ext cx="2505496" cy="1466790"/>
      </dsp:txXfrm>
    </dsp:sp>
    <dsp:sp modelId="{46DBA64F-5BE6-4DCA-97F9-3862C6A44319}">
      <dsp:nvSpPr>
        <dsp:cNvPr id="0" name=""/>
        <dsp:cNvSpPr/>
      </dsp:nvSpPr>
      <dsp:spPr>
        <a:xfrm rot="10800000">
          <a:off x="2865129" y="3798125"/>
          <a:ext cx="550514" cy="643997"/>
        </a:xfrm>
        <a:prstGeom prst="rightArrow">
          <a:avLst>
            <a:gd name="adj1" fmla="val 60000"/>
            <a:gd name="adj2" fmla="val 50000"/>
          </a:avLst>
        </a:prstGeom>
        <a:solidFill>
          <a:srgbClr val="725A46"/>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30283" y="3926924"/>
        <a:ext cx="385360" cy="386399"/>
      </dsp:txXfrm>
    </dsp:sp>
    <dsp:sp modelId="{B9E2F685-7246-412B-8C2F-6C8CA09B344C}">
      <dsp:nvSpPr>
        <dsp:cNvPr id="0" name=""/>
        <dsp:cNvSpPr/>
      </dsp:nvSpPr>
      <dsp:spPr>
        <a:xfrm>
          <a:off x="8688" y="3341094"/>
          <a:ext cx="2596764" cy="1558058"/>
        </a:xfrm>
        <a:prstGeom prst="roundRect">
          <a:avLst>
            <a:gd name="adj" fmla="val 10000"/>
          </a:avLst>
        </a:prstGeom>
        <a:solidFill>
          <a:srgbClr val="5953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effectLst/>
              <a:latin typeface="Calibri" panose="020F0502020204030204"/>
              <a:ea typeface="+mn-ea"/>
              <a:cs typeface="+mn-cs"/>
            </a:rPr>
            <a:t>Future Applications and Next Steps</a:t>
          </a:r>
          <a:endParaRPr lang="en-US" sz="2400" kern="1200" dirty="0">
            <a:effectLst/>
            <a:latin typeface="Calibri" panose="020F0502020204030204"/>
            <a:ea typeface="+mn-ea"/>
            <a:cs typeface="+mn-cs"/>
          </a:endParaRPr>
        </a:p>
      </dsp:txBody>
      <dsp:txXfrm>
        <a:off x="54322" y="3386728"/>
        <a:ext cx="2505496" cy="14667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FD2E00F6-1E5C-4D7D-857D-7FC7376192BE}"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580E1F01-D84D-4ED1-BD27-75AE1894BCF6}" type="slidenum">
              <a:rPr lang="en-US" smtClean="0"/>
              <a:t>‹#›</a:t>
            </a:fld>
            <a:endParaRPr lang="en-US"/>
          </a:p>
        </p:txBody>
      </p:sp>
    </p:spTree>
    <p:extLst>
      <p:ext uri="{BB962C8B-B14F-4D97-AF65-F5344CB8AC3E}">
        <p14:creationId xmlns:p14="http://schemas.microsoft.com/office/powerpoint/2010/main" val="172700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solidFill>
                  <a:schemeClr val="tx1"/>
                </a:solidFill>
                <a:latin typeface="+mn-lt"/>
              </a:rPr>
              <a:t>Fix alignment</a:t>
            </a:r>
          </a:p>
          <a:p>
            <a:endParaRPr lang="en-US"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Kevin</a:t>
            </a:r>
          </a:p>
          <a:p>
            <a:endParaRPr lang="en-US" sz="1200" i="0" dirty="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a:t>
            </a:fld>
            <a:endParaRPr lang="en-US"/>
          </a:p>
        </p:txBody>
      </p:sp>
    </p:spTree>
    <p:extLst>
      <p:ext uri="{BB962C8B-B14F-4D97-AF65-F5344CB8AC3E}">
        <p14:creationId xmlns:p14="http://schemas.microsoft.com/office/powerpoint/2010/main" val="84474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10</a:t>
            </a:fld>
            <a:endParaRPr lang="en-US"/>
          </a:p>
        </p:txBody>
      </p:sp>
    </p:spTree>
    <p:extLst>
      <p:ext uri="{BB962C8B-B14F-4D97-AF65-F5344CB8AC3E}">
        <p14:creationId xmlns:p14="http://schemas.microsoft.com/office/powerpoint/2010/main" val="382728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11</a:t>
            </a:fld>
            <a:endParaRPr lang="en-US"/>
          </a:p>
        </p:txBody>
      </p:sp>
    </p:spTree>
    <p:extLst>
      <p:ext uri="{BB962C8B-B14F-4D97-AF65-F5344CB8AC3E}">
        <p14:creationId xmlns:p14="http://schemas.microsoft.com/office/powerpoint/2010/main" val="389224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common application – separate application for each program. Doesn’t matter  - main point is have to apply </a:t>
            </a:r>
          </a:p>
          <a:p>
            <a:endParaRPr lang="en-US" dirty="0"/>
          </a:p>
          <a:p>
            <a:r>
              <a:rPr lang="en-US" dirty="0"/>
              <a:t>Two programs EGA for singles and EA for families</a:t>
            </a:r>
          </a:p>
          <a:p>
            <a:r>
              <a:rPr lang="en-US" dirty="0"/>
              <a:t>The process for receiving assistance starts with a common application;</a:t>
            </a:r>
          </a:p>
          <a:p>
            <a:r>
              <a:rPr lang="en-US" dirty="0"/>
              <a:t>Given only if the county thinks it will stabilize the household for at least 12 months</a:t>
            </a:r>
          </a:p>
          <a:p>
            <a:r>
              <a:rPr lang="en-US" dirty="0"/>
              <a:t>Can only receive once a year*</a:t>
            </a:r>
          </a:p>
        </p:txBody>
      </p:sp>
      <p:sp>
        <p:nvSpPr>
          <p:cNvPr id="4" name="Slide Number Placeholder 3"/>
          <p:cNvSpPr>
            <a:spLocks noGrp="1"/>
          </p:cNvSpPr>
          <p:nvPr>
            <p:ph type="sldNum" sz="quarter" idx="10"/>
          </p:nvPr>
        </p:nvSpPr>
        <p:spPr/>
        <p:txBody>
          <a:bodyPr/>
          <a:lstStyle/>
          <a:p>
            <a:fld id="{580E1F01-D84D-4ED1-BD27-75AE1894BCF6}" type="slidenum">
              <a:rPr lang="en-US" smtClean="0"/>
              <a:t>12</a:t>
            </a:fld>
            <a:endParaRPr lang="en-US"/>
          </a:p>
        </p:txBody>
      </p:sp>
    </p:spTree>
    <p:extLst>
      <p:ext uri="{BB962C8B-B14F-4D97-AF65-F5344CB8AC3E}">
        <p14:creationId xmlns:p14="http://schemas.microsoft.com/office/powerpoint/2010/main" val="117214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530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tradeoffs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bg1"/>
                </a:solidFill>
              </a:rPr>
              <a:t>Prevent greatest number of eviction filings</a:t>
            </a:r>
          </a:p>
          <a:p>
            <a:r>
              <a:rPr lang="en-US" dirty="0">
                <a:solidFill>
                  <a:schemeClr val="bg1"/>
                </a:solidFill>
              </a:rPr>
              <a:t>Prevent the highest risk</a:t>
            </a:r>
          </a:p>
          <a:p>
            <a:r>
              <a:rPr lang="en-US" dirty="0">
                <a:solidFill>
                  <a:schemeClr val="bg1"/>
                </a:solidFill>
              </a:rPr>
              <a:t>Communicate with only people we are very certain will have an eviction filing.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14</a:t>
            </a:fld>
            <a:endParaRPr lang="en-US"/>
          </a:p>
        </p:txBody>
      </p:sp>
    </p:spTree>
    <p:extLst>
      <p:ext uri="{BB962C8B-B14F-4D97-AF65-F5344CB8AC3E}">
        <p14:creationId xmlns:p14="http://schemas.microsoft.com/office/powerpoint/2010/main" val="61555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tradeoffs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bg1"/>
                </a:solidFill>
              </a:rPr>
              <a:t>Prevent greatest number of eviction filings</a:t>
            </a:r>
          </a:p>
          <a:p>
            <a:r>
              <a:rPr lang="en-US" dirty="0">
                <a:solidFill>
                  <a:schemeClr val="bg1"/>
                </a:solidFill>
              </a:rPr>
              <a:t>Prevent the highest risk</a:t>
            </a:r>
          </a:p>
          <a:p>
            <a:r>
              <a:rPr lang="en-US" dirty="0">
                <a:solidFill>
                  <a:schemeClr val="bg1"/>
                </a:solidFill>
              </a:rPr>
              <a:t>Communicate with only people we are very certain will have an eviction filing.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15</a:t>
            </a:fld>
            <a:endParaRPr lang="en-US"/>
          </a:p>
        </p:txBody>
      </p:sp>
    </p:spTree>
    <p:extLst>
      <p:ext uri="{BB962C8B-B14F-4D97-AF65-F5344CB8AC3E}">
        <p14:creationId xmlns:p14="http://schemas.microsoft.com/office/powerpoint/2010/main" val="188203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tradeoffs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bg1"/>
                </a:solidFill>
              </a:rPr>
              <a:t>Prevent greatest number of eviction filings</a:t>
            </a:r>
          </a:p>
          <a:p>
            <a:r>
              <a:rPr lang="en-US" dirty="0">
                <a:solidFill>
                  <a:schemeClr val="bg1"/>
                </a:solidFill>
              </a:rPr>
              <a:t>Prevent the highest risk</a:t>
            </a:r>
          </a:p>
          <a:p>
            <a:r>
              <a:rPr lang="en-US" dirty="0">
                <a:solidFill>
                  <a:schemeClr val="bg1"/>
                </a:solidFill>
              </a:rPr>
              <a:t>Communicate with only people we are very certain will have an eviction filing.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16</a:t>
            </a:fld>
            <a:endParaRPr lang="en-US"/>
          </a:p>
        </p:txBody>
      </p:sp>
    </p:spTree>
    <p:extLst>
      <p:ext uri="{BB962C8B-B14F-4D97-AF65-F5344CB8AC3E}">
        <p14:creationId xmlns:p14="http://schemas.microsoft.com/office/powerpoint/2010/main" val="306142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tradeoffs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bg1"/>
                </a:solidFill>
              </a:rPr>
              <a:t>Prevent greatest number of eviction filings</a:t>
            </a:r>
          </a:p>
          <a:p>
            <a:r>
              <a:rPr lang="en-US" dirty="0">
                <a:solidFill>
                  <a:schemeClr val="bg1"/>
                </a:solidFill>
              </a:rPr>
              <a:t>Prevent the highest risk</a:t>
            </a:r>
          </a:p>
          <a:p>
            <a:r>
              <a:rPr lang="en-US" dirty="0">
                <a:solidFill>
                  <a:schemeClr val="bg1"/>
                </a:solidFill>
              </a:rPr>
              <a:t>Communicate with only people we are very certain will have an eviction filing.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17</a:t>
            </a:fld>
            <a:endParaRPr lang="en-US"/>
          </a:p>
        </p:txBody>
      </p:sp>
    </p:spTree>
    <p:extLst>
      <p:ext uri="{BB962C8B-B14F-4D97-AF65-F5344CB8AC3E}">
        <p14:creationId xmlns:p14="http://schemas.microsoft.com/office/powerpoint/2010/main" val="1932197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tradeoffs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bg1"/>
                </a:solidFill>
              </a:rPr>
              <a:t>Prevent greatest number of eviction filings</a:t>
            </a:r>
          </a:p>
          <a:p>
            <a:r>
              <a:rPr lang="en-US" dirty="0">
                <a:solidFill>
                  <a:schemeClr val="bg1"/>
                </a:solidFill>
              </a:rPr>
              <a:t>Prevent the highest risk</a:t>
            </a:r>
          </a:p>
          <a:p>
            <a:r>
              <a:rPr lang="en-US" dirty="0">
                <a:solidFill>
                  <a:schemeClr val="bg1"/>
                </a:solidFill>
              </a:rPr>
              <a:t>Communicate with only people we are very certain will have an eviction filing.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18</a:t>
            </a:fld>
            <a:endParaRPr lang="en-US"/>
          </a:p>
        </p:txBody>
      </p:sp>
    </p:spTree>
    <p:extLst>
      <p:ext uri="{BB962C8B-B14F-4D97-AF65-F5344CB8AC3E}">
        <p14:creationId xmlns:p14="http://schemas.microsoft.com/office/powerpoint/2010/main" val="182101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Essentially show all 130k opportunities in a year. Show how many you intervene. And show how many people from the evicted pool are in that group</a:t>
            </a:r>
          </a:p>
        </p:txBody>
      </p:sp>
      <p:sp>
        <p:nvSpPr>
          <p:cNvPr id="4" name="Slide Number Placeholder 3"/>
          <p:cNvSpPr>
            <a:spLocks noGrp="1"/>
          </p:cNvSpPr>
          <p:nvPr>
            <p:ph type="sldNum" sz="quarter" idx="10"/>
          </p:nvPr>
        </p:nvSpPr>
        <p:spPr/>
        <p:txBody>
          <a:bodyPr/>
          <a:lstStyle/>
          <a:p>
            <a:fld id="{580E1F01-D84D-4ED1-BD27-75AE1894BCF6}" type="slidenum">
              <a:rPr lang="en-US" smtClean="0"/>
              <a:t>19</a:t>
            </a:fld>
            <a:endParaRPr lang="en-US"/>
          </a:p>
        </p:txBody>
      </p:sp>
    </p:spTree>
    <p:extLst>
      <p:ext uri="{BB962C8B-B14F-4D97-AF65-F5344CB8AC3E}">
        <p14:creationId xmlns:p14="http://schemas.microsoft.com/office/powerpoint/2010/main" val="6595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Calibri Light (Headings)"/>
                <a:cs typeface="Calibri" charset="0"/>
              </a:rPr>
              <a:t>We will provide value today through discussion of the following:</a:t>
            </a:r>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2</a:t>
            </a:fld>
            <a:endParaRPr lang="en-US"/>
          </a:p>
        </p:txBody>
      </p:sp>
    </p:spTree>
    <p:extLst>
      <p:ext uri="{BB962C8B-B14F-4D97-AF65-F5344CB8AC3E}">
        <p14:creationId xmlns:p14="http://schemas.microsoft.com/office/powerpoint/2010/main" val="408962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Essentially show all 130k opportunities in a year. Show how many you intervene. And show how many people from the evicted pool are in that group</a:t>
            </a:r>
          </a:p>
        </p:txBody>
      </p:sp>
      <p:sp>
        <p:nvSpPr>
          <p:cNvPr id="4" name="Slide Number Placeholder 3"/>
          <p:cNvSpPr>
            <a:spLocks noGrp="1"/>
          </p:cNvSpPr>
          <p:nvPr>
            <p:ph type="sldNum" sz="quarter" idx="10"/>
          </p:nvPr>
        </p:nvSpPr>
        <p:spPr/>
        <p:txBody>
          <a:bodyPr/>
          <a:lstStyle/>
          <a:p>
            <a:fld id="{580E1F01-D84D-4ED1-BD27-75AE1894BCF6}" type="slidenum">
              <a:rPr lang="en-US" smtClean="0"/>
              <a:t>20</a:t>
            </a:fld>
            <a:endParaRPr lang="en-US"/>
          </a:p>
        </p:txBody>
      </p:sp>
    </p:spTree>
    <p:extLst>
      <p:ext uri="{BB962C8B-B14F-4D97-AF65-F5344CB8AC3E}">
        <p14:creationId xmlns:p14="http://schemas.microsoft.com/office/powerpoint/2010/main" val="146921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John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Essentially show all 130k opportunities in a year. Show how many you intervene. And show how many people from the evicted pool are in that group</a:t>
            </a:r>
          </a:p>
        </p:txBody>
      </p:sp>
      <p:sp>
        <p:nvSpPr>
          <p:cNvPr id="4" name="Slide Number Placeholder 3"/>
          <p:cNvSpPr>
            <a:spLocks noGrp="1"/>
          </p:cNvSpPr>
          <p:nvPr>
            <p:ph type="sldNum" sz="quarter" idx="10"/>
          </p:nvPr>
        </p:nvSpPr>
        <p:spPr/>
        <p:txBody>
          <a:bodyPr/>
          <a:lstStyle/>
          <a:p>
            <a:fld id="{580E1F01-D84D-4ED1-BD27-75AE1894BCF6}" type="slidenum">
              <a:rPr lang="en-US" smtClean="0"/>
              <a:t>21</a:t>
            </a:fld>
            <a:endParaRPr lang="en-US"/>
          </a:p>
        </p:txBody>
      </p:sp>
    </p:spTree>
    <p:extLst>
      <p:ext uri="{BB962C8B-B14F-4D97-AF65-F5344CB8AC3E}">
        <p14:creationId xmlns:p14="http://schemas.microsoft.com/office/powerpoint/2010/main" val="232785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John</a:t>
            </a:r>
          </a:p>
          <a:p>
            <a:endParaRPr lang="en-US" dirty="0"/>
          </a:p>
          <a:p>
            <a:r>
              <a:rPr lang="en-US" dirty="0" err="1"/>
              <a:t>Animesh</a:t>
            </a:r>
            <a:r>
              <a:rPr lang="en-US" dirty="0"/>
              <a:t> comment – add each column as an animation so that it can talked through and isn’t too much to take in all at once. </a:t>
            </a:r>
          </a:p>
          <a:p>
            <a:endParaRPr lang="en-US" dirty="0"/>
          </a:p>
          <a:p>
            <a:r>
              <a:rPr lang="en-US" dirty="0"/>
              <a:t>Just walk through and explain that these numbers are predictions on a monthly level and they may look not stellar, but some people are predicting multiple times in subsequent months. If you intervene once, then you may decide to not intervene again for a couple months and that would lower the overall number of interventions. Also the successes are conservative, too because they are only “successes” if the prediction for an eviction filing occurs in the month prior to the eviction filing. Could be that a prediction for an eviction filing occurs in Feb and they aren’t evicted until May, but if you intervened with a communication that early, then might still be a prevented eviction filing.</a:t>
            </a:r>
          </a:p>
        </p:txBody>
      </p:sp>
      <p:sp>
        <p:nvSpPr>
          <p:cNvPr id="4" name="Slide Number Placeholder 3"/>
          <p:cNvSpPr>
            <a:spLocks noGrp="1"/>
          </p:cNvSpPr>
          <p:nvPr>
            <p:ph type="sldNum" sz="quarter" idx="10"/>
          </p:nvPr>
        </p:nvSpPr>
        <p:spPr/>
        <p:txBody>
          <a:bodyPr/>
          <a:lstStyle/>
          <a:p>
            <a:fld id="{580E1F01-D84D-4ED1-BD27-75AE1894BCF6}" type="slidenum">
              <a:rPr lang="en-US" smtClean="0"/>
              <a:t>22</a:t>
            </a:fld>
            <a:endParaRPr lang="en-US"/>
          </a:p>
        </p:txBody>
      </p:sp>
    </p:spTree>
    <p:extLst>
      <p:ext uri="{BB962C8B-B14F-4D97-AF65-F5344CB8AC3E}">
        <p14:creationId xmlns:p14="http://schemas.microsoft.com/office/powerpoint/2010/main" val="338531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John</a:t>
            </a:r>
          </a:p>
          <a:p>
            <a:endParaRPr lang="en-US" dirty="0"/>
          </a:p>
          <a:p>
            <a:r>
              <a:rPr lang="en-US" dirty="0" err="1"/>
              <a:t>Animesh</a:t>
            </a:r>
            <a:r>
              <a:rPr lang="en-US" dirty="0"/>
              <a:t> comment – add each column as an animation so that it can talked through and isn’t too much to take in all at once. </a:t>
            </a:r>
          </a:p>
          <a:p>
            <a:endParaRPr lang="en-US" dirty="0"/>
          </a:p>
          <a:p>
            <a:r>
              <a:rPr lang="en-US" dirty="0"/>
              <a:t>Just walk through and explain that these numbers are predictions on a monthly level and they may look not stellar, but some people are predicting multiple times in subsequent months. If you intervene once, then you may decide to not intervene again for a couple months and that would lower the overall number of interventions. Also the successes are conservative, too because they are only “successes” if the prediction for an eviction filing occurs in the month prior to the eviction filing. Could be that a prediction for an eviction filing occurs in Feb and they aren’t evicted until May, but if you intervened with a communication that early, then might still be a prevented eviction filing.</a:t>
            </a:r>
          </a:p>
        </p:txBody>
      </p:sp>
      <p:sp>
        <p:nvSpPr>
          <p:cNvPr id="4" name="Slide Number Placeholder 3"/>
          <p:cNvSpPr>
            <a:spLocks noGrp="1"/>
          </p:cNvSpPr>
          <p:nvPr>
            <p:ph type="sldNum" sz="quarter" idx="10"/>
          </p:nvPr>
        </p:nvSpPr>
        <p:spPr/>
        <p:txBody>
          <a:bodyPr/>
          <a:lstStyle/>
          <a:p>
            <a:fld id="{580E1F01-D84D-4ED1-BD27-75AE1894BCF6}" type="slidenum">
              <a:rPr lang="en-US" smtClean="0"/>
              <a:t>23</a:t>
            </a:fld>
            <a:endParaRPr lang="en-US"/>
          </a:p>
        </p:txBody>
      </p:sp>
    </p:spTree>
    <p:extLst>
      <p:ext uri="{BB962C8B-B14F-4D97-AF65-F5344CB8AC3E}">
        <p14:creationId xmlns:p14="http://schemas.microsoft.com/office/powerpoint/2010/main" val="391994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John</a:t>
            </a:r>
          </a:p>
          <a:p>
            <a:endParaRPr lang="en-US" dirty="0"/>
          </a:p>
          <a:p>
            <a:r>
              <a:rPr lang="en-US" dirty="0" err="1"/>
              <a:t>Animesh</a:t>
            </a:r>
            <a:r>
              <a:rPr lang="en-US" dirty="0"/>
              <a:t> comment – add each column as an animation so that it can talked through and isn’t too much to take in all at once. </a:t>
            </a:r>
          </a:p>
          <a:p>
            <a:endParaRPr lang="en-US" dirty="0"/>
          </a:p>
          <a:p>
            <a:r>
              <a:rPr lang="en-US" dirty="0"/>
              <a:t>Just walk through and explain that these numbers are predictions on a monthly level and they may look not stellar, but some people are predicting multiple times in subsequent months. If you intervene once, then you may decide to not intervene again for a couple months and that would lower the overall number of interventions. Also the successes are conservative, too because they are only “successes” if the prediction for an eviction filing occurs in the month prior to the eviction filing. Could be that a prediction for an eviction filing occurs in Feb and they aren’t evicted until May, but if you intervened with a communication that early, then might still be a prevented eviction filing.</a:t>
            </a:r>
          </a:p>
        </p:txBody>
      </p:sp>
      <p:sp>
        <p:nvSpPr>
          <p:cNvPr id="4" name="Slide Number Placeholder 3"/>
          <p:cNvSpPr>
            <a:spLocks noGrp="1"/>
          </p:cNvSpPr>
          <p:nvPr>
            <p:ph type="sldNum" sz="quarter" idx="10"/>
          </p:nvPr>
        </p:nvSpPr>
        <p:spPr/>
        <p:txBody>
          <a:bodyPr/>
          <a:lstStyle/>
          <a:p>
            <a:fld id="{580E1F01-D84D-4ED1-BD27-75AE1894BCF6}" type="slidenum">
              <a:rPr lang="en-US" smtClean="0"/>
              <a:t>24</a:t>
            </a:fld>
            <a:endParaRPr lang="en-US"/>
          </a:p>
        </p:txBody>
      </p:sp>
    </p:spTree>
    <p:extLst>
      <p:ext uri="{BB962C8B-B14F-4D97-AF65-F5344CB8AC3E}">
        <p14:creationId xmlns:p14="http://schemas.microsoft.com/office/powerpoint/2010/main" val="174727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John</a:t>
            </a:r>
          </a:p>
          <a:p>
            <a:endParaRPr lang="en-US" dirty="0"/>
          </a:p>
          <a:p>
            <a:r>
              <a:rPr lang="en-US" dirty="0" err="1"/>
              <a:t>Animesh</a:t>
            </a:r>
            <a:r>
              <a:rPr lang="en-US" dirty="0"/>
              <a:t> comment – add each column as an animation so that it can talked through and isn’t too much to take in all at once. </a:t>
            </a:r>
          </a:p>
          <a:p>
            <a:endParaRPr lang="en-US" dirty="0"/>
          </a:p>
          <a:p>
            <a:r>
              <a:rPr lang="en-US" dirty="0"/>
              <a:t>Just walk through and explain that these numbers are predictions on a monthly level and they may look not stellar, but some people are predicting multiple times in subsequent months. If you intervene once, then you may decide to not intervene again for a couple months and that would lower the overall number of interventions. Also the successes are conservative, too because they are only “successes” if the prediction for an eviction filing occurs in the month prior to the eviction filing. Could be that a prediction for an eviction filing occurs in Feb and they aren’t evicted until May, but if you intervened with a communication that early, then might still be a prevented eviction filing.</a:t>
            </a:r>
          </a:p>
        </p:txBody>
      </p:sp>
      <p:sp>
        <p:nvSpPr>
          <p:cNvPr id="4" name="Slide Number Placeholder 3"/>
          <p:cNvSpPr>
            <a:spLocks noGrp="1"/>
          </p:cNvSpPr>
          <p:nvPr>
            <p:ph type="sldNum" sz="quarter" idx="10"/>
          </p:nvPr>
        </p:nvSpPr>
        <p:spPr/>
        <p:txBody>
          <a:bodyPr/>
          <a:lstStyle/>
          <a:p>
            <a:fld id="{580E1F01-D84D-4ED1-BD27-75AE1894BCF6}" type="slidenum">
              <a:rPr lang="en-US" smtClean="0"/>
              <a:t>25</a:t>
            </a:fld>
            <a:endParaRPr lang="en-US"/>
          </a:p>
        </p:txBody>
      </p:sp>
    </p:spTree>
    <p:extLst>
      <p:ext uri="{BB962C8B-B14F-4D97-AF65-F5344CB8AC3E}">
        <p14:creationId xmlns:p14="http://schemas.microsoft.com/office/powerpoint/2010/main" val="273906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Present: Bryce</a:t>
            </a:r>
          </a:p>
          <a:p>
            <a:endParaRPr lang="en-US" dirty="0">
              <a:solidFill>
                <a:schemeClr val="bg1"/>
              </a:solidFill>
            </a:endParaRPr>
          </a:p>
          <a:p>
            <a:r>
              <a:rPr lang="en-US" dirty="0">
                <a:solidFill>
                  <a:schemeClr val="bg1"/>
                </a:solidFill>
              </a:rPr>
              <a:t>FIX THE COLORS</a:t>
            </a:r>
          </a:p>
          <a:p>
            <a:endParaRPr lang="en-US" dirty="0">
              <a:solidFill>
                <a:schemeClr val="bg1"/>
              </a:solidFill>
            </a:endParaRPr>
          </a:p>
          <a:p>
            <a:r>
              <a:rPr lang="en-US" dirty="0">
                <a:solidFill>
                  <a:schemeClr val="bg1"/>
                </a:solidFill>
              </a:rPr>
              <a:t>Features affect likelihood of an eviction filing in different ways</a:t>
            </a:r>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26</a:t>
            </a:fld>
            <a:endParaRPr lang="en-US"/>
          </a:p>
        </p:txBody>
      </p:sp>
    </p:spTree>
    <p:extLst>
      <p:ext uri="{BB962C8B-B14F-4D97-AF65-F5344CB8AC3E}">
        <p14:creationId xmlns:p14="http://schemas.microsoft.com/office/powerpoint/2010/main" val="1619047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Present: Bryce</a:t>
            </a:r>
          </a:p>
          <a:p>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27</a:t>
            </a:fld>
            <a:endParaRPr lang="en-US"/>
          </a:p>
        </p:txBody>
      </p:sp>
    </p:spTree>
    <p:extLst>
      <p:ext uri="{BB962C8B-B14F-4D97-AF65-F5344CB8AC3E}">
        <p14:creationId xmlns:p14="http://schemas.microsoft.com/office/powerpoint/2010/main" val="241509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Present: Bryce</a:t>
            </a:r>
          </a:p>
          <a:p>
            <a:endParaRPr lang="en-US" dirty="0"/>
          </a:p>
          <a:p>
            <a:r>
              <a:rPr lang="en-US" dirty="0"/>
              <a:t>Higher = less likely eviction</a:t>
            </a:r>
          </a:p>
        </p:txBody>
      </p:sp>
      <p:sp>
        <p:nvSpPr>
          <p:cNvPr id="4" name="Slide Number Placeholder 3"/>
          <p:cNvSpPr>
            <a:spLocks noGrp="1"/>
          </p:cNvSpPr>
          <p:nvPr>
            <p:ph type="sldNum" sz="quarter" idx="10"/>
          </p:nvPr>
        </p:nvSpPr>
        <p:spPr/>
        <p:txBody>
          <a:bodyPr/>
          <a:lstStyle/>
          <a:p>
            <a:fld id="{580E1F01-D84D-4ED1-BD27-75AE1894BCF6}" type="slidenum">
              <a:rPr lang="en-US" smtClean="0"/>
              <a:t>28</a:t>
            </a:fld>
            <a:endParaRPr lang="en-US"/>
          </a:p>
        </p:txBody>
      </p:sp>
    </p:spTree>
    <p:extLst>
      <p:ext uri="{BB962C8B-B14F-4D97-AF65-F5344CB8AC3E}">
        <p14:creationId xmlns:p14="http://schemas.microsoft.com/office/powerpoint/2010/main" val="830973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Present: Bryce</a:t>
            </a:r>
          </a:p>
          <a:p>
            <a:endParaRPr lang="en-US" dirty="0">
              <a:solidFill>
                <a:schemeClr val="bg1"/>
              </a:solidFill>
            </a:endParaRPr>
          </a:p>
          <a:p>
            <a:r>
              <a:rPr lang="en-US" dirty="0"/>
              <a:t>Higher = less likely eviction</a:t>
            </a:r>
          </a:p>
        </p:txBody>
      </p:sp>
      <p:sp>
        <p:nvSpPr>
          <p:cNvPr id="4" name="Slide Number Placeholder 3"/>
          <p:cNvSpPr>
            <a:spLocks noGrp="1"/>
          </p:cNvSpPr>
          <p:nvPr>
            <p:ph type="sldNum" sz="quarter" idx="10"/>
          </p:nvPr>
        </p:nvSpPr>
        <p:spPr/>
        <p:txBody>
          <a:bodyPr/>
          <a:lstStyle/>
          <a:p>
            <a:fld id="{580E1F01-D84D-4ED1-BD27-75AE1894BCF6}" type="slidenum">
              <a:rPr lang="en-US" smtClean="0"/>
              <a:t>29</a:t>
            </a:fld>
            <a:endParaRPr lang="en-US"/>
          </a:p>
        </p:txBody>
      </p:sp>
    </p:spTree>
    <p:extLst>
      <p:ext uri="{BB962C8B-B14F-4D97-AF65-F5344CB8AC3E}">
        <p14:creationId xmlns:p14="http://schemas.microsoft.com/office/powerpoint/2010/main" val="230597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041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Present: Bryce</a:t>
            </a:r>
          </a:p>
          <a:p>
            <a:endParaRPr lang="en-US" dirty="0">
              <a:solidFill>
                <a:schemeClr val="bg1"/>
              </a:solidFill>
            </a:endParaRPr>
          </a:p>
          <a:p>
            <a:r>
              <a:rPr lang="en-US" dirty="0"/>
              <a:t>Higher = less likely eviction</a:t>
            </a:r>
          </a:p>
        </p:txBody>
      </p:sp>
      <p:sp>
        <p:nvSpPr>
          <p:cNvPr id="4" name="Slide Number Placeholder 3"/>
          <p:cNvSpPr>
            <a:spLocks noGrp="1"/>
          </p:cNvSpPr>
          <p:nvPr>
            <p:ph type="sldNum" sz="quarter" idx="10"/>
          </p:nvPr>
        </p:nvSpPr>
        <p:spPr/>
        <p:txBody>
          <a:bodyPr/>
          <a:lstStyle/>
          <a:p>
            <a:fld id="{580E1F01-D84D-4ED1-BD27-75AE1894BCF6}" type="slidenum">
              <a:rPr lang="en-US" smtClean="0"/>
              <a:t>30</a:t>
            </a:fld>
            <a:endParaRPr lang="en-US"/>
          </a:p>
        </p:txBody>
      </p:sp>
    </p:spTree>
    <p:extLst>
      <p:ext uri="{BB962C8B-B14F-4D97-AF65-F5344CB8AC3E}">
        <p14:creationId xmlns:p14="http://schemas.microsoft.com/office/powerpoint/2010/main" val="3810430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Bryce</a:t>
            </a:r>
          </a:p>
          <a:p>
            <a:pPr marL="0" lvl="0" indent="0">
              <a:spcBef>
                <a:spcPts val="0"/>
              </a:spcBef>
              <a:spcAft>
                <a:spcPts val="0"/>
              </a:spcAft>
              <a:buNone/>
            </a:pPr>
            <a:endParaRPr lang="en-US" dirty="0"/>
          </a:p>
          <a:p>
            <a:pPr marL="0" lvl="0" indent="0">
              <a:spcBef>
                <a:spcPts val="0"/>
              </a:spcBef>
              <a:spcAft>
                <a:spcPts val="0"/>
              </a:spcAft>
              <a:buNone/>
            </a:pPr>
            <a:r>
              <a:rPr lang="en-US" dirty="0"/>
              <a:t>FIX COLORS</a:t>
            </a: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233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786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a:t>
            </a:r>
            <a:r>
              <a:rPr lang="en-US" dirty="0" err="1"/>
              <a:t>Animesh</a:t>
            </a:r>
            <a:endParaRPr lang="en-US" dirty="0"/>
          </a:p>
          <a:p>
            <a:pPr marL="0" lvl="0" indent="0">
              <a:spcBef>
                <a:spcPts val="0"/>
              </a:spcBef>
              <a:spcAft>
                <a:spcPts val="0"/>
              </a:spcAft>
              <a:buNone/>
            </a:pPr>
            <a:endParaRPr lang="en-US" dirty="0"/>
          </a:p>
          <a:p>
            <a:r>
              <a:rPr lang="en-US" dirty="0"/>
              <a:t>Can change the colors. </a:t>
            </a:r>
          </a:p>
        </p:txBody>
      </p:sp>
      <p:sp>
        <p:nvSpPr>
          <p:cNvPr id="4" name="Slide Number Placeholder 3"/>
          <p:cNvSpPr>
            <a:spLocks noGrp="1"/>
          </p:cNvSpPr>
          <p:nvPr>
            <p:ph type="sldNum" sz="quarter" idx="10"/>
          </p:nvPr>
        </p:nvSpPr>
        <p:spPr/>
        <p:txBody>
          <a:bodyPr/>
          <a:lstStyle/>
          <a:p>
            <a:fld id="{580E1F01-D84D-4ED1-BD27-75AE1894BCF6}" type="slidenum">
              <a:rPr lang="en-US" smtClean="0"/>
              <a:t>33</a:t>
            </a:fld>
            <a:endParaRPr lang="en-US"/>
          </a:p>
        </p:txBody>
      </p:sp>
    </p:spTree>
    <p:extLst>
      <p:ext uri="{BB962C8B-B14F-4D97-AF65-F5344CB8AC3E}">
        <p14:creationId xmlns:p14="http://schemas.microsoft.com/office/powerpoint/2010/main" val="2066895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a:t>
            </a:r>
            <a:r>
              <a:rPr lang="en-US" dirty="0" err="1"/>
              <a:t>Animesh</a:t>
            </a:r>
            <a:endParaRPr lang="en-US" dirty="0"/>
          </a:p>
          <a:p>
            <a:pPr marL="0" lvl="0" indent="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39</a:t>
            </a:fld>
            <a:endParaRPr lang="en-US"/>
          </a:p>
        </p:txBody>
      </p:sp>
    </p:spTree>
    <p:extLst>
      <p:ext uri="{BB962C8B-B14F-4D97-AF65-F5344CB8AC3E}">
        <p14:creationId xmlns:p14="http://schemas.microsoft.com/office/powerpoint/2010/main" val="240595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047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Justin</a:t>
            </a:r>
          </a:p>
          <a:p>
            <a:pPr marL="0" lvl="0" indent="0">
              <a:spcBef>
                <a:spcPts val="0"/>
              </a:spcBef>
              <a:spcAft>
                <a:spcPts val="0"/>
              </a:spcAft>
              <a:buNone/>
            </a:pPr>
            <a:endParaRPr lang="en-US" dirty="0"/>
          </a:p>
          <a:p>
            <a:pPr marL="0" lvl="0" indent="0">
              <a:spcBef>
                <a:spcPts val="0"/>
              </a:spcBef>
              <a:spcAft>
                <a:spcPts val="0"/>
              </a:spcAft>
              <a:buNone/>
            </a:pPr>
            <a:r>
              <a:rPr lang="en-US" dirty="0"/>
              <a:t>Mention that the total number of eviction filings is around 3200.</a:t>
            </a:r>
          </a:p>
          <a:p>
            <a:pPr marL="0" lvl="0" indent="0">
              <a:spcBef>
                <a:spcPts val="0"/>
              </a:spcBef>
              <a:spcAft>
                <a:spcPts val="0"/>
              </a:spcAft>
              <a:buNone/>
            </a:pPr>
            <a:endParaRPr lang="en-US" dirty="0"/>
          </a:p>
          <a:p>
            <a:r>
              <a:rPr lang="en-US" dirty="0" err="1"/>
              <a:t>Animesh</a:t>
            </a:r>
            <a:r>
              <a:rPr lang="en-US" dirty="0"/>
              <a:t> – animations. </a:t>
            </a:r>
          </a:p>
          <a:p>
            <a:endParaRPr lang="en-US" dirty="0"/>
          </a:p>
          <a:p>
            <a:endParaRPr lang="en-US" dirty="0"/>
          </a:p>
          <a:p>
            <a:r>
              <a:rPr lang="en-US" dirty="0"/>
              <a:t>Problems </a:t>
            </a:r>
          </a:p>
          <a:p>
            <a:r>
              <a:rPr lang="en-US" dirty="0"/>
              <a:t>– people don’t immediately get the proportions suggested by stick people.</a:t>
            </a:r>
          </a:p>
          <a:p>
            <a:pPr marL="171450" indent="-171450">
              <a:buFontTx/>
              <a:buChar char="-"/>
            </a:pPr>
            <a:r>
              <a:rPr lang="en-US" dirty="0"/>
              <a:t>What population is this? People get confused that it’s only evictions</a:t>
            </a:r>
          </a:p>
          <a:p>
            <a:pPr marL="171450" indent="-171450">
              <a:buFontTx/>
              <a:buChar char="-"/>
            </a:pPr>
            <a:r>
              <a:rPr lang="en-US" dirty="0"/>
              <a:t>Should list the numbers of the evictions.</a:t>
            </a:r>
          </a:p>
        </p:txBody>
      </p:sp>
      <p:sp>
        <p:nvSpPr>
          <p:cNvPr id="4" name="Slide Number Placeholder 3"/>
          <p:cNvSpPr>
            <a:spLocks noGrp="1"/>
          </p:cNvSpPr>
          <p:nvPr>
            <p:ph type="sldNum" sz="quarter" idx="10"/>
          </p:nvPr>
        </p:nvSpPr>
        <p:spPr/>
        <p:txBody>
          <a:bodyPr/>
          <a:lstStyle/>
          <a:p>
            <a:fld id="{580E1F01-D84D-4ED1-BD27-75AE1894BCF6}" type="slidenum">
              <a:rPr lang="en-US" smtClean="0"/>
              <a:t>41</a:t>
            </a:fld>
            <a:endParaRPr lang="en-US"/>
          </a:p>
        </p:txBody>
      </p:sp>
    </p:spTree>
    <p:extLst>
      <p:ext uri="{BB962C8B-B14F-4D97-AF65-F5344CB8AC3E}">
        <p14:creationId xmlns:p14="http://schemas.microsoft.com/office/powerpoint/2010/main" val="2250691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Justin</a:t>
            </a:r>
          </a:p>
          <a:p>
            <a:pPr marL="0" lvl="0" indent="0">
              <a:spcBef>
                <a:spcPts val="0"/>
              </a:spcBef>
              <a:spcAft>
                <a:spcPts val="0"/>
              </a:spcAft>
              <a:buNone/>
            </a:pPr>
            <a:endParaRPr lang="en-US" dirty="0"/>
          </a:p>
          <a:p>
            <a:pPr marL="0" lvl="0" indent="0">
              <a:spcBef>
                <a:spcPts val="0"/>
              </a:spcBef>
              <a:spcAft>
                <a:spcPts val="0"/>
              </a:spcAft>
              <a:buNone/>
            </a:pPr>
            <a:r>
              <a:rPr lang="en-US" dirty="0"/>
              <a:t>Mention that the total number of eviction filings is around 3200.</a:t>
            </a:r>
          </a:p>
          <a:p>
            <a:pPr marL="0" lvl="0" indent="0">
              <a:spcBef>
                <a:spcPts val="0"/>
              </a:spcBef>
              <a:spcAft>
                <a:spcPts val="0"/>
              </a:spcAft>
              <a:buNone/>
            </a:pPr>
            <a:endParaRPr lang="en-US" dirty="0"/>
          </a:p>
          <a:p>
            <a:r>
              <a:rPr lang="en-US" dirty="0" err="1"/>
              <a:t>Animesh</a:t>
            </a:r>
            <a:r>
              <a:rPr lang="en-US" dirty="0"/>
              <a:t> – animations. </a:t>
            </a:r>
          </a:p>
          <a:p>
            <a:endParaRPr lang="en-US" dirty="0"/>
          </a:p>
          <a:p>
            <a:endParaRPr lang="en-US" dirty="0"/>
          </a:p>
          <a:p>
            <a:r>
              <a:rPr lang="en-US" dirty="0"/>
              <a:t>Problems </a:t>
            </a:r>
          </a:p>
          <a:p>
            <a:r>
              <a:rPr lang="en-US" dirty="0"/>
              <a:t>– people don’t immediately get the proportions suggested by stick people.</a:t>
            </a:r>
          </a:p>
          <a:p>
            <a:pPr marL="171450" indent="-171450">
              <a:buFontTx/>
              <a:buChar char="-"/>
            </a:pPr>
            <a:r>
              <a:rPr lang="en-US" dirty="0"/>
              <a:t>What population is this? People get confused that it’s only evictions</a:t>
            </a:r>
          </a:p>
          <a:p>
            <a:pPr marL="171450" indent="-171450">
              <a:buFontTx/>
              <a:buChar char="-"/>
            </a:pPr>
            <a:r>
              <a:rPr lang="en-US" dirty="0"/>
              <a:t>Should list the numbers of the evictions.</a:t>
            </a:r>
          </a:p>
        </p:txBody>
      </p:sp>
      <p:sp>
        <p:nvSpPr>
          <p:cNvPr id="4" name="Slide Number Placeholder 3"/>
          <p:cNvSpPr>
            <a:spLocks noGrp="1"/>
          </p:cNvSpPr>
          <p:nvPr>
            <p:ph type="sldNum" sz="quarter" idx="10"/>
          </p:nvPr>
        </p:nvSpPr>
        <p:spPr/>
        <p:txBody>
          <a:bodyPr/>
          <a:lstStyle/>
          <a:p>
            <a:fld id="{580E1F01-D84D-4ED1-BD27-75AE1894BCF6}" type="slidenum">
              <a:rPr lang="en-US" smtClean="0"/>
              <a:t>42</a:t>
            </a:fld>
            <a:endParaRPr lang="en-US"/>
          </a:p>
        </p:txBody>
      </p:sp>
    </p:spTree>
    <p:extLst>
      <p:ext uri="{BB962C8B-B14F-4D97-AF65-F5344CB8AC3E}">
        <p14:creationId xmlns:p14="http://schemas.microsoft.com/office/powerpoint/2010/main" val="4249650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Justin</a:t>
            </a:r>
          </a:p>
          <a:p>
            <a:pPr marL="0" lvl="0" indent="0">
              <a:spcBef>
                <a:spcPts val="0"/>
              </a:spcBef>
              <a:spcAft>
                <a:spcPts val="0"/>
              </a:spcAft>
              <a:buNone/>
            </a:pPr>
            <a:endParaRPr lang="en-US" dirty="0"/>
          </a:p>
          <a:p>
            <a:pPr marL="0" lvl="0" indent="0">
              <a:spcBef>
                <a:spcPts val="0"/>
              </a:spcBef>
              <a:spcAft>
                <a:spcPts val="0"/>
              </a:spcAft>
              <a:buNone/>
            </a:pPr>
            <a:r>
              <a:rPr lang="en-US" dirty="0"/>
              <a:t>Mention that the total number of eviction filings is around 3200.</a:t>
            </a:r>
          </a:p>
          <a:p>
            <a:pPr marL="0" lvl="0" indent="0">
              <a:spcBef>
                <a:spcPts val="0"/>
              </a:spcBef>
              <a:spcAft>
                <a:spcPts val="0"/>
              </a:spcAft>
              <a:buNone/>
            </a:pPr>
            <a:endParaRPr lang="en-US" dirty="0"/>
          </a:p>
          <a:p>
            <a:r>
              <a:rPr lang="en-US" dirty="0" err="1"/>
              <a:t>Animesh</a:t>
            </a:r>
            <a:r>
              <a:rPr lang="en-US" dirty="0"/>
              <a:t> – animations. </a:t>
            </a:r>
          </a:p>
          <a:p>
            <a:endParaRPr lang="en-US" dirty="0"/>
          </a:p>
          <a:p>
            <a:endParaRPr lang="en-US" dirty="0"/>
          </a:p>
          <a:p>
            <a:r>
              <a:rPr lang="en-US" dirty="0"/>
              <a:t>Problems </a:t>
            </a:r>
          </a:p>
          <a:p>
            <a:r>
              <a:rPr lang="en-US" dirty="0"/>
              <a:t>– people don’t immediately get the proportions suggested by stick people.</a:t>
            </a:r>
          </a:p>
          <a:p>
            <a:pPr marL="171450" indent="-171450">
              <a:buFontTx/>
              <a:buChar char="-"/>
            </a:pPr>
            <a:r>
              <a:rPr lang="en-US" dirty="0"/>
              <a:t>What population is this? People get confused that it’s only evictions</a:t>
            </a:r>
          </a:p>
          <a:p>
            <a:pPr marL="171450" indent="-171450">
              <a:buFontTx/>
              <a:buChar char="-"/>
            </a:pPr>
            <a:r>
              <a:rPr lang="en-US" dirty="0"/>
              <a:t>Should list the numbers of the evictions.</a:t>
            </a:r>
          </a:p>
        </p:txBody>
      </p:sp>
      <p:sp>
        <p:nvSpPr>
          <p:cNvPr id="4" name="Slide Number Placeholder 3"/>
          <p:cNvSpPr>
            <a:spLocks noGrp="1"/>
          </p:cNvSpPr>
          <p:nvPr>
            <p:ph type="sldNum" sz="quarter" idx="10"/>
          </p:nvPr>
        </p:nvSpPr>
        <p:spPr/>
        <p:txBody>
          <a:bodyPr/>
          <a:lstStyle/>
          <a:p>
            <a:fld id="{580E1F01-D84D-4ED1-BD27-75AE1894BCF6}" type="slidenum">
              <a:rPr lang="en-US" smtClean="0"/>
              <a:t>43</a:t>
            </a:fld>
            <a:endParaRPr lang="en-US"/>
          </a:p>
        </p:txBody>
      </p:sp>
    </p:spTree>
    <p:extLst>
      <p:ext uri="{BB962C8B-B14F-4D97-AF65-F5344CB8AC3E}">
        <p14:creationId xmlns:p14="http://schemas.microsoft.com/office/powerpoint/2010/main" val="1209238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Justin</a:t>
            </a:r>
          </a:p>
          <a:p>
            <a:pPr marL="0" lvl="0" indent="0">
              <a:spcBef>
                <a:spcPts val="0"/>
              </a:spcBef>
              <a:spcAft>
                <a:spcPts val="0"/>
              </a:spcAft>
              <a:buNone/>
            </a:pPr>
            <a:endParaRPr lang="en-US" dirty="0"/>
          </a:p>
          <a:p>
            <a:pPr marL="0" lvl="0" indent="0">
              <a:spcBef>
                <a:spcPts val="0"/>
              </a:spcBef>
              <a:spcAft>
                <a:spcPts val="0"/>
              </a:spcAft>
              <a:buNone/>
            </a:pPr>
            <a:r>
              <a:rPr lang="en-US" dirty="0"/>
              <a:t>Mention that the total number of eviction filings is around 3200.</a:t>
            </a:r>
          </a:p>
          <a:p>
            <a:pPr marL="0" lvl="0" indent="0">
              <a:spcBef>
                <a:spcPts val="0"/>
              </a:spcBef>
              <a:spcAft>
                <a:spcPts val="0"/>
              </a:spcAft>
              <a:buNone/>
            </a:pPr>
            <a:endParaRPr lang="en-US" dirty="0"/>
          </a:p>
          <a:p>
            <a:r>
              <a:rPr lang="en-US" dirty="0" err="1"/>
              <a:t>Animesh</a:t>
            </a:r>
            <a:r>
              <a:rPr lang="en-US" dirty="0"/>
              <a:t> – animations. </a:t>
            </a:r>
          </a:p>
          <a:p>
            <a:endParaRPr lang="en-US" dirty="0"/>
          </a:p>
          <a:p>
            <a:endParaRPr lang="en-US" dirty="0"/>
          </a:p>
          <a:p>
            <a:r>
              <a:rPr lang="en-US" dirty="0"/>
              <a:t>Problems </a:t>
            </a:r>
          </a:p>
          <a:p>
            <a:r>
              <a:rPr lang="en-US" dirty="0"/>
              <a:t>– people don’t immediately get the proportions suggested by stick people.</a:t>
            </a:r>
          </a:p>
          <a:p>
            <a:pPr marL="171450" indent="-171450">
              <a:buFontTx/>
              <a:buChar char="-"/>
            </a:pPr>
            <a:r>
              <a:rPr lang="en-US" dirty="0"/>
              <a:t>What population is this? People get confused that it’s only evictions</a:t>
            </a:r>
          </a:p>
          <a:p>
            <a:pPr marL="171450" indent="-171450">
              <a:buFontTx/>
              <a:buChar char="-"/>
            </a:pPr>
            <a:r>
              <a:rPr lang="en-US" dirty="0"/>
              <a:t>Should list the numbers of the evictions.</a:t>
            </a:r>
          </a:p>
        </p:txBody>
      </p:sp>
      <p:sp>
        <p:nvSpPr>
          <p:cNvPr id="4" name="Slide Number Placeholder 3"/>
          <p:cNvSpPr>
            <a:spLocks noGrp="1"/>
          </p:cNvSpPr>
          <p:nvPr>
            <p:ph type="sldNum" sz="quarter" idx="10"/>
          </p:nvPr>
        </p:nvSpPr>
        <p:spPr/>
        <p:txBody>
          <a:bodyPr/>
          <a:lstStyle/>
          <a:p>
            <a:fld id="{580E1F01-D84D-4ED1-BD27-75AE1894BCF6}" type="slidenum">
              <a:rPr lang="en-US" smtClean="0"/>
              <a:t>44</a:t>
            </a:fld>
            <a:endParaRPr lang="en-US"/>
          </a:p>
        </p:txBody>
      </p:sp>
    </p:spTree>
    <p:extLst>
      <p:ext uri="{BB962C8B-B14F-4D97-AF65-F5344CB8AC3E}">
        <p14:creationId xmlns:p14="http://schemas.microsoft.com/office/powerpoint/2010/main" val="174745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Kevin</a:t>
            </a:r>
            <a:endParaRPr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221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45</a:t>
            </a:fld>
            <a:endParaRPr lang="en-US"/>
          </a:p>
        </p:txBody>
      </p:sp>
    </p:spTree>
    <p:extLst>
      <p:ext uri="{BB962C8B-B14F-4D97-AF65-F5344CB8AC3E}">
        <p14:creationId xmlns:p14="http://schemas.microsoft.com/office/powerpoint/2010/main" val="1533680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47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Cha</a:t>
            </a:r>
          </a:p>
          <a:p>
            <a:pPr marL="0" lvl="0" indent="0">
              <a:spcBef>
                <a:spcPts val="0"/>
              </a:spcBef>
              <a:spcAft>
                <a:spcPts val="0"/>
              </a:spcAft>
              <a:buNone/>
            </a:pPr>
            <a:endParaRPr lang="en-US" dirty="0"/>
          </a:p>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Frame this slide as the organization for the next slides (</a:t>
            </a:r>
            <a:r>
              <a:rPr lang="en-US" dirty="0" err="1"/>
              <a:t>ie</a:t>
            </a:r>
            <a:r>
              <a:rPr lang="en-US" dirty="0"/>
              <a:t>: top is exploration, bottom is predict0ve)</a:t>
            </a: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933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6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r>
              <a:rPr lang="en-US" dirty="0"/>
              <a:t>Keep?!?!?</a:t>
            </a:r>
          </a:p>
          <a:p>
            <a:endParaRPr lang="en-US" dirty="0"/>
          </a:p>
          <a:p>
            <a:r>
              <a:rPr lang="en-US" dirty="0"/>
              <a:t>Idea is to convey the model is meant to be run monthly with updated data</a:t>
            </a:r>
          </a:p>
        </p:txBody>
      </p:sp>
      <p:sp>
        <p:nvSpPr>
          <p:cNvPr id="4" name="Slide Number Placeholder 3"/>
          <p:cNvSpPr>
            <a:spLocks noGrp="1"/>
          </p:cNvSpPr>
          <p:nvPr>
            <p:ph type="sldNum" sz="quarter" idx="10"/>
          </p:nvPr>
        </p:nvSpPr>
        <p:spPr/>
        <p:txBody>
          <a:bodyPr/>
          <a:lstStyle/>
          <a:p>
            <a:fld id="{580E1F01-D84D-4ED1-BD27-75AE1894BCF6}" type="slidenum">
              <a:rPr lang="en-US" smtClean="0"/>
              <a:t>49</a:t>
            </a:fld>
            <a:endParaRPr lang="en-US"/>
          </a:p>
        </p:txBody>
      </p:sp>
    </p:spTree>
    <p:extLst>
      <p:ext uri="{BB962C8B-B14F-4D97-AF65-F5344CB8AC3E}">
        <p14:creationId xmlns:p14="http://schemas.microsoft.com/office/powerpoint/2010/main" val="1885549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r>
              <a:rPr lang="en-US" dirty="0"/>
              <a:t>Keep?!?!?</a:t>
            </a:r>
          </a:p>
          <a:p>
            <a:endParaRPr lang="en-US" dirty="0"/>
          </a:p>
          <a:p>
            <a:r>
              <a:rPr lang="en-US" dirty="0"/>
              <a:t>Idea is to convey the model is meant to be run monthly with updated data</a:t>
            </a:r>
          </a:p>
        </p:txBody>
      </p:sp>
      <p:sp>
        <p:nvSpPr>
          <p:cNvPr id="4" name="Slide Number Placeholder 3"/>
          <p:cNvSpPr>
            <a:spLocks noGrp="1"/>
          </p:cNvSpPr>
          <p:nvPr>
            <p:ph type="sldNum" sz="quarter" idx="10"/>
          </p:nvPr>
        </p:nvSpPr>
        <p:spPr/>
        <p:txBody>
          <a:bodyPr/>
          <a:lstStyle/>
          <a:p>
            <a:fld id="{580E1F01-D84D-4ED1-BD27-75AE1894BCF6}" type="slidenum">
              <a:rPr lang="en-US" smtClean="0"/>
              <a:t>50</a:t>
            </a:fld>
            <a:endParaRPr lang="en-US"/>
          </a:p>
        </p:txBody>
      </p:sp>
    </p:spTree>
    <p:extLst>
      <p:ext uri="{BB962C8B-B14F-4D97-AF65-F5344CB8AC3E}">
        <p14:creationId xmlns:p14="http://schemas.microsoft.com/office/powerpoint/2010/main" val="890360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r>
              <a:rPr lang="en-US" dirty="0"/>
              <a:t>Keep?!?!?</a:t>
            </a:r>
          </a:p>
          <a:p>
            <a:endParaRPr lang="en-US" dirty="0"/>
          </a:p>
          <a:p>
            <a:r>
              <a:rPr lang="en-US" dirty="0"/>
              <a:t>Idea is to convey the model is meant to be run monthly with updated data</a:t>
            </a:r>
          </a:p>
        </p:txBody>
      </p:sp>
      <p:sp>
        <p:nvSpPr>
          <p:cNvPr id="4" name="Slide Number Placeholder 3"/>
          <p:cNvSpPr>
            <a:spLocks noGrp="1"/>
          </p:cNvSpPr>
          <p:nvPr>
            <p:ph type="sldNum" sz="quarter" idx="10"/>
          </p:nvPr>
        </p:nvSpPr>
        <p:spPr/>
        <p:txBody>
          <a:bodyPr/>
          <a:lstStyle/>
          <a:p>
            <a:fld id="{580E1F01-D84D-4ED1-BD27-75AE1894BCF6}" type="slidenum">
              <a:rPr lang="en-US" smtClean="0"/>
              <a:t>51</a:t>
            </a:fld>
            <a:endParaRPr lang="en-US"/>
          </a:p>
        </p:txBody>
      </p:sp>
    </p:spTree>
    <p:extLst>
      <p:ext uri="{BB962C8B-B14F-4D97-AF65-F5344CB8AC3E}">
        <p14:creationId xmlns:p14="http://schemas.microsoft.com/office/powerpoint/2010/main" val="3583340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r>
              <a:rPr lang="en-US" dirty="0"/>
              <a:t>Keep?!?!?</a:t>
            </a:r>
          </a:p>
          <a:p>
            <a:endParaRPr lang="en-US" dirty="0"/>
          </a:p>
          <a:p>
            <a:r>
              <a:rPr lang="en-US" dirty="0"/>
              <a:t>Idea is to convey the model is meant to be run monthly with updated data</a:t>
            </a:r>
          </a:p>
        </p:txBody>
      </p:sp>
      <p:sp>
        <p:nvSpPr>
          <p:cNvPr id="4" name="Slide Number Placeholder 3"/>
          <p:cNvSpPr>
            <a:spLocks noGrp="1"/>
          </p:cNvSpPr>
          <p:nvPr>
            <p:ph type="sldNum" sz="quarter" idx="10"/>
          </p:nvPr>
        </p:nvSpPr>
        <p:spPr/>
        <p:txBody>
          <a:bodyPr/>
          <a:lstStyle/>
          <a:p>
            <a:fld id="{580E1F01-D84D-4ED1-BD27-75AE1894BCF6}" type="slidenum">
              <a:rPr lang="en-US" smtClean="0"/>
              <a:t>52</a:t>
            </a:fld>
            <a:endParaRPr lang="en-US"/>
          </a:p>
        </p:txBody>
      </p:sp>
    </p:spTree>
    <p:extLst>
      <p:ext uri="{BB962C8B-B14F-4D97-AF65-F5344CB8AC3E}">
        <p14:creationId xmlns:p14="http://schemas.microsoft.com/office/powerpoint/2010/main" val="1340190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r>
              <a:rPr lang="en-US" dirty="0"/>
              <a:t>Idea is to convey the model is meant to be run monthly with updated data</a:t>
            </a:r>
          </a:p>
        </p:txBody>
      </p:sp>
      <p:sp>
        <p:nvSpPr>
          <p:cNvPr id="4" name="Slide Number Placeholder 3"/>
          <p:cNvSpPr>
            <a:spLocks noGrp="1"/>
          </p:cNvSpPr>
          <p:nvPr>
            <p:ph type="sldNum" sz="quarter" idx="10"/>
          </p:nvPr>
        </p:nvSpPr>
        <p:spPr/>
        <p:txBody>
          <a:bodyPr/>
          <a:lstStyle/>
          <a:p>
            <a:fld id="{580E1F01-D84D-4ED1-BD27-75AE1894BCF6}" type="slidenum">
              <a:rPr lang="en-US" smtClean="0"/>
              <a:t>53</a:t>
            </a:fld>
            <a:endParaRPr lang="en-US"/>
          </a:p>
        </p:txBody>
      </p:sp>
    </p:spTree>
    <p:extLst>
      <p:ext uri="{BB962C8B-B14F-4D97-AF65-F5344CB8AC3E}">
        <p14:creationId xmlns:p14="http://schemas.microsoft.com/office/powerpoint/2010/main" val="1025316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lvl="0" indent="0">
              <a:spcBef>
                <a:spcPts val="0"/>
              </a:spcBef>
              <a:spcAft>
                <a:spcPts val="0"/>
              </a:spcAft>
              <a:buNone/>
            </a:pPr>
            <a:r>
              <a:rPr lang="en-US" dirty="0"/>
              <a:t>Present: John</a:t>
            </a:r>
          </a:p>
          <a:p>
            <a:endParaRPr lang="en-US" dirty="0"/>
          </a:p>
        </p:txBody>
      </p:sp>
      <p:sp>
        <p:nvSpPr>
          <p:cNvPr id="4" name="Slide Number Placeholder 3"/>
          <p:cNvSpPr>
            <a:spLocks noGrp="1"/>
          </p:cNvSpPr>
          <p:nvPr>
            <p:ph type="sldNum" sz="quarter" idx="10"/>
          </p:nvPr>
        </p:nvSpPr>
        <p:spPr/>
        <p:txBody>
          <a:bodyPr numCol="1"/>
          <a:lstStyle/>
          <a:p>
            <a:fld id="{580E1F01-D84D-4ED1-BD27-75AE1894BCF6}" type="slidenum">
              <a:rPr lang="en-US" smtClean="0"/>
              <a:t>54</a:t>
            </a:fld>
            <a:endParaRPr lang="en-US"/>
          </a:p>
        </p:txBody>
      </p:sp>
    </p:spTree>
    <p:extLst>
      <p:ext uri="{BB962C8B-B14F-4D97-AF65-F5344CB8AC3E}">
        <p14:creationId xmlns:p14="http://schemas.microsoft.com/office/powerpoint/2010/main" val="259858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Kevin</a:t>
            </a:r>
            <a:endParaRPr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996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Present: John</a:t>
            </a:r>
          </a:p>
          <a:p>
            <a:pPr marL="0" lvl="0" indent="0">
              <a:spcBef>
                <a:spcPts val="0"/>
              </a:spcBef>
              <a:spcAft>
                <a:spcPts val="0"/>
              </a:spcAft>
              <a:buNone/>
            </a:pPr>
            <a:endParaRPr lang="en-US" dirty="0"/>
          </a:p>
          <a:p>
            <a:pPr marL="0" lvl="0" indent="0">
              <a:spcBef>
                <a:spcPts val="0"/>
              </a:spcBef>
              <a:spcAft>
                <a:spcPts val="0"/>
              </a:spcAft>
              <a:buNone/>
            </a:pPr>
            <a:r>
              <a:rPr lang="en-US" dirty="0"/>
              <a:t>Transitions or not? If keep any transitions, then make sure alignment is good</a:t>
            </a:r>
          </a:p>
          <a:p>
            <a:pPr marL="0" lvl="0" indent="0">
              <a:spcBef>
                <a:spcPts val="0"/>
              </a:spcBef>
              <a:spcAft>
                <a:spcPts val="0"/>
              </a:spcAft>
              <a:buNone/>
            </a:pPr>
            <a:endParaRPr lang="en-US" dirty="0"/>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1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6</a:t>
            </a:fld>
            <a:endParaRPr lang="en-US"/>
          </a:p>
        </p:txBody>
      </p:sp>
    </p:spTree>
    <p:extLst>
      <p:ext uri="{BB962C8B-B14F-4D97-AF65-F5344CB8AC3E}">
        <p14:creationId xmlns:p14="http://schemas.microsoft.com/office/powerpoint/2010/main" val="292213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7</a:t>
            </a:fld>
            <a:endParaRPr lang="en-US"/>
          </a:p>
        </p:txBody>
      </p:sp>
    </p:spTree>
    <p:extLst>
      <p:ext uri="{BB962C8B-B14F-4D97-AF65-F5344CB8AC3E}">
        <p14:creationId xmlns:p14="http://schemas.microsoft.com/office/powerpoint/2010/main" val="102198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8</a:t>
            </a:fld>
            <a:endParaRPr lang="en-US"/>
          </a:p>
        </p:txBody>
      </p:sp>
    </p:spTree>
    <p:extLst>
      <p:ext uri="{BB962C8B-B14F-4D97-AF65-F5344CB8AC3E}">
        <p14:creationId xmlns:p14="http://schemas.microsoft.com/office/powerpoint/2010/main" val="425079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County clients means the people and families who have received some form of assistance from the county.</a:t>
            </a:r>
          </a:p>
          <a:p>
            <a:endParaRPr lang="en-US" dirty="0"/>
          </a:p>
        </p:txBody>
      </p:sp>
      <p:sp>
        <p:nvSpPr>
          <p:cNvPr id="4" name="Slide Number Placeholder 3"/>
          <p:cNvSpPr>
            <a:spLocks noGrp="1"/>
          </p:cNvSpPr>
          <p:nvPr>
            <p:ph type="sldNum" sz="quarter" idx="10"/>
          </p:nvPr>
        </p:nvSpPr>
        <p:spPr/>
        <p:txBody>
          <a:bodyPr/>
          <a:lstStyle/>
          <a:p>
            <a:fld id="{580E1F01-D84D-4ED1-BD27-75AE1894BCF6}" type="slidenum">
              <a:rPr lang="en-US" smtClean="0"/>
              <a:t>9</a:t>
            </a:fld>
            <a:endParaRPr lang="en-US"/>
          </a:p>
        </p:txBody>
      </p:sp>
    </p:spTree>
    <p:extLst>
      <p:ext uri="{BB962C8B-B14F-4D97-AF65-F5344CB8AC3E}">
        <p14:creationId xmlns:p14="http://schemas.microsoft.com/office/powerpoint/2010/main" val="781759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33264" y="-9526"/>
            <a:ext cx="5638799" cy="6880226"/>
            <a:chOff x="-233264" y="-9526"/>
            <a:chExt cx="5638799" cy="6880226"/>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724399" cy="6870700"/>
            </a:xfrm>
            <a:prstGeom prst="rect">
              <a:avLst/>
            </a:prstGeom>
          </p:spPr>
        </p:pic>
        <p:grpSp>
          <p:nvGrpSpPr>
            <p:cNvPr id="9" name="Group 8"/>
            <p:cNvGrpSpPr/>
            <p:nvPr/>
          </p:nvGrpSpPr>
          <p:grpSpPr>
            <a:xfrm>
              <a:off x="-233264" y="5348288"/>
              <a:ext cx="2409728" cy="925513"/>
              <a:chOff x="-233264" y="5348288"/>
              <a:chExt cx="2409728" cy="925513"/>
            </a:xfrm>
          </p:grpSpPr>
          <p:sp>
            <p:nvSpPr>
              <p:cNvPr id="11" name="Rounded Rectangle 10"/>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gr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spTree>
    <p:extLst>
      <p:ext uri="{BB962C8B-B14F-4D97-AF65-F5344CB8AC3E}">
        <p14:creationId xmlns:p14="http://schemas.microsoft.com/office/powerpoint/2010/main" val="3428096165"/>
      </p:ext>
    </p:extLst>
  </p:cSld>
  <p:clrMapOvr>
    <a:masterClrMapping/>
  </p:clrMapOvr>
  <p:extLst mod="1">
    <p:ext uri="{DCECCB84-F9BA-43D5-87BE-67443E8EF086}">
      <p15:sldGuideLst xmlns:p15="http://schemas.microsoft.com/office/powerpoint/2012/main">
        <p15:guide id="1" orient="horz" pos="2544" userDrawn="1">
          <p15:clr>
            <a:srgbClr val="FBAE40"/>
          </p15:clr>
        </p15:guide>
        <p15:guide id="2" pos="3552" userDrawn="1">
          <p15:clr>
            <a:srgbClr val="FBAE40"/>
          </p15:clr>
        </p15:guide>
        <p15:guide id="3" pos="7296" userDrawn="1">
          <p15:clr>
            <a:srgbClr val="FBAE40"/>
          </p15:clr>
        </p15:guide>
        <p15:guide id="4" pos="7368" userDrawn="1">
          <p15:clr>
            <a:srgbClr val="FBAE40"/>
          </p15:clr>
        </p15:guide>
        <p15:guide id="5" orient="horz" pos="17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8" name="Group 7"/>
          <p:cNvGrpSpPr/>
          <p:nvPr userDrawn="1"/>
        </p:nvGrpSpPr>
        <p:grpSpPr>
          <a:xfrm>
            <a:off x="9758929" y="-57900"/>
            <a:ext cx="2673779" cy="1701422"/>
            <a:chOff x="9758929" y="-57900"/>
            <a:chExt cx="2673779" cy="1701422"/>
          </a:xfrm>
        </p:grpSpPr>
        <p:sp>
          <p:nvSpPr>
            <p:cNvPr id="9" name="Rounded Rectangle 8"/>
            <p:cNvSpPr/>
            <p:nvPr/>
          </p:nvSpPr>
          <p:spPr>
            <a:xfrm>
              <a:off x="9826171" y="468022"/>
              <a:ext cx="2606537" cy="925513"/>
            </a:xfrm>
            <a:prstGeom prst="roundRect">
              <a:avLst/>
            </a:prstGeom>
            <a:solidFill>
              <a:srgbClr val="FCBE57"/>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58929" y="-57900"/>
              <a:ext cx="2552134" cy="1701422"/>
            </a:xfrm>
            <a:prstGeom prst="rect">
              <a:avLst/>
            </a:prstGeom>
          </p:spPr>
        </p:pic>
      </p:gr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97079" y="3069879"/>
            <a:ext cx="1682642" cy="1475360"/>
          </a:xfrm>
          <a:prstGeom prst="rect">
            <a:avLst/>
          </a:prstGeom>
          <a:noFill/>
          <a:ln>
            <a:noFill/>
          </a:ln>
        </p:spPr>
      </p:pic>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cxnSp>
        <p:nvCxnSpPr>
          <p:cNvPr id="27" name="Straight Connector 26"/>
          <p:cNvCxnSpPr/>
          <p:nvPr userDrawn="1"/>
        </p:nvCxnSpPr>
        <p:spPr>
          <a:xfrm flipH="1">
            <a:off x="3466103" y="3040743"/>
            <a:ext cx="14800" cy="1504496"/>
          </a:xfrm>
          <a:prstGeom prst="line">
            <a:avLst/>
          </a:prstGeom>
          <a:ln>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6604"/>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2688">
          <p15:clr>
            <a:srgbClr val="FBAE40"/>
          </p15:clr>
        </p15:guide>
        <p15:guide id="0" pos="15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grpSp>
        <p:nvGrpSpPr>
          <p:cNvPr id="8" name="Group 7"/>
          <p:cNvGrpSpPr/>
          <p:nvPr userDrawn="1"/>
        </p:nvGrpSpPr>
        <p:grpSpPr>
          <a:xfrm>
            <a:off x="9758929" y="-57900"/>
            <a:ext cx="2673779" cy="1701422"/>
            <a:chOff x="9758929" y="-57900"/>
            <a:chExt cx="2673779" cy="1701422"/>
          </a:xfrm>
        </p:grpSpPr>
        <p:sp>
          <p:nvSpPr>
            <p:cNvPr id="9" name="Rounded Rectangle 8"/>
            <p:cNvSpPr/>
            <p:nvPr/>
          </p:nvSpPr>
          <p:spPr>
            <a:xfrm>
              <a:off x="9826171" y="468022"/>
              <a:ext cx="2606537" cy="925513"/>
            </a:xfrm>
            <a:prstGeom prst="roundRect">
              <a:avLst/>
            </a:prstGeom>
            <a:solidFill>
              <a:srgbClr val="FCBE57"/>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58929" y="-57900"/>
              <a:ext cx="2552134" cy="1701422"/>
            </a:xfrm>
            <a:prstGeom prst="rect">
              <a:avLst/>
            </a:prstGeom>
          </p:spPr>
        </p:pic>
      </p:gr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97079" y="3069879"/>
            <a:ext cx="1682642" cy="1475360"/>
          </a:xfrm>
          <a:prstGeom prst="rect">
            <a:avLst/>
          </a:prstGeom>
          <a:noFill/>
          <a:ln>
            <a:noFill/>
          </a:ln>
        </p:spPr>
      </p:pic>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cxnSp>
        <p:nvCxnSpPr>
          <p:cNvPr id="27" name="Straight Connector 26"/>
          <p:cNvCxnSpPr/>
          <p:nvPr userDrawn="1"/>
        </p:nvCxnSpPr>
        <p:spPr>
          <a:xfrm flipH="1">
            <a:off x="3466103" y="3040743"/>
            <a:ext cx="14800" cy="1504496"/>
          </a:xfrm>
          <a:prstGeom prst="line">
            <a:avLst/>
          </a:prstGeom>
          <a:ln>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24059"/>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2688">
          <p15:clr>
            <a:srgbClr val="FBAE40"/>
          </p15:clr>
        </p15:guide>
        <p15:guide id="7" pos="1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97079" y="3069879"/>
            <a:ext cx="1682642" cy="1475360"/>
          </a:xfrm>
          <a:prstGeom prst="rect">
            <a:avLst/>
          </a:prstGeom>
          <a:noFill/>
          <a:ln>
            <a:noFill/>
          </a:ln>
        </p:spPr>
      </p:pic>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cxnSp>
        <p:nvCxnSpPr>
          <p:cNvPr id="27" name="Straight Connector 26"/>
          <p:cNvCxnSpPr/>
          <p:nvPr userDrawn="1"/>
        </p:nvCxnSpPr>
        <p:spPr>
          <a:xfrm flipH="1">
            <a:off x="3466103" y="3040743"/>
            <a:ext cx="14800" cy="1504496"/>
          </a:xfrm>
          <a:prstGeom prst="line">
            <a:avLst/>
          </a:prstGeom>
          <a:ln>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9826171" y="468022"/>
            <a:ext cx="2606537"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35477" t="34473" b="25027"/>
          <a:stretch/>
        </p:blipFill>
        <p:spPr>
          <a:xfrm>
            <a:off x="10146408" y="519425"/>
            <a:ext cx="1966062" cy="822706"/>
          </a:xfrm>
          <a:prstGeom prst="rect">
            <a:avLst/>
          </a:prstGeom>
        </p:spPr>
      </p:pic>
    </p:spTree>
    <p:extLst>
      <p:ext uri="{BB962C8B-B14F-4D97-AF65-F5344CB8AC3E}">
        <p14:creationId xmlns:p14="http://schemas.microsoft.com/office/powerpoint/2010/main" val="1986107341"/>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2688">
          <p15:clr>
            <a:srgbClr val="FBAE40"/>
          </p15:clr>
        </p15:guide>
        <p15:guide id="7" pos="1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22477" y="3214862"/>
            <a:ext cx="1682642" cy="1335140"/>
          </a:xfrm>
          <a:prstGeom prst="rect">
            <a:avLst/>
          </a:prstGeom>
        </p:spPr>
      </p:pic>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accent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0" name="Rounded Rectangle 19"/>
          <p:cNvSpPr/>
          <p:nvPr userDrawn="1"/>
        </p:nvSpPr>
        <p:spPr>
          <a:xfrm>
            <a:off x="9826171" y="468022"/>
            <a:ext cx="2606537"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35477" t="34473" b="25027"/>
          <a:stretch/>
        </p:blipFill>
        <p:spPr>
          <a:xfrm>
            <a:off x="10146408" y="519425"/>
            <a:ext cx="1966062" cy="822706"/>
          </a:xfrm>
          <a:prstGeom prst="rect">
            <a:avLst/>
          </a:prstGeom>
        </p:spPr>
      </p:pic>
      <p:cxnSp>
        <p:nvCxnSpPr>
          <p:cNvPr id="27" name="Straight Connector 26"/>
          <p:cNvCxnSpPr/>
          <p:nvPr userDrawn="1"/>
        </p:nvCxnSpPr>
        <p:spPr>
          <a:xfrm flipH="1">
            <a:off x="3466103" y="3040743"/>
            <a:ext cx="14800" cy="1504496"/>
          </a:xfrm>
          <a:prstGeom prst="line">
            <a:avLst/>
          </a:prstGeom>
          <a:ln>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49362"/>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15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97079" y="3069879"/>
            <a:ext cx="1682642" cy="1475360"/>
          </a:xfrm>
          <a:prstGeom prst="rect">
            <a:avLst/>
          </a:prstGeom>
          <a:noFill/>
          <a:ln>
            <a:noFill/>
          </a:ln>
        </p:spPr>
      </p:pic>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cxnSp>
        <p:nvCxnSpPr>
          <p:cNvPr id="27" name="Straight Connector 26"/>
          <p:cNvCxnSpPr/>
          <p:nvPr userDrawn="1"/>
        </p:nvCxnSpPr>
        <p:spPr>
          <a:xfrm flipH="1">
            <a:off x="3466103" y="3040743"/>
            <a:ext cx="14800" cy="1504496"/>
          </a:xfrm>
          <a:prstGeom prst="line">
            <a:avLst/>
          </a:prstGeom>
          <a:ln>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9826171" y="468022"/>
            <a:ext cx="2606537"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35477" t="34473" b="25027"/>
          <a:stretch/>
        </p:blipFill>
        <p:spPr>
          <a:xfrm>
            <a:off x="10146408" y="519425"/>
            <a:ext cx="1966062" cy="822706"/>
          </a:xfrm>
          <a:prstGeom prst="rect">
            <a:avLst/>
          </a:prstGeom>
        </p:spPr>
      </p:pic>
    </p:spTree>
    <p:extLst>
      <p:ext uri="{BB962C8B-B14F-4D97-AF65-F5344CB8AC3E}">
        <p14:creationId xmlns:p14="http://schemas.microsoft.com/office/powerpoint/2010/main" val="4178824794"/>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2688">
          <p15:clr>
            <a:srgbClr val="FBAE40"/>
          </p15:clr>
        </p15:guide>
        <p15:guide id="7" pos="1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4125" y="3211582"/>
            <a:ext cx="7895648" cy="768135"/>
          </a:xfrm>
        </p:spPr>
        <p:txBody>
          <a:bodyPr numCol="1" anchor="t">
            <a:normAutofit/>
          </a:bodyPr>
          <a:lstStyle>
            <a:lvl1pPr algn="l">
              <a:defRPr sz="4800">
                <a:solidFill>
                  <a:schemeClr val="bg1"/>
                </a:solidFill>
              </a:defRPr>
            </a:lvl1pPr>
          </a:lstStyle>
          <a:p>
            <a:r>
              <a:rPr lang="en-US" dirty="0"/>
              <a:t>Click to edit section title</a:t>
            </a:r>
          </a:p>
        </p:txBody>
      </p:sp>
      <p:sp>
        <p:nvSpPr>
          <p:cNvPr id="3" name="Subtitle 2"/>
          <p:cNvSpPr>
            <a:spLocks noGrp="1"/>
          </p:cNvSpPr>
          <p:nvPr>
            <p:ph type="subTitle" idx="1" hasCustomPrompt="1"/>
          </p:nvPr>
        </p:nvSpPr>
        <p:spPr>
          <a:xfrm>
            <a:off x="3794125" y="4052827"/>
            <a:ext cx="7902575" cy="351541"/>
          </a:xfrm>
        </p:spPr>
        <p:txBody>
          <a:bodyPr numCol="1">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cxnSp>
        <p:nvCxnSpPr>
          <p:cNvPr id="27" name="Straight Connector 26"/>
          <p:cNvCxnSpPr/>
          <p:nvPr userDrawn="1"/>
        </p:nvCxnSpPr>
        <p:spPr>
          <a:xfrm flipH="1">
            <a:off x="3466103" y="3040743"/>
            <a:ext cx="14800" cy="150449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9826171" y="468022"/>
            <a:ext cx="2606537"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35477" t="34473" b="25027"/>
          <a:stretch/>
        </p:blipFill>
        <p:spPr>
          <a:xfrm>
            <a:off x="10146408" y="519425"/>
            <a:ext cx="1966062" cy="82270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01450" y="3210099"/>
            <a:ext cx="1682642" cy="1335140"/>
          </a:xfrm>
          <a:prstGeom prst="rect">
            <a:avLst/>
          </a:prstGeom>
        </p:spPr>
      </p:pic>
    </p:spTree>
    <p:extLst>
      <p:ext uri="{BB962C8B-B14F-4D97-AF65-F5344CB8AC3E}">
        <p14:creationId xmlns:p14="http://schemas.microsoft.com/office/powerpoint/2010/main" val="1314557629"/>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6" pos="2688">
          <p15:clr>
            <a:srgbClr val="FBAE40"/>
          </p15:clr>
        </p15:guide>
        <p15:guide id="7" pos="1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995" y="393700"/>
            <a:ext cx="10244517" cy="494433"/>
          </a:xfrm>
        </p:spPr>
        <p:txBody>
          <a:bodyPr numCol="1">
            <a:noAutofit/>
          </a:bodyPr>
          <a:lstStyle>
            <a:lvl1pPr>
              <a:defRPr sz="3600" b="0">
                <a:solidFill>
                  <a:srgbClr val="7A0019"/>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14996" y="1825625"/>
            <a:ext cx="10244516" cy="4351338"/>
          </a:xfrm>
        </p:spPr>
        <p:txBody>
          <a:bodyPr numCol="1"/>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3" hasCustomPrompt="1"/>
          </p:nvPr>
        </p:nvSpPr>
        <p:spPr>
          <a:xfrm>
            <a:off x="614995" y="962223"/>
            <a:ext cx="10244517" cy="397240"/>
          </a:xfrm>
        </p:spPr>
        <p:txBody>
          <a:bodyPr numCol="1">
            <a:noAutofit/>
          </a:bodyPr>
          <a:lstStyle>
            <a:lvl1pPr marL="0" indent="0">
              <a:buNone/>
              <a:defRPr sz="2000">
                <a:solidFill>
                  <a:schemeClr val="bg2">
                    <a:lumMod val="25000"/>
                  </a:schemeClr>
                </a:solidFill>
                <a:latin typeface="+mn-lt"/>
              </a:defRPr>
            </a:lvl1pPr>
          </a:lstStyle>
          <a:p>
            <a:pPr lvl="0"/>
            <a:r>
              <a:rPr lang="en-US" dirty="0"/>
              <a:t>Click to edit subheading</a:t>
            </a:r>
          </a:p>
        </p:txBody>
      </p:sp>
      <p:sp>
        <p:nvSpPr>
          <p:cNvPr id="9" name="TextBox 8"/>
          <p:cNvSpPr txBox="1"/>
          <p:nvPr userDrawn="1"/>
        </p:nvSpPr>
        <p:spPr>
          <a:xfrm>
            <a:off x="614995" y="6386515"/>
            <a:ext cx="2966404" cy="297715"/>
          </a:xfrm>
          <a:prstGeom prst="rect">
            <a:avLst/>
          </a:prstGeom>
          <a:noFill/>
        </p:spPr>
        <p:txBody>
          <a:bodyPr wrap="square" lIns="0" numCol="1" rtlCol="0" anchor="ctr">
            <a:noAutofit/>
          </a:bodyPr>
          <a:lstStyle/>
          <a:p>
            <a:r>
              <a:rPr lang="en-US" sz="900" spc="100" dirty="0">
                <a:solidFill>
                  <a:schemeClr val="bg1"/>
                </a:solidFill>
                <a:latin typeface="Neutraface Display Medium" panose="02000603040000020004" pitchFamily="50" charset="0"/>
              </a:rPr>
              <a:t>CARLSON ANALYTICS LAB</a:t>
            </a:r>
          </a:p>
        </p:txBody>
      </p:sp>
      <p:sp>
        <p:nvSpPr>
          <p:cNvPr id="18" name="Date Placeholder 3"/>
          <p:cNvSpPr>
            <a:spLocks noGrp="1"/>
          </p:cNvSpPr>
          <p:nvPr>
            <p:ph type="dt" sz="half" idx="10"/>
          </p:nvPr>
        </p:nvSpPr>
        <p:spPr>
          <a:xfrm>
            <a:off x="10424160" y="6385683"/>
            <a:ext cx="790949" cy="299293"/>
          </a:xfrm>
        </p:spPr>
        <p:txBody>
          <a:bodyPr numCol="1"/>
          <a:lstStyle>
            <a:lvl1pPr algn="ctr">
              <a:defRPr sz="900">
                <a:solidFill>
                  <a:schemeClr val="bg1"/>
                </a:solidFill>
              </a:defRPr>
            </a:lvl1pPr>
          </a:lstStyle>
          <a:p>
            <a:pPr algn="r"/>
            <a:r>
              <a:rPr lang="en-US" dirty="0"/>
              <a:t>4/13/2018</a:t>
            </a:r>
          </a:p>
        </p:txBody>
      </p:sp>
      <p:sp>
        <p:nvSpPr>
          <p:cNvPr id="19" name="Footer Placeholder 4"/>
          <p:cNvSpPr>
            <a:spLocks noGrp="1"/>
          </p:cNvSpPr>
          <p:nvPr>
            <p:ph type="ftr" sz="quarter" idx="11"/>
          </p:nvPr>
        </p:nvSpPr>
        <p:spPr>
          <a:xfrm>
            <a:off x="4861932" y="6389673"/>
            <a:ext cx="5429444" cy="295303"/>
          </a:xfrm>
        </p:spPr>
        <p:txBody>
          <a:bodyPr numCol="1"/>
          <a:lstStyle>
            <a:lvl1pPr algn="r">
              <a:defRPr sz="900">
                <a:solidFill>
                  <a:schemeClr val="bg1"/>
                </a:solidFill>
              </a:defRPr>
            </a:lvl1pPr>
          </a:lstStyle>
          <a:p>
            <a:r>
              <a:rPr lang="en-US" dirty="0"/>
              <a:t> | CONFIDENTIAL</a:t>
            </a:r>
          </a:p>
        </p:txBody>
      </p:sp>
      <p:sp>
        <p:nvSpPr>
          <p:cNvPr id="20" name="Slide Number Placeholder 5"/>
          <p:cNvSpPr>
            <a:spLocks noGrp="1"/>
          </p:cNvSpPr>
          <p:nvPr>
            <p:ph type="sldNum" sz="quarter" idx="12"/>
          </p:nvPr>
        </p:nvSpPr>
        <p:spPr>
          <a:xfrm>
            <a:off x="11338560" y="6385683"/>
            <a:ext cx="413852" cy="295303"/>
          </a:xfrm>
        </p:spPr>
        <p:txBody>
          <a:bodyPr lIns="0" numCol="1"/>
          <a:lstStyle>
            <a:lvl1pPr>
              <a:defRPr sz="900">
                <a:solidFill>
                  <a:schemeClr val="bg1"/>
                </a:solidFill>
              </a:defRPr>
            </a:lvl1pPr>
          </a:lstStyle>
          <a:p>
            <a:fld id="{831CFD71-6638-48AF-A8DD-07B269875813}" type="slidenum">
              <a:rPr lang="en-US" smtClean="0"/>
              <a:pPr/>
              <a:t>‹#›</a:t>
            </a:fld>
            <a:endParaRPr lang="en-US" dirty="0"/>
          </a:p>
        </p:txBody>
      </p:sp>
      <p:cxnSp>
        <p:nvCxnSpPr>
          <p:cNvPr id="10" name="Straight Connector 9"/>
          <p:cNvCxnSpPr/>
          <p:nvPr userDrawn="1"/>
        </p:nvCxnSpPr>
        <p:spPr>
          <a:xfrm flipV="1">
            <a:off x="609600" y="6385683"/>
            <a:ext cx="11142812" cy="127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2A937F-F094-48B2-BDEF-E610D880D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72800" y="355112"/>
            <a:ext cx="761086" cy="607111"/>
          </a:xfrm>
          <a:prstGeom prst="rect">
            <a:avLst/>
          </a:prstGeom>
        </p:spPr>
      </p:pic>
    </p:spTree>
    <p:extLst>
      <p:ext uri="{BB962C8B-B14F-4D97-AF65-F5344CB8AC3E}">
        <p14:creationId xmlns:p14="http://schemas.microsoft.com/office/powerpoint/2010/main" val="385037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263235"/>
            <a:ext cx="12192000" cy="5947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 name="Title 1"/>
          <p:cNvSpPr>
            <a:spLocks noGrp="1"/>
          </p:cNvSpPr>
          <p:nvPr>
            <p:ph type="title"/>
          </p:nvPr>
        </p:nvSpPr>
        <p:spPr>
          <a:xfrm>
            <a:off x="838200" y="365126"/>
            <a:ext cx="10515600" cy="596465"/>
          </a:xfrm>
        </p:spPr>
        <p:txBody>
          <a:bodyPr numCol="1">
            <a:noAutofit/>
          </a:bodyPr>
          <a:lstStyle>
            <a:lvl1pPr>
              <a:defRPr sz="4000">
                <a:solidFill>
                  <a:srgbClr val="7A0019"/>
                </a:solidFill>
              </a:defRPr>
            </a:lvl1pPr>
          </a:lstStyle>
          <a:p>
            <a:r>
              <a:rPr lang="en-US"/>
              <a:t>Click to edit Master title style</a:t>
            </a:r>
            <a:endParaRPr lang="en-US" dirty="0"/>
          </a:p>
        </p:txBody>
      </p:sp>
      <p:sp>
        <p:nvSpPr>
          <p:cNvPr id="3" name="Content Placeholder 2"/>
          <p:cNvSpPr>
            <a:spLocks noGrp="1"/>
          </p:cNvSpPr>
          <p:nvPr>
            <p:ph idx="1"/>
          </p:nvPr>
        </p:nvSpPr>
        <p:spPr/>
        <p:txBody>
          <a:bodyPr numCol="1">
            <a:normAutofit/>
          </a:bodyPr>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sz="1600">
                <a:solidFill>
                  <a:schemeClr val="bg2">
                    <a:lumMod val="25000"/>
                  </a:schemeClr>
                </a:solidFill>
                <a:latin typeface="+mj-lt"/>
              </a:defRPr>
            </a:lvl4pPr>
            <a:lvl5pPr>
              <a:defRPr sz="1600">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7073900" y="6385748"/>
            <a:ext cx="4737100" cy="365125"/>
          </a:xfrm>
        </p:spPr>
        <p:txBody>
          <a:bodyPr numCol="1"/>
          <a:lstStyle>
            <a:lvl1pPr>
              <a:defRPr sz="900">
                <a:solidFill>
                  <a:schemeClr val="bg1"/>
                </a:solidFill>
              </a:defRPr>
            </a:lvl1pPr>
          </a:lstStyle>
          <a:p>
            <a:r>
              <a:rPr lang="en-US" dirty="0"/>
              <a:t>Project or Report Name | CONFIDENTIAL  10/13/2017   </a:t>
            </a:r>
            <a:fld id="{831CFD71-6638-48AF-A8DD-07B269875813}" type="slidenum">
              <a:rPr lang="en-US" smtClean="0"/>
              <a:pPr/>
              <a:t>‹#›</a:t>
            </a:fld>
            <a:endParaRPr lang="en-US" dirty="0"/>
          </a:p>
        </p:txBody>
      </p:sp>
      <p:sp>
        <p:nvSpPr>
          <p:cNvPr id="13" name="Text Placeholder 12"/>
          <p:cNvSpPr>
            <a:spLocks noGrp="1"/>
          </p:cNvSpPr>
          <p:nvPr>
            <p:ph type="body" sz="quarter" idx="13" hasCustomPrompt="1"/>
          </p:nvPr>
        </p:nvSpPr>
        <p:spPr>
          <a:xfrm>
            <a:off x="838200" y="1035050"/>
            <a:ext cx="10515600" cy="430213"/>
          </a:xfrm>
        </p:spPr>
        <p:txBody>
          <a:bodyPr numCol="1">
            <a:normAutofit/>
          </a:bodyPr>
          <a:lstStyle>
            <a:lvl1pPr marL="0" indent="0">
              <a:buNone/>
              <a:defRPr sz="2000">
                <a:solidFill>
                  <a:schemeClr val="bg2">
                    <a:lumMod val="25000"/>
                  </a:schemeClr>
                </a:solidFill>
                <a:latin typeface="+mn-lt"/>
              </a:defRPr>
            </a:lvl1pPr>
          </a:lstStyle>
          <a:p>
            <a:pPr lvl="0"/>
            <a:r>
              <a:rPr lang="en-US" dirty="0"/>
              <a:t>Click to edit subheading</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13420" y="6377737"/>
            <a:ext cx="565159" cy="365760"/>
          </a:xfrm>
          <a:prstGeom prst="rect">
            <a:avLst/>
          </a:prstGeom>
        </p:spPr>
      </p:pic>
      <p:sp>
        <p:nvSpPr>
          <p:cNvPr id="7" name="Rectangle 6"/>
          <p:cNvSpPr/>
          <p:nvPr userDrawn="1"/>
        </p:nvSpPr>
        <p:spPr>
          <a:xfrm>
            <a:off x="381000" y="6445201"/>
            <a:ext cx="1738617" cy="230832"/>
          </a:xfrm>
          <a:prstGeom prst="rect">
            <a:avLst/>
          </a:prstGeom>
        </p:spPr>
        <p:txBody>
          <a:bodyPr wrap="none" lIns="0" numCol="1">
            <a:spAutoFit/>
          </a:bodyPr>
          <a:lstStyle/>
          <a:p>
            <a:r>
              <a:rPr lang="en-US" sz="900" spc="100" baseline="0" dirty="0">
                <a:solidFill>
                  <a:schemeClr val="bg1"/>
                </a:solidFill>
                <a:latin typeface="Neutraface Display Medium" panose="02000603040000020004" pitchFamily="50" charset="0"/>
              </a:rPr>
              <a:t>CARLSON ANALYTICS LAB </a:t>
            </a:r>
            <a:endParaRPr lang="en-US" sz="900" spc="100" baseline="0" dirty="0">
              <a:solidFill>
                <a:schemeClr val="bg1"/>
              </a:solidFill>
            </a:endParaRPr>
          </a:p>
        </p:txBody>
      </p:sp>
    </p:spTree>
    <p:extLst>
      <p:ext uri="{BB962C8B-B14F-4D97-AF65-F5344CB8AC3E}">
        <p14:creationId xmlns:p14="http://schemas.microsoft.com/office/powerpoint/2010/main" val="1668315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423758"/>
            <a:ext cx="12192000" cy="4342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72800" y="355112"/>
            <a:ext cx="761086" cy="607111"/>
          </a:xfrm>
          <a:prstGeom prst="rect">
            <a:avLst/>
          </a:prstGeom>
        </p:spPr>
      </p:pic>
      <p:sp>
        <p:nvSpPr>
          <p:cNvPr id="2" name="Title 1"/>
          <p:cNvSpPr>
            <a:spLocks noGrp="1"/>
          </p:cNvSpPr>
          <p:nvPr>
            <p:ph type="title"/>
          </p:nvPr>
        </p:nvSpPr>
        <p:spPr>
          <a:xfrm>
            <a:off x="609599" y="355112"/>
            <a:ext cx="10058401" cy="533021"/>
          </a:xfrm>
        </p:spPr>
        <p:txBody>
          <a:bodyPr numCol="1">
            <a:noAutofit/>
          </a:bodyPr>
          <a:lstStyle>
            <a:lvl1pPr>
              <a:defRPr sz="3600">
                <a:solidFill>
                  <a:srgbClr val="7A0019"/>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825625"/>
            <a:ext cx="10058400" cy="4351338"/>
          </a:xfrm>
        </p:spPr>
        <p:txBody>
          <a:bodyPr numCol="1"/>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3" hasCustomPrompt="1"/>
          </p:nvPr>
        </p:nvSpPr>
        <p:spPr>
          <a:xfrm>
            <a:off x="609599" y="962223"/>
            <a:ext cx="10058401" cy="397240"/>
          </a:xfrm>
        </p:spPr>
        <p:txBody>
          <a:bodyPr numCol="1">
            <a:noAutofit/>
          </a:bodyPr>
          <a:lstStyle>
            <a:lvl1pPr marL="0" indent="0">
              <a:buNone/>
              <a:defRPr sz="2000">
                <a:solidFill>
                  <a:schemeClr val="bg2">
                    <a:lumMod val="25000"/>
                  </a:schemeClr>
                </a:solidFill>
                <a:latin typeface="+mn-lt"/>
              </a:defRPr>
            </a:lvl1pPr>
          </a:lstStyle>
          <a:p>
            <a:pPr lvl="0"/>
            <a:r>
              <a:rPr lang="en-US" dirty="0"/>
              <a:t>Click to edit subheading</a:t>
            </a:r>
          </a:p>
        </p:txBody>
      </p:sp>
      <p:sp>
        <p:nvSpPr>
          <p:cNvPr id="18" name="TextBox 17"/>
          <p:cNvSpPr txBox="1"/>
          <p:nvPr userDrawn="1"/>
        </p:nvSpPr>
        <p:spPr>
          <a:xfrm>
            <a:off x="614995" y="6503745"/>
            <a:ext cx="2966404" cy="297715"/>
          </a:xfrm>
          <a:prstGeom prst="rect">
            <a:avLst/>
          </a:prstGeom>
          <a:noFill/>
        </p:spPr>
        <p:txBody>
          <a:bodyPr wrap="square" lIns="0" numCol="1" rtlCol="0" anchor="ctr">
            <a:noAutofit/>
          </a:bodyPr>
          <a:lstStyle/>
          <a:p>
            <a:r>
              <a:rPr lang="en-US" sz="900" spc="100" dirty="0">
                <a:solidFill>
                  <a:schemeClr val="bg1">
                    <a:lumMod val="85000"/>
                  </a:schemeClr>
                </a:solidFill>
                <a:latin typeface="Neutraface Display Medium" panose="02000603040000020004" pitchFamily="50" charset="0"/>
              </a:rPr>
              <a:t>CARLSON ANALYTICS LAB</a:t>
            </a:r>
          </a:p>
        </p:txBody>
      </p:sp>
      <p:sp>
        <p:nvSpPr>
          <p:cNvPr id="22" name="Date Placeholder 3"/>
          <p:cNvSpPr>
            <a:spLocks noGrp="1"/>
          </p:cNvSpPr>
          <p:nvPr>
            <p:ph type="dt" sz="half" idx="10"/>
          </p:nvPr>
        </p:nvSpPr>
        <p:spPr>
          <a:xfrm>
            <a:off x="10424160" y="6479467"/>
            <a:ext cx="790949" cy="299293"/>
          </a:xfrm>
        </p:spPr>
        <p:txBody>
          <a:bodyPr numCol="1"/>
          <a:lstStyle>
            <a:lvl1pPr algn="ctr">
              <a:defRPr sz="900">
                <a:solidFill>
                  <a:schemeClr val="bg1">
                    <a:lumMod val="85000"/>
                  </a:schemeClr>
                </a:solidFill>
              </a:defRPr>
            </a:lvl1pPr>
          </a:lstStyle>
          <a:p>
            <a:pPr algn="r"/>
            <a:r>
              <a:rPr lang="en-US" dirty="0"/>
              <a:t>10/13/2017</a:t>
            </a:r>
          </a:p>
        </p:txBody>
      </p:sp>
      <p:sp>
        <p:nvSpPr>
          <p:cNvPr id="23" name="Footer Placeholder 4"/>
          <p:cNvSpPr>
            <a:spLocks noGrp="1"/>
          </p:cNvSpPr>
          <p:nvPr>
            <p:ph type="ftr" sz="quarter" idx="11"/>
          </p:nvPr>
        </p:nvSpPr>
        <p:spPr>
          <a:xfrm>
            <a:off x="6675120" y="6483457"/>
            <a:ext cx="3616256" cy="295303"/>
          </a:xfrm>
        </p:spPr>
        <p:txBody>
          <a:bodyPr numCol="1"/>
          <a:lstStyle>
            <a:lvl1pPr algn="r">
              <a:defRPr sz="900">
                <a:solidFill>
                  <a:schemeClr val="bg1">
                    <a:lumMod val="85000"/>
                  </a:schemeClr>
                </a:solidFill>
              </a:defRPr>
            </a:lvl1pPr>
          </a:lstStyle>
          <a:p>
            <a:r>
              <a:rPr lang="en-US" dirty="0"/>
              <a:t>Project  and/or Report Name | CONFIDENTIAL</a:t>
            </a:r>
          </a:p>
        </p:txBody>
      </p:sp>
      <p:sp>
        <p:nvSpPr>
          <p:cNvPr id="24" name="Slide Number Placeholder 5"/>
          <p:cNvSpPr>
            <a:spLocks noGrp="1"/>
          </p:cNvSpPr>
          <p:nvPr>
            <p:ph type="sldNum" sz="quarter" idx="12"/>
          </p:nvPr>
        </p:nvSpPr>
        <p:spPr>
          <a:xfrm>
            <a:off x="11338560" y="6479467"/>
            <a:ext cx="413852" cy="295303"/>
          </a:xfrm>
        </p:spPr>
        <p:txBody>
          <a:bodyPr lIns="0" numCol="1"/>
          <a:lstStyle>
            <a:lvl1pPr>
              <a:defRPr sz="900">
                <a:solidFill>
                  <a:schemeClr val="bg1">
                    <a:lumMod val="85000"/>
                  </a:schemeClr>
                </a:solidFill>
              </a:defRPr>
            </a:lvl1pPr>
          </a:lstStyle>
          <a:p>
            <a:fld id="{831CFD71-6638-48AF-A8DD-07B269875813}" type="slidenum">
              <a:rPr lang="en-US" smtClean="0"/>
              <a:pPr/>
              <a:t>‹#›</a:t>
            </a:fld>
            <a:endParaRPr lang="en-US" dirty="0"/>
          </a:p>
        </p:txBody>
      </p:sp>
    </p:spTree>
    <p:extLst>
      <p:ext uri="{BB962C8B-B14F-4D97-AF65-F5344CB8AC3E}">
        <p14:creationId xmlns:p14="http://schemas.microsoft.com/office/powerpoint/2010/main" val="3069586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72800" y="355112"/>
            <a:ext cx="761086" cy="607111"/>
          </a:xfrm>
          <a:prstGeom prst="rect">
            <a:avLst/>
          </a:prstGeom>
        </p:spPr>
      </p:pic>
      <p:sp>
        <p:nvSpPr>
          <p:cNvPr id="2" name="Title 1"/>
          <p:cNvSpPr>
            <a:spLocks noGrp="1"/>
          </p:cNvSpPr>
          <p:nvPr>
            <p:ph type="title"/>
          </p:nvPr>
        </p:nvSpPr>
        <p:spPr>
          <a:xfrm>
            <a:off x="609600" y="355112"/>
            <a:ext cx="10143428" cy="533021"/>
          </a:xfrm>
        </p:spPr>
        <p:txBody>
          <a:bodyPr numCol="1">
            <a:noAutofit/>
          </a:bodyPr>
          <a:lstStyle>
            <a:lvl1pPr>
              <a:defRPr sz="3600">
                <a:solidFill>
                  <a:srgbClr val="7A0019"/>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825625"/>
            <a:ext cx="10143428" cy="4351338"/>
          </a:xfrm>
        </p:spPr>
        <p:txBody>
          <a:bodyPr numCol="1"/>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3" hasCustomPrompt="1"/>
          </p:nvPr>
        </p:nvSpPr>
        <p:spPr>
          <a:xfrm>
            <a:off x="609600" y="962223"/>
            <a:ext cx="10143428" cy="397240"/>
          </a:xfrm>
        </p:spPr>
        <p:txBody>
          <a:bodyPr numCol="1">
            <a:noAutofit/>
          </a:bodyPr>
          <a:lstStyle>
            <a:lvl1pPr marL="0" indent="0">
              <a:buNone/>
              <a:defRPr sz="2000">
                <a:solidFill>
                  <a:schemeClr val="bg2">
                    <a:lumMod val="25000"/>
                  </a:schemeClr>
                </a:solidFill>
                <a:latin typeface="+mn-lt"/>
              </a:defRPr>
            </a:lvl1pPr>
          </a:lstStyle>
          <a:p>
            <a:pPr lvl="0"/>
            <a:r>
              <a:rPr lang="en-US" dirty="0"/>
              <a:t>Click to edit subheading</a:t>
            </a:r>
          </a:p>
        </p:txBody>
      </p:sp>
      <p:cxnSp>
        <p:nvCxnSpPr>
          <p:cNvPr id="8" name="Straight Connector 7"/>
          <p:cNvCxnSpPr/>
          <p:nvPr userDrawn="1"/>
        </p:nvCxnSpPr>
        <p:spPr>
          <a:xfrm flipV="1">
            <a:off x="609600" y="6385683"/>
            <a:ext cx="11142812" cy="127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612648" y="6398383"/>
            <a:ext cx="2966404" cy="282598"/>
          </a:xfrm>
          <a:prstGeom prst="rect">
            <a:avLst/>
          </a:prstGeom>
          <a:noFill/>
        </p:spPr>
        <p:txBody>
          <a:bodyPr wrap="square" lIns="0" numCol="1" rtlCol="0" anchor="ctr">
            <a:noAutofit/>
          </a:bodyPr>
          <a:lstStyle/>
          <a:p>
            <a:r>
              <a:rPr lang="en-US" sz="900" spc="100" dirty="0">
                <a:solidFill>
                  <a:schemeClr val="tx1">
                    <a:lumMod val="60000"/>
                    <a:lumOff val="40000"/>
                  </a:schemeClr>
                </a:solidFill>
                <a:latin typeface="Neutraface Display Medium" panose="02000603040000020004" pitchFamily="50" charset="0"/>
              </a:rPr>
              <a:t>CARLSON ANALYTICS LAB</a:t>
            </a:r>
          </a:p>
        </p:txBody>
      </p:sp>
      <p:sp>
        <p:nvSpPr>
          <p:cNvPr id="20" name="Date Placeholder 3"/>
          <p:cNvSpPr>
            <a:spLocks noGrp="1"/>
          </p:cNvSpPr>
          <p:nvPr>
            <p:ph type="dt" sz="half" idx="10"/>
          </p:nvPr>
        </p:nvSpPr>
        <p:spPr>
          <a:xfrm>
            <a:off x="10424160" y="6398383"/>
            <a:ext cx="790949" cy="299293"/>
          </a:xfrm>
        </p:spPr>
        <p:txBody>
          <a:bodyPr numCol="1"/>
          <a:lstStyle>
            <a:lvl1pPr algn="ctr">
              <a:defRPr sz="900">
                <a:solidFill>
                  <a:schemeClr val="tx1">
                    <a:lumMod val="60000"/>
                    <a:lumOff val="40000"/>
                  </a:schemeClr>
                </a:solidFill>
              </a:defRPr>
            </a:lvl1pPr>
          </a:lstStyle>
          <a:p>
            <a:pPr algn="r"/>
            <a:r>
              <a:rPr lang="en-US"/>
              <a:t>10/13/2017</a:t>
            </a:r>
            <a:endParaRPr lang="en-US" dirty="0"/>
          </a:p>
        </p:txBody>
      </p:sp>
      <p:sp>
        <p:nvSpPr>
          <p:cNvPr id="21" name="Footer Placeholder 4"/>
          <p:cNvSpPr>
            <a:spLocks noGrp="1"/>
          </p:cNvSpPr>
          <p:nvPr>
            <p:ph type="ftr" sz="quarter" idx="11"/>
          </p:nvPr>
        </p:nvSpPr>
        <p:spPr>
          <a:xfrm>
            <a:off x="4772722" y="6398383"/>
            <a:ext cx="5518654" cy="295303"/>
          </a:xfrm>
        </p:spPr>
        <p:txBody>
          <a:bodyPr numCol="1"/>
          <a:lstStyle>
            <a:lvl1pPr algn="r">
              <a:defRPr sz="900">
                <a:solidFill>
                  <a:schemeClr val="tx1">
                    <a:lumMod val="60000"/>
                    <a:lumOff val="40000"/>
                  </a:schemeClr>
                </a:solidFill>
              </a:defRPr>
            </a:lvl1pPr>
          </a:lstStyle>
          <a:p>
            <a:r>
              <a:rPr lang="en-US" dirty="0"/>
              <a:t>Project  and/or Report Name | CONFIDENTIAL</a:t>
            </a:r>
          </a:p>
        </p:txBody>
      </p:sp>
      <p:sp>
        <p:nvSpPr>
          <p:cNvPr id="22" name="Slide Number Placeholder 5"/>
          <p:cNvSpPr>
            <a:spLocks noGrp="1"/>
          </p:cNvSpPr>
          <p:nvPr>
            <p:ph type="sldNum" sz="quarter" idx="12"/>
          </p:nvPr>
        </p:nvSpPr>
        <p:spPr>
          <a:xfrm>
            <a:off x="11338560" y="6398383"/>
            <a:ext cx="413852" cy="295303"/>
          </a:xfrm>
        </p:spPr>
        <p:txBody>
          <a:bodyPr lIns="0" numCol="1"/>
          <a:lstStyle>
            <a:lvl1pPr>
              <a:defRPr sz="900">
                <a:solidFill>
                  <a:schemeClr val="tx1">
                    <a:lumMod val="60000"/>
                    <a:lumOff val="40000"/>
                  </a:schemeClr>
                </a:solidFill>
              </a:defRPr>
            </a:lvl1pPr>
          </a:lstStyle>
          <a:p>
            <a:fld id="{831CFD71-6638-48AF-A8DD-07B269875813}" type="slidenum">
              <a:rPr lang="en-US" smtClean="0"/>
              <a:pPr/>
              <a:t>‹#›</a:t>
            </a:fld>
            <a:endParaRPr lang="en-US" dirty="0"/>
          </a:p>
        </p:txBody>
      </p:sp>
    </p:spTree>
    <p:extLst>
      <p:ext uri="{BB962C8B-B14F-4D97-AF65-F5344CB8AC3E}">
        <p14:creationId xmlns:p14="http://schemas.microsoft.com/office/powerpoint/2010/main" val="85496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233264" y="-9526"/>
            <a:ext cx="5638799" cy="6880226"/>
            <a:chOff x="-233264" y="-9526"/>
            <a:chExt cx="5638799" cy="6880226"/>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724399" cy="6870700"/>
            </a:xfrm>
            <a:prstGeom prst="rect">
              <a:avLst/>
            </a:prstGeom>
          </p:spPr>
        </p:pic>
        <p:grpSp>
          <p:nvGrpSpPr>
            <p:cNvPr id="9" name="Group 8"/>
            <p:cNvGrpSpPr/>
            <p:nvPr/>
          </p:nvGrpSpPr>
          <p:grpSpPr>
            <a:xfrm>
              <a:off x="-233264" y="5348288"/>
              <a:ext cx="2409728" cy="925513"/>
              <a:chOff x="-233264" y="5348288"/>
              <a:chExt cx="2409728" cy="925513"/>
            </a:xfrm>
          </p:grpSpPr>
          <p:sp>
            <p:nvSpPr>
              <p:cNvPr id="11" name="Rounded Rectangle 10"/>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gr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spTree>
    <p:extLst>
      <p:ext uri="{BB962C8B-B14F-4D97-AF65-F5344CB8AC3E}">
        <p14:creationId xmlns:p14="http://schemas.microsoft.com/office/powerpoint/2010/main" val="3289080536"/>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2627"/>
            <a:ext cx="10757908" cy="515506"/>
          </a:xfrm>
        </p:spPr>
        <p:txBody>
          <a:bodyPr numCol="1">
            <a:noAutofit/>
          </a:bodyPr>
          <a:lstStyle>
            <a:lvl1pPr>
              <a:defRPr sz="3600">
                <a:solidFill>
                  <a:srgbClr val="7A0019"/>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199" y="1825625"/>
            <a:ext cx="10757909" cy="4351338"/>
          </a:xfrm>
        </p:spPr>
        <p:txBody>
          <a:bodyPr numCol="1"/>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3" hasCustomPrompt="1"/>
          </p:nvPr>
        </p:nvSpPr>
        <p:spPr>
          <a:xfrm>
            <a:off x="457200" y="962223"/>
            <a:ext cx="10757908" cy="397240"/>
          </a:xfrm>
        </p:spPr>
        <p:txBody>
          <a:bodyPr numCol="1">
            <a:noAutofit/>
          </a:bodyPr>
          <a:lstStyle>
            <a:lvl1pPr marL="0" indent="0">
              <a:buNone/>
              <a:defRPr sz="2000">
                <a:solidFill>
                  <a:schemeClr val="bg2">
                    <a:lumMod val="25000"/>
                  </a:schemeClr>
                </a:solidFill>
                <a:latin typeface="+mn-lt"/>
              </a:defRPr>
            </a:lvl1pPr>
          </a:lstStyle>
          <a:p>
            <a:pPr lvl="0"/>
            <a:r>
              <a:rPr lang="en-US" dirty="0"/>
              <a:t>Click to edit subheading</a:t>
            </a:r>
          </a:p>
        </p:txBody>
      </p:sp>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40767" y="6303883"/>
            <a:ext cx="510465" cy="407193"/>
          </a:xfrm>
          <a:prstGeom prst="rect">
            <a:avLst/>
          </a:prstGeom>
        </p:spPr>
      </p:pic>
      <p:sp>
        <p:nvSpPr>
          <p:cNvPr id="28" name="Rectangle 27"/>
          <p:cNvSpPr/>
          <p:nvPr userDrawn="1"/>
        </p:nvSpPr>
        <p:spPr>
          <a:xfrm>
            <a:off x="0" y="6766559"/>
            <a:ext cx="12192000" cy="100965"/>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29" name="TextBox 28"/>
          <p:cNvSpPr txBox="1"/>
          <p:nvPr userDrawn="1"/>
        </p:nvSpPr>
        <p:spPr>
          <a:xfrm>
            <a:off x="457200" y="6386515"/>
            <a:ext cx="2966404" cy="297715"/>
          </a:xfrm>
          <a:prstGeom prst="rect">
            <a:avLst/>
          </a:prstGeom>
          <a:noFill/>
        </p:spPr>
        <p:txBody>
          <a:bodyPr wrap="square" lIns="0" numCol="1" rtlCol="0" anchor="ctr">
            <a:noAutofit/>
          </a:bodyPr>
          <a:lstStyle/>
          <a:p>
            <a:r>
              <a:rPr lang="en-US" sz="900" spc="100" dirty="0">
                <a:solidFill>
                  <a:schemeClr val="bg1">
                    <a:lumMod val="65000"/>
                  </a:schemeClr>
                </a:solidFill>
                <a:latin typeface="Neutraface Display Medium" panose="02000603040000020004" pitchFamily="50" charset="0"/>
              </a:rPr>
              <a:t>CARLSON ANALYTICS LAB</a:t>
            </a:r>
          </a:p>
        </p:txBody>
      </p:sp>
      <p:sp>
        <p:nvSpPr>
          <p:cNvPr id="33" name="Date Placeholder 3"/>
          <p:cNvSpPr>
            <a:spLocks noGrp="1"/>
          </p:cNvSpPr>
          <p:nvPr>
            <p:ph type="dt" sz="half" idx="10"/>
          </p:nvPr>
        </p:nvSpPr>
        <p:spPr>
          <a:xfrm>
            <a:off x="10424160" y="6385683"/>
            <a:ext cx="790949" cy="299293"/>
          </a:xfrm>
        </p:spPr>
        <p:txBody>
          <a:bodyPr numCol="1"/>
          <a:lstStyle>
            <a:lvl1pPr algn="ctr">
              <a:defRPr sz="900">
                <a:solidFill>
                  <a:schemeClr val="bg1">
                    <a:lumMod val="65000"/>
                  </a:schemeClr>
                </a:solidFill>
              </a:defRPr>
            </a:lvl1pPr>
          </a:lstStyle>
          <a:p>
            <a:pPr algn="r"/>
            <a:r>
              <a:rPr lang="en-US"/>
              <a:t>10/13/2017</a:t>
            </a:r>
            <a:endParaRPr lang="en-US" dirty="0"/>
          </a:p>
        </p:txBody>
      </p:sp>
      <p:sp>
        <p:nvSpPr>
          <p:cNvPr id="34" name="Footer Placeholder 4"/>
          <p:cNvSpPr>
            <a:spLocks noGrp="1"/>
          </p:cNvSpPr>
          <p:nvPr>
            <p:ph type="ftr" sz="quarter" idx="11"/>
          </p:nvPr>
        </p:nvSpPr>
        <p:spPr>
          <a:xfrm>
            <a:off x="6474683" y="6389673"/>
            <a:ext cx="3816693" cy="295303"/>
          </a:xfrm>
        </p:spPr>
        <p:txBody>
          <a:bodyPr numCol="1"/>
          <a:lstStyle>
            <a:lvl1pPr algn="r">
              <a:defRPr sz="900">
                <a:solidFill>
                  <a:schemeClr val="bg1">
                    <a:lumMod val="65000"/>
                  </a:schemeClr>
                </a:solidFill>
              </a:defRPr>
            </a:lvl1pPr>
          </a:lstStyle>
          <a:p>
            <a:r>
              <a:rPr lang="en-US" dirty="0"/>
              <a:t>Project  and/or Report Name | CONFIDENTIAL</a:t>
            </a:r>
          </a:p>
        </p:txBody>
      </p:sp>
      <p:sp>
        <p:nvSpPr>
          <p:cNvPr id="35" name="Slide Number Placeholder 5"/>
          <p:cNvSpPr>
            <a:spLocks noGrp="1"/>
          </p:cNvSpPr>
          <p:nvPr>
            <p:ph type="sldNum" sz="quarter" idx="12"/>
          </p:nvPr>
        </p:nvSpPr>
        <p:spPr>
          <a:xfrm>
            <a:off x="11338560" y="6385683"/>
            <a:ext cx="413852" cy="295303"/>
          </a:xfrm>
        </p:spPr>
        <p:txBody>
          <a:bodyPr lIns="0" numCol="1"/>
          <a:lstStyle>
            <a:lvl1pPr>
              <a:defRPr sz="900">
                <a:solidFill>
                  <a:schemeClr val="bg1">
                    <a:lumMod val="65000"/>
                  </a:schemeClr>
                </a:solidFill>
              </a:defRPr>
            </a:lvl1pPr>
          </a:lstStyle>
          <a:p>
            <a:fld id="{831CFD71-6638-48AF-A8DD-07B269875813}" type="slidenum">
              <a:rPr lang="en-US" smtClean="0"/>
              <a:pPr/>
              <a:t>‹#›</a:t>
            </a:fld>
            <a:endParaRPr lang="en-US" dirty="0"/>
          </a:p>
        </p:txBody>
      </p:sp>
    </p:spTree>
    <p:extLst>
      <p:ext uri="{BB962C8B-B14F-4D97-AF65-F5344CB8AC3E}">
        <p14:creationId xmlns:p14="http://schemas.microsoft.com/office/powerpoint/2010/main" val="3240382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6184900"/>
            <a:ext cx="12192000" cy="673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0" name="TextBox 9"/>
          <p:cNvSpPr txBox="1"/>
          <p:nvPr userDrawn="1"/>
        </p:nvSpPr>
        <p:spPr>
          <a:xfrm>
            <a:off x="457200" y="6386515"/>
            <a:ext cx="2966404" cy="297715"/>
          </a:xfrm>
          <a:prstGeom prst="rect">
            <a:avLst/>
          </a:prstGeom>
          <a:noFill/>
        </p:spPr>
        <p:txBody>
          <a:bodyPr wrap="square" lIns="0" numCol="1" rtlCol="0" anchor="ctr">
            <a:noAutofit/>
          </a:bodyPr>
          <a:lstStyle/>
          <a:p>
            <a:r>
              <a:rPr lang="en-US" sz="900" spc="100" dirty="0">
                <a:solidFill>
                  <a:schemeClr val="bg1">
                    <a:lumMod val="85000"/>
                  </a:schemeClr>
                </a:solidFill>
                <a:latin typeface="Neutraface Display Medium" panose="02000603040000020004" pitchFamily="50" charset="0"/>
              </a:rPr>
              <a:t>CARLSON ANALYTICS LAB</a:t>
            </a:r>
          </a:p>
        </p:txBody>
      </p:sp>
      <p:sp>
        <p:nvSpPr>
          <p:cNvPr id="2" name="Title 1"/>
          <p:cNvSpPr>
            <a:spLocks noGrp="1"/>
          </p:cNvSpPr>
          <p:nvPr>
            <p:ph type="title"/>
          </p:nvPr>
        </p:nvSpPr>
        <p:spPr>
          <a:xfrm>
            <a:off x="457201" y="386862"/>
            <a:ext cx="10757906" cy="501271"/>
          </a:xfrm>
        </p:spPr>
        <p:txBody>
          <a:bodyPr numCol="1">
            <a:noAutofit/>
          </a:bodyPr>
          <a:lstStyle>
            <a:lvl1pPr>
              <a:defRPr sz="3600">
                <a:solidFill>
                  <a:srgbClr val="7A0019"/>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199" y="1825625"/>
            <a:ext cx="10757909" cy="4185505"/>
          </a:xfrm>
        </p:spPr>
        <p:txBody>
          <a:bodyPr numCol="1"/>
          <a:lstStyle>
            <a:lvl1pPr>
              <a:defRPr sz="2400">
                <a:solidFill>
                  <a:schemeClr val="bg2">
                    <a:lumMod val="25000"/>
                  </a:schemeClr>
                </a:solidFill>
                <a:latin typeface="+mj-lt"/>
              </a:defRPr>
            </a:lvl1pPr>
            <a:lvl2pPr>
              <a:defRPr sz="2000">
                <a:solidFill>
                  <a:schemeClr val="bg2">
                    <a:lumMod val="25000"/>
                  </a:schemeClr>
                </a:solidFill>
                <a:latin typeface="+mj-lt"/>
              </a:defRPr>
            </a:lvl2pPr>
            <a:lvl3pPr>
              <a:defRPr sz="1800">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10424160" y="6385683"/>
            <a:ext cx="790949" cy="299293"/>
          </a:xfrm>
        </p:spPr>
        <p:txBody>
          <a:bodyPr numCol="1"/>
          <a:lstStyle>
            <a:lvl1pPr algn="ctr">
              <a:defRPr sz="900">
                <a:solidFill>
                  <a:schemeClr val="bg1">
                    <a:lumMod val="85000"/>
                  </a:schemeClr>
                </a:solidFill>
              </a:defRPr>
            </a:lvl1pPr>
          </a:lstStyle>
          <a:p>
            <a:pPr algn="r"/>
            <a:r>
              <a:rPr lang="en-US" dirty="0"/>
              <a:t>10/13/2017</a:t>
            </a:r>
          </a:p>
        </p:txBody>
      </p:sp>
      <p:sp>
        <p:nvSpPr>
          <p:cNvPr id="5" name="Footer Placeholder 4"/>
          <p:cNvSpPr>
            <a:spLocks noGrp="1"/>
          </p:cNvSpPr>
          <p:nvPr>
            <p:ph type="ftr" sz="quarter" idx="11"/>
          </p:nvPr>
        </p:nvSpPr>
        <p:spPr>
          <a:xfrm>
            <a:off x="6675120" y="6389673"/>
            <a:ext cx="3616256" cy="295303"/>
          </a:xfrm>
        </p:spPr>
        <p:txBody>
          <a:bodyPr numCol="1"/>
          <a:lstStyle>
            <a:lvl1pPr algn="r">
              <a:defRPr sz="900">
                <a:solidFill>
                  <a:schemeClr val="bg1">
                    <a:lumMod val="85000"/>
                  </a:schemeClr>
                </a:solidFill>
              </a:defRPr>
            </a:lvl1pPr>
          </a:lstStyle>
          <a:p>
            <a:r>
              <a:rPr lang="en-US" dirty="0"/>
              <a:t>Project  and/or Report Name | CONFIDENTIAL</a:t>
            </a:r>
          </a:p>
        </p:txBody>
      </p:sp>
      <p:sp>
        <p:nvSpPr>
          <p:cNvPr id="6" name="Slide Number Placeholder 5"/>
          <p:cNvSpPr>
            <a:spLocks noGrp="1"/>
          </p:cNvSpPr>
          <p:nvPr>
            <p:ph type="sldNum" sz="quarter" idx="12"/>
          </p:nvPr>
        </p:nvSpPr>
        <p:spPr>
          <a:xfrm>
            <a:off x="11338560" y="6385683"/>
            <a:ext cx="413852" cy="295303"/>
          </a:xfrm>
        </p:spPr>
        <p:txBody>
          <a:bodyPr lIns="0" numCol="1"/>
          <a:lstStyle>
            <a:lvl1pPr>
              <a:defRPr sz="900">
                <a:solidFill>
                  <a:schemeClr val="bg1">
                    <a:lumMod val="85000"/>
                  </a:schemeClr>
                </a:solidFill>
              </a:defRPr>
            </a:lvl1pPr>
          </a:lstStyle>
          <a:p>
            <a:fld id="{831CFD71-6638-48AF-A8DD-07B269875813}" type="slidenum">
              <a:rPr lang="en-US" smtClean="0"/>
              <a:pPr/>
              <a:t>‹#›</a:t>
            </a:fld>
            <a:endParaRPr lang="en-US" dirty="0"/>
          </a:p>
        </p:txBody>
      </p:sp>
      <p:sp>
        <p:nvSpPr>
          <p:cNvPr id="13" name="Text Placeholder 12"/>
          <p:cNvSpPr>
            <a:spLocks noGrp="1"/>
          </p:cNvSpPr>
          <p:nvPr>
            <p:ph type="body" sz="quarter" idx="13" hasCustomPrompt="1"/>
          </p:nvPr>
        </p:nvSpPr>
        <p:spPr>
          <a:xfrm>
            <a:off x="457200" y="962223"/>
            <a:ext cx="10757907" cy="397240"/>
          </a:xfrm>
        </p:spPr>
        <p:txBody>
          <a:bodyPr numCol="1">
            <a:noAutofit/>
          </a:bodyPr>
          <a:lstStyle>
            <a:lvl1pPr marL="0" indent="0">
              <a:buNone/>
              <a:defRPr sz="2000">
                <a:solidFill>
                  <a:schemeClr val="bg2">
                    <a:lumMod val="25000"/>
                  </a:schemeClr>
                </a:solidFill>
                <a:latin typeface="+mn-lt"/>
              </a:defRPr>
            </a:lvl1pPr>
          </a:lstStyle>
          <a:p>
            <a:pPr lvl="0"/>
            <a:r>
              <a:rPr lang="en-US" dirty="0"/>
              <a:t>Click to edit subheading</a:t>
            </a: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40766" y="6335315"/>
            <a:ext cx="510465" cy="407193"/>
          </a:xfrm>
          <a:prstGeom prst="rect">
            <a:avLst/>
          </a:prstGeom>
        </p:spPr>
      </p:pic>
    </p:spTree>
    <p:extLst>
      <p:ext uri="{BB962C8B-B14F-4D97-AF65-F5344CB8AC3E}">
        <p14:creationId xmlns:p14="http://schemas.microsoft.com/office/powerpoint/2010/main" val="169837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E953AF-806E-4CA9-96E3-B0B871284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72800" y="355112"/>
            <a:ext cx="761086" cy="607111"/>
          </a:xfrm>
          <a:prstGeom prst="rect">
            <a:avLst/>
          </a:prstGeom>
        </p:spPr>
      </p:pic>
    </p:spTree>
    <p:extLst>
      <p:ext uri="{BB962C8B-B14F-4D97-AF65-F5344CB8AC3E}">
        <p14:creationId xmlns:p14="http://schemas.microsoft.com/office/powerpoint/2010/main" val="932672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13" name="Group 12"/>
          <p:cNvGrpSpPr/>
          <p:nvPr userDrawn="1"/>
        </p:nvGrpSpPr>
        <p:grpSpPr>
          <a:xfrm>
            <a:off x="-233264" y="-9526"/>
            <a:ext cx="5638799" cy="6867526"/>
            <a:chOff x="-233264" y="-9526"/>
            <a:chExt cx="5638799" cy="6867526"/>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b="-38"/>
            <a:stretch/>
          </p:blipFill>
          <p:spPr>
            <a:xfrm>
              <a:off x="-27399" y="0"/>
              <a:ext cx="4764499" cy="6858000"/>
            </a:xfrm>
            <a:prstGeom prst="rect">
              <a:avLst/>
            </a:prstGeom>
          </p:spPr>
        </p:pic>
        <p:sp>
          <p:nvSpPr>
            <p:cNvPr id="15" name="Rounded Rectangle 14"/>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
        <p:nvSpPr>
          <p:cNvPr id="20" name="Title 1"/>
          <p:cNvSpPr>
            <a:spLocks noGrp="1"/>
          </p:cNvSpPr>
          <p:nvPr>
            <p:ph type="ctrTitle" hasCustomPrompt="1"/>
          </p:nvPr>
        </p:nvSpPr>
        <p:spPr>
          <a:xfrm>
            <a:off x="5638799" y="2743200"/>
            <a:ext cx="6050974" cy="1236517"/>
          </a:xfrm>
        </p:spPr>
        <p:txBody>
          <a:bodyPr numCol="1" anchor="t">
            <a:normAutofit/>
          </a:bodyPr>
          <a:lstStyle>
            <a:lvl1pPr algn="l">
              <a:defRPr sz="4800">
                <a:solidFill>
                  <a:schemeClr val="bg1"/>
                </a:solidFill>
              </a:defRPr>
            </a:lvl1pPr>
          </a:lstStyle>
          <a:p>
            <a:r>
              <a:rPr lang="en-US" dirty="0"/>
              <a:t>Click to edit thank you text</a:t>
            </a:r>
          </a:p>
        </p:txBody>
      </p:sp>
    </p:spTree>
    <p:extLst>
      <p:ext uri="{BB962C8B-B14F-4D97-AF65-F5344CB8AC3E}">
        <p14:creationId xmlns:p14="http://schemas.microsoft.com/office/powerpoint/2010/main" val="109996343"/>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numCol="1"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r>
              <a:rPr lang="en-US"/>
              <a:t>10/13/2017</a:t>
            </a:r>
          </a:p>
        </p:txBody>
      </p:sp>
      <p:sp>
        <p:nvSpPr>
          <p:cNvPr id="5" name="Footer Placeholder 4"/>
          <p:cNvSpPr>
            <a:spLocks noGrp="1"/>
          </p:cNvSpPr>
          <p:nvPr>
            <p:ph type="ftr" sz="quarter" idx="11"/>
          </p:nvPr>
        </p:nvSpPr>
        <p:spPr/>
        <p:txBody>
          <a:bodyPr numCol="1"/>
          <a:lstStyle/>
          <a:p>
            <a:r>
              <a:rPr lang="en-US"/>
              <a:t>Project Name | Report Name</a:t>
            </a:r>
          </a:p>
        </p:txBody>
      </p:sp>
      <p:sp>
        <p:nvSpPr>
          <p:cNvPr id="6" name="Slide Number Placeholder 5"/>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2000659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r>
              <a:rPr lang="en-US"/>
              <a:t>10/13/2017</a:t>
            </a:r>
          </a:p>
        </p:txBody>
      </p:sp>
      <p:sp>
        <p:nvSpPr>
          <p:cNvPr id="6" name="Footer Placeholder 5"/>
          <p:cNvSpPr>
            <a:spLocks noGrp="1"/>
          </p:cNvSpPr>
          <p:nvPr>
            <p:ph type="ftr" sz="quarter" idx="11"/>
          </p:nvPr>
        </p:nvSpPr>
        <p:spPr/>
        <p:txBody>
          <a:bodyPr numCol="1"/>
          <a:lstStyle/>
          <a:p>
            <a:r>
              <a:rPr lang="en-US"/>
              <a:t>Project Name | Report Name</a:t>
            </a:r>
          </a:p>
        </p:txBody>
      </p:sp>
      <p:sp>
        <p:nvSpPr>
          <p:cNvPr id="7" name="Slide Number Placeholder 6"/>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1380805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r>
              <a:rPr lang="en-US"/>
              <a:t>10/13/2017</a:t>
            </a:r>
          </a:p>
        </p:txBody>
      </p:sp>
      <p:sp>
        <p:nvSpPr>
          <p:cNvPr id="8" name="Footer Placeholder 7"/>
          <p:cNvSpPr>
            <a:spLocks noGrp="1"/>
          </p:cNvSpPr>
          <p:nvPr>
            <p:ph type="ftr" sz="quarter" idx="11"/>
          </p:nvPr>
        </p:nvSpPr>
        <p:spPr/>
        <p:txBody>
          <a:bodyPr numCol="1"/>
          <a:lstStyle/>
          <a:p>
            <a:r>
              <a:rPr lang="en-US"/>
              <a:t>Project Name | Report Name</a:t>
            </a:r>
          </a:p>
        </p:txBody>
      </p:sp>
      <p:sp>
        <p:nvSpPr>
          <p:cNvPr id="9" name="Slide Number Placeholder 8"/>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345825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r>
              <a:rPr lang="en-US"/>
              <a:t>10/13/2017</a:t>
            </a:r>
          </a:p>
        </p:txBody>
      </p:sp>
      <p:sp>
        <p:nvSpPr>
          <p:cNvPr id="4" name="Footer Placeholder 3"/>
          <p:cNvSpPr>
            <a:spLocks noGrp="1"/>
          </p:cNvSpPr>
          <p:nvPr>
            <p:ph type="ftr" sz="quarter" idx="11"/>
          </p:nvPr>
        </p:nvSpPr>
        <p:spPr/>
        <p:txBody>
          <a:bodyPr numCol="1"/>
          <a:lstStyle/>
          <a:p>
            <a:r>
              <a:rPr lang="en-US"/>
              <a:t>Project Name | Report Name</a:t>
            </a:r>
          </a:p>
        </p:txBody>
      </p:sp>
      <p:sp>
        <p:nvSpPr>
          <p:cNvPr id="5" name="Slide Number Placeholder 4"/>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412588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numCol="1"/>
          <a:lstStyle/>
          <a:p>
            <a:r>
              <a:rPr lang="en-US"/>
              <a:t>10/13/2017</a:t>
            </a:r>
          </a:p>
        </p:txBody>
      </p:sp>
      <p:sp>
        <p:nvSpPr>
          <p:cNvPr id="6" name="Footer Placeholder 5"/>
          <p:cNvSpPr>
            <a:spLocks noGrp="1"/>
          </p:cNvSpPr>
          <p:nvPr>
            <p:ph type="ftr" sz="quarter" idx="11"/>
          </p:nvPr>
        </p:nvSpPr>
        <p:spPr/>
        <p:txBody>
          <a:bodyPr numCol="1"/>
          <a:lstStyle/>
          <a:p>
            <a:r>
              <a:rPr lang="en-US"/>
              <a:t>Project Name | Report Name</a:t>
            </a:r>
          </a:p>
        </p:txBody>
      </p:sp>
      <p:sp>
        <p:nvSpPr>
          <p:cNvPr id="7" name="Slide Number Placeholder 6"/>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3159123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numCol="1"/>
          <a:lstStyle/>
          <a:p>
            <a:r>
              <a:rPr lang="en-US"/>
              <a:t>10/13/2017</a:t>
            </a:r>
          </a:p>
        </p:txBody>
      </p:sp>
      <p:sp>
        <p:nvSpPr>
          <p:cNvPr id="6" name="Footer Placeholder 5"/>
          <p:cNvSpPr>
            <a:spLocks noGrp="1"/>
          </p:cNvSpPr>
          <p:nvPr>
            <p:ph type="ftr" sz="quarter" idx="11"/>
          </p:nvPr>
        </p:nvSpPr>
        <p:spPr/>
        <p:txBody>
          <a:bodyPr numCol="1"/>
          <a:lstStyle/>
          <a:p>
            <a:r>
              <a:rPr lang="en-US"/>
              <a:t>Project Name | Report Name</a:t>
            </a:r>
          </a:p>
        </p:txBody>
      </p:sp>
      <p:sp>
        <p:nvSpPr>
          <p:cNvPr id="7" name="Slide Number Placeholder 6"/>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176187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roup 6"/>
          <p:cNvGrpSpPr/>
          <p:nvPr userDrawn="1"/>
        </p:nvGrpSpPr>
        <p:grpSpPr>
          <a:xfrm>
            <a:off x="-233264" y="-9526"/>
            <a:ext cx="5638799" cy="6880226"/>
            <a:chOff x="-233264" y="-9526"/>
            <a:chExt cx="5638799" cy="6880226"/>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724399" cy="6870700"/>
            </a:xfrm>
            <a:prstGeom prst="rect">
              <a:avLst/>
            </a:prstGeom>
          </p:spPr>
        </p:pic>
        <p:grpSp>
          <p:nvGrpSpPr>
            <p:cNvPr id="9" name="Group 8"/>
            <p:cNvGrpSpPr/>
            <p:nvPr/>
          </p:nvGrpSpPr>
          <p:grpSpPr>
            <a:xfrm>
              <a:off x="-233264" y="5348288"/>
              <a:ext cx="2409728" cy="925513"/>
              <a:chOff x="-233264" y="5348288"/>
              <a:chExt cx="2409728" cy="925513"/>
            </a:xfrm>
          </p:grpSpPr>
          <p:sp>
            <p:nvSpPr>
              <p:cNvPr id="11" name="Rounded Rectangle 10"/>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gr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spTree>
    <p:extLst>
      <p:ext uri="{BB962C8B-B14F-4D97-AF65-F5344CB8AC3E}">
        <p14:creationId xmlns:p14="http://schemas.microsoft.com/office/powerpoint/2010/main" val="4281006858"/>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r>
              <a:rPr lang="en-US"/>
              <a:t>10/13/2017</a:t>
            </a:r>
          </a:p>
        </p:txBody>
      </p:sp>
      <p:sp>
        <p:nvSpPr>
          <p:cNvPr id="5" name="Footer Placeholder 4"/>
          <p:cNvSpPr>
            <a:spLocks noGrp="1"/>
          </p:cNvSpPr>
          <p:nvPr>
            <p:ph type="ftr" sz="quarter" idx="11"/>
          </p:nvPr>
        </p:nvSpPr>
        <p:spPr/>
        <p:txBody>
          <a:bodyPr numCol="1"/>
          <a:lstStyle/>
          <a:p>
            <a:r>
              <a:rPr lang="en-US"/>
              <a:t>Project Name | Report Name</a:t>
            </a:r>
          </a:p>
        </p:txBody>
      </p:sp>
      <p:sp>
        <p:nvSpPr>
          <p:cNvPr id="6" name="Slide Number Placeholder 5"/>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2946101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r>
              <a:rPr lang="en-US"/>
              <a:t>10/13/2017</a:t>
            </a:r>
          </a:p>
        </p:txBody>
      </p:sp>
      <p:sp>
        <p:nvSpPr>
          <p:cNvPr id="5" name="Footer Placeholder 4"/>
          <p:cNvSpPr>
            <a:spLocks noGrp="1"/>
          </p:cNvSpPr>
          <p:nvPr>
            <p:ph type="ftr" sz="quarter" idx="11"/>
          </p:nvPr>
        </p:nvSpPr>
        <p:spPr/>
        <p:txBody>
          <a:bodyPr numCol="1"/>
          <a:lstStyle/>
          <a:p>
            <a:r>
              <a:rPr lang="en-US"/>
              <a:t>Project Name | Report Name</a:t>
            </a:r>
          </a:p>
        </p:txBody>
      </p:sp>
      <p:sp>
        <p:nvSpPr>
          <p:cNvPr id="6" name="Slide Number Placeholder 5"/>
          <p:cNvSpPr>
            <a:spLocks noGrp="1"/>
          </p:cNvSpPr>
          <p:nvPr>
            <p:ph type="sldNum" sz="quarter" idx="12"/>
          </p:nvPr>
        </p:nvSpPr>
        <p:spPr/>
        <p:txBody>
          <a:bodyPr numCol="1"/>
          <a:lstStyle/>
          <a:p>
            <a:fld id="{831CFD71-6638-48AF-A8DD-07B269875813}" type="slidenum">
              <a:rPr lang="en-US" smtClean="0"/>
              <a:t>‹#›</a:t>
            </a:fld>
            <a:endParaRPr lang="en-US"/>
          </a:p>
        </p:txBody>
      </p:sp>
    </p:spTree>
    <p:extLst>
      <p:ext uri="{BB962C8B-B14F-4D97-AF65-F5344CB8AC3E}">
        <p14:creationId xmlns:p14="http://schemas.microsoft.com/office/powerpoint/2010/main" val="23221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13" name="Group 12"/>
          <p:cNvGrpSpPr/>
          <p:nvPr userDrawn="1"/>
        </p:nvGrpSpPr>
        <p:grpSpPr>
          <a:xfrm>
            <a:off x="-233264" y="-9526"/>
            <a:ext cx="5638799" cy="6867526"/>
            <a:chOff x="-233264" y="-9526"/>
            <a:chExt cx="5638799" cy="6867526"/>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r="-270"/>
            <a:stretch/>
          </p:blipFill>
          <p:spPr>
            <a:xfrm>
              <a:off x="0" y="0"/>
              <a:ext cx="4727448" cy="6858000"/>
            </a:xfrm>
            <a:prstGeom prst="rect">
              <a:avLst/>
            </a:prstGeom>
          </p:spPr>
        </p:pic>
        <p:grpSp>
          <p:nvGrpSpPr>
            <p:cNvPr id="15" name="Group 14"/>
            <p:cNvGrpSpPr/>
            <p:nvPr/>
          </p:nvGrpSpPr>
          <p:grpSpPr>
            <a:xfrm>
              <a:off x="-233264" y="5348288"/>
              <a:ext cx="2409728" cy="925513"/>
              <a:chOff x="-233264" y="5348288"/>
              <a:chExt cx="2409728" cy="925513"/>
            </a:xfrm>
          </p:grpSpPr>
          <p:sp>
            <p:nvSpPr>
              <p:cNvPr id="18" name="Rounded Rectangle 17"/>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grpSp>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Tree>
    <p:extLst>
      <p:ext uri="{BB962C8B-B14F-4D97-AF65-F5344CB8AC3E}">
        <p14:creationId xmlns:p14="http://schemas.microsoft.com/office/powerpoint/2010/main" val="2073705730"/>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13" name="Group 12"/>
          <p:cNvGrpSpPr/>
          <p:nvPr userDrawn="1"/>
        </p:nvGrpSpPr>
        <p:grpSpPr>
          <a:xfrm>
            <a:off x="-233264" y="-9526"/>
            <a:ext cx="5638799" cy="6867526"/>
            <a:chOff x="-233264" y="-9526"/>
            <a:chExt cx="5638799" cy="6867526"/>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r="-270"/>
            <a:stretch/>
          </p:blipFill>
          <p:spPr>
            <a:xfrm>
              <a:off x="0" y="0"/>
              <a:ext cx="4727448" cy="6858000"/>
            </a:xfrm>
            <a:prstGeom prst="rect">
              <a:avLst/>
            </a:prstGeom>
          </p:spPr>
        </p:pic>
        <p:grpSp>
          <p:nvGrpSpPr>
            <p:cNvPr id="15" name="Group 14"/>
            <p:cNvGrpSpPr/>
            <p:nvPr/>
          </p:nvGrpSpPr>
          <p:grpSpPr>
            <a:xfrm>
              <a:off x="-233264" y="5348288"/>
              <a:ext cx="2409728" cy="925513"/>
              <a:chOff x="-233264" y="5348288"/>
              <a:chExt cx="2409728" cy="925513"/>
            </a:xfrm>
          </p:grpSpPr>
          <p:sp>
            <p:nvSpPr>
              <p:cNvPr id="18" name="Rounded Rectangle 17"/>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grpSp>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Tree>
    <p:extLst>
      <p:ext uri="{BB962C8B-B14F-4D97-AF65-F5344CB8AC3E}">
        <p14:creationId xmlns:p14="http://schemas.microsoft.com/office/powerpoint/2010/main" val="1054532823"/>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13" name="Group 12"/>
          <p:cNvGrpSpPr/>
          <p:nvPr userDrawn="1"/>
        </p:nvGrpSpPr>
        <p:grpSpPr>
          <a:xfrm>
            <a:off x="-233264" y="-9526"/>
            <a:ext cx="5638799" cy="6880226"/>
            <a:chOff x="-233264" y="-9526"/>
            <a:chExt cx="5638799" cy="6880226"/>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49800" cy="6870700"/>
            </a:xfrm>
            <a:prstGeom prst="rect">
              <a:avLst/>
            </a:prstGeom>
          </p:spPr>
        </p:pic>
        <p:sp>
          <p:nvSpPr>
            <p:cNvPr id="15" name="Rounded Rectangle 14"/>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Tree>
    <p:extLst>
      <p:ext uri="{BB962C8B-B14F-4D97-AF65-F5344CB8AC3E}">
        <p14:creationId xmlns:p14="http://schemas.microsoft.com/office/powerpoint/2010/main" val="2570174096"/>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bg1"/>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21" name="Group 20"/>
          <p:cNvGrpSpPr/>
          <p:nvPr userDrawn="1"/>
        </p:nvGrpSpPr>
        <p:grpSpPr>
          <a:xfrm>
            <a:off x="-233264" y="-9526"/>
            <a:ext cx="5638799" cy="6880226"/>
            <a:chOff x="-233264" y="-9526"/>
            <a:chExt cx="5638799" cy="6880226"/>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49800" cy="6870700"/>
            </a:xfrm>
            <a:prstGeom prst="rect">
              <a:avLst/>
            </a:prstGeom>
          </p:spPr>
        </p:pic>
        <p:sp>
          <p:nvSpPr>
            <p:cNvPr id="24" name="Rounded Rectangle 23"/>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Tree>
    <p:extLst>
      <p:ext uri="{BB962C8B-B14F-4D97-AF65-F5344CB8AC3E}">
        <p14:creationId xmlns:p14="http://schemas.microsoft.com/office/powerpoint/2010/main" val="3965329715"/>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2608118"/>
            <a:ext cx="6050973" cy="1371600"/>
          </a:xfrm>
        </p:spPr>
        <p:txBody>
          <a:bodyPr numCol="1" anchor="t">
            <a:norm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638800" y="4052827"/>
            <a:ext cx="6057900" cy="624903"/>
          </a:xfrm>
        </p:spPr>
        <p:txBody>
          <a:bodyPr numCol="1">
            <a:norm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5638800" y="5496417"/>
            <a:ext cx="60960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5638800" y="5848671"/>
            <a:ext cx="6050972"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5638799" y="5569527"/>
            <a:ext cx="6050972" cy="262924"/>
          </a:xfrm>
        </p:spPr>
        <p:txBody>
          <a:bodyPr numCol="3">
            <a:normAutofit/>
          </a:bodyPr>
          <a:lstStyle>
            <a:lvl1pPr marL="0" indent="0" algn="l" defTabSz="914400" rtl="0" eaLnBrk="1" latinLnBrk="0" hangingPunct="1">
              <a:buNone/>
              <a:defRPr lang="en-US" sz="1200" i="1"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21" name="Group 20"/>
          <p:cNvGrpSpPr/>
          <p:nvPr userDrawn="1"/>
        </p:nvGrpSpPr>
        <p:grpSpPr>
          <a:xfrm>
            <a:off x="-233264" y="-9526"/>
            <a:ext cx="5638799" cy="6880226"/>
            <a:chOff x="-233264" y="-9526"/>
            <a:chExt cx="5638799" cy="6880226"/>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49800" cy="6870700"/>
            </a:xfrm>
            <a:prstGeom prst="rect">
              <a:avLst/>
            </a:prstGeom>
          </p:spPr>
        </p:pic>
        <p:sp>
          <p:nvSpPr>
            <p:cNvPr id="24" name="Rounded Rectangle 23"/>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l="18712" t="14815"/>
            <a:stretch/>
          </p:blipFill>
          <p:spPr>
            <a:xfrm>
              <a:off x="0" y="-9526"/>
              <a:ext cx="5405535" cy="5841977"/>
            </a:xfrm>
            <a:prstGeom prst="rect">
              <a:avLst/>
            </a:prstGeom>
          </p:spPr>
        </p:pic>
      </p:grpSp>
    </p:spTree>
    <p:extLst>
      <p:ext uri="{BB962C8B-B14F-4D97-AF65-F5344CB8AC3E}">
        <p14:creationId xmlns:p14="http://schemas.microsoft.com/office/powerpoint/2010/main" val="3120865901"/>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1" y="2608118"/>
            <a:ext cx="7422572" cy="1371600"/>
          </a:xfrm>
        </p:spPr>
        <p:txBody>
          <a:bodyPr numCol="1" anchor="t">
            <a:norm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267201" y="4052827"/>
            <a:ext cx="7429499" cy="624903"/>
          </a:xfrm>
        </p:spPr>
        <p:txBody>
          <a:bodyPr numCol="1">
            <a:normAutofit/>
          </a:bodyPr>
          <a:lstStyle>
            <a:lvl1pPr marL="0" indent="0" algn="l">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7" name="Straight Connector 16"/>
          <p:cNvCxnSpPr/>
          <p:nvPr userDrawn="1"/>
        </p:nvCxnSpPr>
        <p:spPr>
          <a:xfrm>
            <a:off x="4267200" y="5496417"/>
            <a:ext cx="7467600" cy="0"/>
          </a:xfrm>
          <a:prstGeom prst="line">
            <a:avLst/>
          </a:prstGeom>
          <a:ln w="63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4267201" y="5848671"/>
            <a:ext cx="7422571" cy="614474"/>
          </a:xfrm>
        </p:spPr>
        <p:txBody>
          <a:bodyPr numCol="3">
            <a:normAutofit/>
          </a:bodyPr>
          <a:lstStyle>
            <a:lvl1pPr marL="0" indent="0" algn="l" defTabSz="914400" rtl="0" eaLnBrk="1" latinLnBrk="0" hangingPunct="1">
              <a:lnSpc>
                <a:spcPct val="100000"/>
              </a:lnSpc>
              <a:spcBef>
                <a:spcPts val="0"/>
              </a:spcBef>
              <a:buNone/>
              <a:defRPr lang="en-US" sz="1200"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author names</a:t>
            </a:r>
          </a:p>
        </p:txBody>
      </p:sp>
      <p:sp>
        <p:nvSpPr>
          <p:cNvPr id="22" name="Text Placeholder 18"/>
          <p:cNvSpPr>
            <a:spLocks noGrp="1"/>
          </p:cNvSpPr>
          <p:nvPr>
            <p:ph type="body" sz="quarter" idx="14" hasCustomPrompt="1"/>
          </p:nvPr>
        </p:nvSpPr>
        <p:spPr>
          <a:xfrm>
            <a:off x="4267200" y="5569527"/>
            <a:ext cx="7422571" cy="279144"/>
          </a:xfrm>
        </p:spPr>
        <p:txBody>
          <a:bodyPr numCol="3">
            <a:normAutofit/>
          </a:bodyPr>
          <a:lstStyle>
            <a:lvl1pPr marL="0" indent="0" algn="l" defTabSz="914400" rtl="0" eaLnBrk="1" latinLnBrk="0" hangingPunct="1">
              <a:buNone/>
              <a:defRPr lang="en-US" sz="1200" i="1" kern="1200" dirty="0" smtClean="0">
                <a:solidFill>
                  <a:schemeClr val="accent3"/>
                </a:solidFill>
                <a:latin typeface="+mj-lt"/>
                <a:ea typeface="+mn-ea"/>
                <a:cs typeface="+mn-cs"/>
              </a:defRPr>
            </a:lvl1pPr>
            <a:lvl2pPr marL="0" algn="l" defTabSz="914400" rtl="0" eaLnBrk="1" latinLnBrk="0" hangingPunct="1">
              <a:defRPr lang="en-US" sz="1200" kern="1200" dirty="0" smtClean="0">
                <a:solidFill>
                  <a:schemeClr val="bg1"/>
                </a:solidFill>
                <a:latin typeface="+mj-lt"/>
                <a:ea typeface="+mn-ea"/>
                <a:cs typeface="+mn-cs"/>
              </a:defRPr>
            </a:lvl2pPr>
            <a:lvl3pPr marL="0" algn="l" defTabSz="914400" rtl="0" eaLnBrk="1" latinLnBrk="0" hangingPunct="1">
              <a:defRPr lang="en-US" sz="1200" kern="1200" dirty="0" smtClean="0">
                <a:solidFill>
                  <a:schemeClr val="bg1"/>
                </a:solidFill>
                <a:latin typeface="+mj-lt"/>
                <a:ea typeface="+mn-ea"/>
                <a:cs typeface="+mn-cs"/>
              </a:defRPr>
            </a:lvl3pPr>
            <a:lvl4pPr marL="0" algn="l" defTabSz="914400" rtl="0" eaLnBrk="1" latinLnBrk="0" hangingPunct="1">
              <a:defRPr lang="en-US" sz="1200" kern="1200" dirty="0" smtClean="0">
                <a:solidFill>
                  <a:schemeClr val="bg1"/>
                </a:solidFill>
                <a:latin typeface="+mj-lt"/>
                <a:ea typeface="+mn-ea"/>
                <a:cs typeface="+mn-cs"/>
              </a:defRPr>
            </a:lvl4pPr>
            <a:lvl5pPr marL="0" algn="l" defTabSz="914400" rtl="0" eaLnBrk="1" latinLnBrk="0" hangingPunct="1">
              <a:defRPr lang="en-US" sz="1200" kern="1200" dirty="0">
                <a:solidFill>
                  <a:schemeClr val="bg1"/>
                </a:solidFill>
                <a:latin typeface="+mj-lt"/>
                <a:ea typeface="+mn-ea"/>
                <a:cs typeface="+mn-cs"/>
              </a:defRPr>
            </a:lvl5pPr>
          </a:lstStyle>
          <a:p>
            <a:pPr lvl="0"/>
            <a:r>
              <a:rPr lang="en-US" dirty="0"/>
              <a:t>Click to edit date text</a:t>
            </a:r>
          </a:p>
        </p:txBody>
      </p:sp>
      <p:grpSp>
        <p:nvGrpSpPr>
          <p:cNvPr id="12" name="Group 11"/>
          <p:cNvGrpSpPr/>
          <p:nvPr userDrawn="1"/>
        </p:nvGrpSpPr>
        <p:grpSpPr>
          <a:xfrm>
            <a:off x="-233264" y="-12700"/>
            <a:ext cx="3732114" cy="6870700"/>
            <a:chOff x="-233264" y="-12700"/>
            <a:chExt cx="3732114" cy="6870700"/>
          </a:xfrm>
        </p:grpSpPr>
        <p:sp>
          <p:nvSpPr>
            <p:cNvPr id="13" name="Rectangle 12"/>
            <p:cNvSpPr/>
            <p:nvPr/>
          </p:nvSpPr>
          <p:spPr>
            <a:xfrm>
              <a:off x="0" y="0"/>
              <a:ext cx="27559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4" name="Rounded Rectangle 13"/>
            <p:cNvSpPr/>
            <p:nvPr/>
          </p:nvSpPr>
          <p:spPr>
            <a:xfrm>
              <a:off x="-233264" y="5348288"/>
              <a:ext cx="2409728" cy="925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l="35477" t="34473" b="25027"/>
            <a:stretch/>
          </p:blipFill>
          <p:spPr>
            <a:xfrm>
              <a:off x="114525" y="5399691"/>
              <a:ext cx="1966062" cy="822706"/>
            </a:xfrm>
            <a:prstGeom prst="rect">
              <a:avLst/>
            </a:prstGeom>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l="33371" t="28963"/>
            <a:stretch/>
          </p:blipFill>
          <p:spPr>
            <a:xfrm>
              <a:off x="-12700" y="-12700"/>
              <a:ext cx="3511550" cy="3861006"/>
            </a:xfrm>
            <a:prstGeom prst="rect">
              <a:avLst/>
            </a:prstGeom>
          </p:spPr>
        </p:pic>
      </p:grpSp>
    </p:spTree>
    <p:extLst>
      <p:ext uri="{BB962C8B-B14F-4D97-AF65-F5344CB8AC3E}">
        <p14:creationId xmlns:p14="http://schemas.microsoft.com/office/powerpoint/2010/main" val="4125832037"/>
      </p:ext>
    </p:extLst>
  </p:cSld>
  <p:clrMapOvr>
    <a:masterClrMapping/>
  </p:clrMapOvr>
  <p:extLst mod="1">
    <p:ext uri="{DCECCB84-F9BA-43D5-87BE-67443E8EF086}">
      <p15:sldGuideLst xmlns:p15="http://schemas.microsoft.com/office/powerpoint/2012/main">
        <p15:guide id="1" orient="horz" pos="2544">
          <p15:clr>
            <a:srgbClr val="FBAE40"/>
          </p15:clr>
        </p15:guide>
        <p15:guide id="2" pos="3552">
          <p15:clr>
            <a:srgbClr val="FBAE40"/>
          </p15:clr>
        </p15:guide>
        <p15:guide id="3" pos="7296">
          <p15:clr>
            <a:srgbClr val="FBAE40"/>
          </p15:clr>
        </p15:guide>
        <p15:guide id="4" pos="7368">
          <p15:clr>
            <a:srgbClr val="FBAE40"/>
          </p15:clr>
        </p15:guide>
        <p15:guide id="5" orient="horz" pos="1728">
          <p15:clr>
            <a:srgbClr val="FBAE40"/>
          </p15:clr>
        </p15:guide>
        <p15:guide id="0" pos="26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9768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75852"/>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r>
              <a:rPr lang="en-US"/>
              <a:t>10/13/2017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r>
              <a:rPr lang="en-US"/>
              <a:t>Project Name | Report Name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831CFD71-6638-48AF-A8DD-07B269875813}" type="slidenum">
              <a:rPr lang="en-US" smtClean="0"/>
              <a:t>‹#›</a:t>
            </a:fld>
            <a:endParaRPr lang="en-US"/>
          </a:p>
        </p:txBody>
      </p:sp>
    </p:spTree>
    <p:extLst>
      <p:ext uri="{BB962C8B-B14F-4D97-AF65-F5344CB8AC3E}">
        <p14:creationId xmlns:p14="http://schemas.microsoft.com/office/powerpoint/2010/main" val="167416810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3.png"/><Relationship Id="rId18" Type="http://schemas.microsoft.com/office/2007/relationships/hdphoto" Target="../media/hdphoto7.wdp"/><Relationship Id="rId26" Type="http://schemas.microsoft.com/office/2007/relationships/hdphoto" Target="../media/hdphoto11.wdp"/><Relationship Id="rId3" Type="http://schemas.openxmlformats.org/officeDocument/2006/relationships/image" Target="../media/image17.png"/><Relationship Id="rId21" Type="http://schemas.openxmlformats.org/officeDocument/2006/relationships/image" Target="../media/image27.png"/><Relationship Id="rId7" Type="http://schemas.openxmlformats.org/officeDocument/2006/relationships/image" Target="../media/image20.png"/><Relationship Id="rId12" Type="http://schemas.microsoft.com/office/2007/relationships/hdphoto" Target="../media/hdphoto4.wdp"/><Relationship Id="rId17" Type="http://schemas.openxmlformats.org/officeDocument/2006/relationships/image" Target="../media/image25.png"/><Relationship Id="rId25" Type="http://schemas.openxmlformats.org/officeDocument/2006/relationships/image" Target="../media/image29.png"/><Relationship Id="rId2" Type="http://schemas.openxmlformats.org/officeDocument/2006/relationships/notesSlide" Target="../notesSlides/notesSlide26.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2.png"/><Relationship Id="rId24" Type="http://schemas.microsoft.com/office/2007/relationships/hdphoto" Target="../media/hdphoto10.wdp"/><Relationship Id="rId5" Type="http://schemas.microsoft.com/office/2007/relationships/hdphoto" Target="../media/hdphoto1.wdp"/><Relationship Id="rId15" Type="http://schemas.openxmlformats.org/officeDocument/2006/relationships/image" Target="../media/image24.png"/><Relationship Id="rId23" Type="http://schemas.openxmlformats.org/officeDocument/2006/relationships/image" Target="../media/image28.png"/><Relationship Id="rId10" Type="http://schemas.microsoft.com/office/2007/relationships/hdphoto" Target="../media/hdphoto3.wdp"/><Relationship Id="rId19"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21.png"/><Relationship Id="rId14" Type="http://schemas.microsoft.com/office/2007/relationships/hdphoto" Target="../media/hdphoto5.wdp"/><Relationship Id="rId22"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microsoft.com/office/2007/relationships/hdphoto" Target="../media/hdphoto13.wdp"/><Relationship Id="rId5" Type="http://schemas.openxmlformats.org/officeDocument/2006/relationships/image" Target="../media/image31.png"/><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microsoft.com/office/2007/relationships/hdphoto" Target="../media/hdphoto7.wdp"/><Relationship Id="rId5" Type="http://schemas.openxmlformats.org/officeDocument/2006/relationships/image" Target="../media/image25.pn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41.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44.svg"/><Relationship Id="rId5" Type="http://schemas.openxmlformats.org/officeDocument/2006/relationships/image" Target="../media/image43.png"/><Relationship Id="rId4" Type="http://schemas.microsoft.com/office/2007/relationships/hdphoto" Target="../media/hdphoto1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microsoft.com/office/2007/relationships/hdphoto" Target="../media/hdphoto16.wdp"/><Relationship Id="rId5" Type="http://schemas.openxmlformats.org/officeDocument/2006/relationships/image" Target="../media/image46.png"/><Relationship Id="rId10" Type="http://schemas.openxmlformats.org/officeDocument/2006/relationships/image" Target="../media/image52.svg"/><Relationship Id="rId4" Type="http://schemas.microsoft.com/office/2007/relationships/hdphoto" Target="../media/hdphoto15.wdp"/><Relationship Id="rId9"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6.xml"/><Relationship Id="rId6" Type="http://schemas.microsoft.com/office/2007/relationships/hdphoto" Target="../media/hdphoto18.wdp"/><Relationship Id="rId5" Type="http://schemas.openxmlformats.org/officeDocument/2006/relationships/image" Target="../media/image50.png"/><Relationship Id="rId4" Type="http://schemas.microsoft.com/office/2007/relationships/hdphoto" Target="../media/hdphoto17.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799" y="1614083"/>
            <a:ext cx="6256284" cy="1371600"/>
          </a:xfrm>
        </p:spPr>
        <p:txBody>
          <a:bodyPr numCol="1">
            <a:normAutofit fontScale="90000"/>
          </a:bodyPr>
          <a:lstStyle/>
          <a:p>
            <a:r>
              <a:rPr lang="en-US" dirty="0">
                <a:solidFill>
                  <a:schemeClr val="bg1"/>
                </a:solidFill>
              </a:rPr>
              <a:t>Leveraging Analytics to Improve Housing Stability in Hennepin County</a:t>
            </a:r>
            <a:endParaRPr lang="en-US" i="1" dirty="0">
              <a:solidFill>
                <a:schemeClr val="bg1"/>
              </a:solidFill>
              <a:latin typeface="+mn-lt"/>
            </a:endParaRPr>
          </a:p>
        </p:txBody>
      </p:sp>
      <p:sp>
        <p:nvSpPr>
          <p:cNvPr id="7" name="Subtitle 6">
            <a:extLst>
              <a:ext uri="{FF2B5EF4-FFF2-40B4-BE49-F238E27FC236}">
                <a16:creationId xmlns:a16="http://schemas.microsoft.com/office/drawing/2014/main" id="{5E9C08AC-FB34-4DA5-BAED-431CDB5D70D1}"/>
              </a:ext>
            </a:extLst>
          </p:cNvPr>
          <p:cNvSpPr>
            <a:spLocks noGrp="1"/>
          </p:cNvSpPr>
          <p:nvPr>
            <p:ph type="subTitle" idx="1"/>
          </p:nvPr>
        </p:nvSpPr>
        <p:spPr>
          <a:xfrm>
            <a:off x="5638799" y="4580206"/>
            <a:ext cx="6057900" cy="624903"/>
          </a:xfrm>
        </p:spPr>
        <p:txBody>
          <a:bodyPr>
            <a:normAutofit/>
          </a:bodyPr>
          <a:lstStyle/>
          <a:p>
            <a:r>
              <a:rPr lang="en-US" sz="1800" i="1" dirty="0">
                <a:solidFill>
                  <a:schemeClr val="bg1"/>
                </a:solidFill>
              </a:rPr>
              <a:t>Bryce </a:t>
            </a:r>
            <a:r>
              <a:rPr lang="en-US" sz="1800" i="1" dirty="0" err="1">
                <a:solidFill>
                  <a:schemeClr val="bg1"/>
                </a:solidFill>
              </a:rPr>
              <a:t>Quesnel</a:t>
            </a:r>
            <a:r>
              <a:rPr lang="en-US" sz="1800" i="1" dirty="0">
                <a:solidFill>
                  <a:schemeClr val="bg1"/>
                </a:solidFill>
              </a:rPr>
              <a:t>, Justin Hagstrom, </a:t>
            </a:r>
            <a:r>
              <a:rPr lang="en-US" sz="1800" i="1" dirty="0" err="1">
                <a:solidFill>
                  <a:schemeClr val="bg1"/>
                </a:solidFill>
              </a:rPr>
              <a:t>Animesh</a:t>
            </a:r>
            <a:r>
              <a:rPr lang="en-US" sz="1800" i="1" dirty="0">
                <a:solidFill>
                  <a:schemeClr val="bg1"/>
                </a:solidFill>
              </a:rPr>
              <a:t> Satyam, John Stephen, and Kevin Sorensen</a:t>
            </a:r>
          </a:p>
        </p:txBody>
      </p:sp>
      <p:sp>
        <p:nvSpPr>
          <p:cNvPr id="9" name="Text Placeholder 8">
            <a:extLst>
              <a:ext uri="{FF2B5EF4-FFF2-40B4-BE49-F238E27FC236}">
                <a16:creationId xmlns:a16="http://schemas.microsoft.com/office/drawing/2014/main" id="{426D3DC5-C3A0-4BCD-9484-A3BBE748729A}"/>
              </a:ext>
            </a:extLst>
          </p:cNvPr>
          <p:cNvSpPr>
            <a:spLocks noGrp="1"/>
          </p:cNvSpPr>
          <p:nvPr>
            <p:ph type="body" sz="quarter" idx="14"/>
          </p:nvPr>
        </p:nvSpPr>
        <p:spPr>
          <a:xfrm>
            <a:off x="5638799" y="5835139"/>
            <a:ext cx="6050972" cy="262924"/>
          </a:xfrm>
        </p:spPr>
        <p:txBody>
          <a:bodyPr/>
          <a:lstStyle/>
          <a:p>
            <a:r>
              <a:rPr lang="en-US" dirty="0">
                <a:solidFill>
                  <a:schemeClr val="bg1"/>
                </a:solidFill>
              </a:rPr>
              <a:t>May 2, 2018</a:t>
            </a:r>
          </a:p>
        </p:txBody>
      </p:sp>
    </p:spTree>
    <p:extLst>
      <p:ext uri="{BB962C8B-B14F-4D97-AF65-F5344CB8AC3E}">
        <p14:creationId xmlns:p14="http://schemas.microsoft.com/office/powerpoint/2010/main" val="3860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r>
              <a:rPr lang="en-US" dirty="0">
                <a:solidFill>
                  <a:schemeClr val="bg1"/>
                </a:solidFill>
              </a:rPr>
              <a:t>Month-level data spanning years 2008 – 2016</a:t>
            </a:r>
          </a:p>
          <a:p>
            <a:pPr lvl="1"/>
            <a:r>
              <a:rPr lang="en-US" dirty="0">
                <a:solidFill>
                  <a:schemeClr val="bg1"/>
                </a:solidFill>
              </a:rPr>
              <a:t>County clients</a:t>
            </a:r>
          </a:p>
          <a:p>
            <a:pPr lvl="1"/>
            <a:r>
              <a:rPr lang="en-US" dirty="0">
                <a:solidFill>
                  <a:schemeClr val="bg1"/>
                </a:solidFill>
              </a:rPr>
              <a:t>Demographics, Income, Rent </a:t>
            </a:r>
            <a:r>
              <a:rPr lang="en-US" dirty="0" smtClean="0">
                <a:solidFill>
                  <a:schemeClr val="bg1"/>
                </a:solidFill>
              </a:rPr>
              <a:t>Expenses, Programs</a:t>
            </a:r>
            <a:endParaRPr lang="en-US" sz="100" dirty="0">
              <a:solidFill>
                <a:schemeClr val="bg1"/>
              </a:solidFill>
            </a:endParaRPr>
          </a:p>
          <a:p>
            <a:r>
              <a:rPr lang="en-US" dirty="0">
                <a:solidFill>
                  <a:schemeClr val="bg1"/>
                </a:solidFill>
              </a:rPr>
              <a:t>20k households</a:t>
            </a:r>
            <a:endParaRPr lang="en-US" sz="100" b="1" dirty="0">
              <a:solidFill>
                <a:schemeClr val="bg1"/>
              </a:solidFill>
            </a:endParaRPr>
          </a:p>
          <a:p>
            <a:r>
              <a:rPr lang="en-US" dirty="0">
                <a:solidFill>
                  <a:schemeClr val="bg1"/>
                </a:solidFill>
              </a:rPr>
              <a:t>1.5m </a:t>
            </a:r>
            <a:r>
              <a:rPr lang="en-US" b="1" i="1" dirty="0">
                <a:solidFill>
                  <a:schemeClr val="bg1"/>
                </a:solidFill>
              </a:rPr>
              <a:t>household-month combinations</a:t>
            </a:r>
            <a:endParaRPr lang="en-US" sz="100" dirty="0">
              <a:solidFill>
                <a:schemeClr val="bg1"/>
              </a:solidFill>
            </a:endParaRPr>
          </a:p>
          <a:p>
            <a:r>
              <a:rPr lang="en-US" dirty="0">
                <a:solidFill>
                  <a:schemeClr val="bg1"/>
                </a:solidFill>
              </a:rPr>
              <a:t>3.2k eviction filings</a:t>
            </a:r>
          </a:p>
          <a:p>
            <a:pPr marL="0" indent="0">
              <a:buNone/>
            </a:pPr>
            <a:endParaRPr lang="en-US" dirty="0">
              <a:solidFill>
                <a:schemeClr val="bg1"/>
              </a:solidFill>
            </a:endParaRP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10</a:t>
            </a:fld>
            <a:endParaRPr lang="en-US" dirty="0"/>
          </a:p>
        </p:txBody>
      </p:sp>
    </p:spTree>
    <p:extLst>
      <p:ext uri="{BB962C8B-B14F-4D97-AF65-F5344CB8AC3E}">
        <p14:creationId xmlns:p14="http://schemas.microsoft.com/office/powerpoint/2010/main" val="2179918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r>
              <a:rPr lang="en-US" dirty="0">
                <a:solidFill>
                  <a:schemeClr val="bg1"/>
                </a:solidFill>
              </a:rPr>
              <a:t>Month-level data spanning years 2008 – 2016</a:t>
            </a:r>
          </a:p>
          <a:p>
            <a:pPr lvl="1"/>
            <a:r>
              <a:rPr lang="en-US" dirty="0">
                <a:solidFill>
                  <a:schemeClr val="bg1"/>
                </a:solidFill>
              </a:rPr>
              <a:t>County clients</a:t>
            </a:r>
          </a:p>
          <a:p>
            <a:pPr lvl="1"/>
            <a:r>
              <a:rPr lang="en-US" dirty="0">
                <a:solidFill>
                  <a:schemeClr val="bg1"/>
                </a:solidFill>
              </a:rPr>
              <a:t>Demographics, Income, Rent </a:t>
            </a:r>
            <a:r>
              <a:rPr lang="en-US" dirty="0" smtClean="0">
                <a:solidFill>
                  <a:schemeClr val="bg1"/>
                </a:solidFill>
              </a:rPr>
              <a:t>Expenses, Programs</a:t>
            </a:r>
            <a:endParaRPr lang="en-US" sz="100" dirty="0">
              <a:solidFill>
                <a:schemeClr val="bg1"/>
              </a:solidFill>
            </a:endParaRPr>
          </a:p>
          <a:p>
            <a:r>
              <a:rPr lang="en-US" dirty="0">
                <a:solidFill>
                  <a:schemeClr val="bg1"/>
                </a:solidFill>
              </a:rPr>
              <a:t>20k households</a:t>
            </a:r>
            <a:endParaRPr lang="en-US" sz="100" b="1" dirty="0">
              <a:solidFill>
                <a:schemeClr val="bg1"/>
              </a:solidFill>
            </a:endParaRPr>
          </a:p>
          <a:p>
            <a:r>
              <a:rPr lang="en-US" dirty="0">
                <a:solidFill>
                  <a:schemeClr val="bg1"/>
                </a:solidFill>
              </a:rPr>
              <a:t>1.5m </a:t>
            </a:r>
            <a:r>
              <a:rPr lang="en-US" b="1" i="1" dirty="0">
                <a:solidFill>
                  <a:schemeClr val="bg1"/>
                </a:solidFill>
              </a:rPr>
              <a:t>household-month combinations</a:t>
            </a:r>
            <a:endParaRPr lang="en-US" sz="100" dirty="0">
              <a:solidFill>
                <a:schemeClr val="bg1"/>
              </a:solidFill>
            </a:endParaRPr>
          </a:p>
          <a:p>
            <a:r>
              <a:rPr lang="en-US" dirty="0">
                <a:solidFill>
                  <a:schemeClr val="bg1"/>
                </a:solidFill>
              </a:rPr>
              <a:t>3.2k eviction filings</a:t>
            </a:r>
          </a:p>
          <a:p>
            <a:endParaRPr lang="en-US" dirty="0">
              <a:solidFill>
                <a:schemeClr val="bg1"/>
              </a:solidFill>
            </a:endParaRPr>
          </a:p>
          <a:p>
            <a:pPr marL="0" indent="0">
              <a:buNone/>
            </a:pPr>
            <a:r>
              <a:rPr lang="en-US" sz="2800" dirty="0">
                <a:solidFill>
                  <a:schemeClr val="bg1"/>
                </a:solidFill>
              </a:rPr>
              <a:t>We are tasked with identifying </a:t>
            </a:r>
            <a:r>
              <a:rPr lang="en-US" sz="2800" b="1" u="sng" dirty="0">
                <a:solidFill>
                  <a:schemeClr val="bg1"/>
                </a:solidFill>
              </a:rPr>
              <a:t>how 3.2k eviction filings differ</a:t>
            </a:r>
            <a:r>
              <a:rPr lang="en-US" sz="2800" b="1" dirty="0">
                <a:solidFill>
                  <a:schemeClr val="bg1"/>
                </a:solidFill>
              </a:rPr>
              <a:t> </a:t>
            </a:r>
            <a:r>
              <a:rPr lang="en-US" sz="2800" dirty="0">
                <a:solidFill>
                  <a:schemeClr val="bg1"/>
                </a:solidFill>
              </a:rPr>
              <a:t>from our other 1.5m data points. </a:t>
            </a: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11</a:t>
            </a:fld>
            <a:endParaRPr lang="en-US" dirty="0"/>
          </a:p>
        </p:txBody>
      </p:sp>
    </p:spTree>
    <p:extLst>
      <p:ext uri="{BB962C8B-B14F-4D97-AF65-F5344CB8AC3E}">
        <p14:creationId xmlns:p14="http://schemas.microsoft.com/office/powerpoint/2010/main" val="1191249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4DF2-E003-4BB0-AFBC-AF7D4B0ADCE1}"/>
              </a:ext>
            </a:extLst>
          </p:cNvPr>
          <p:cNvSpPr>
            <a:spLocks noGrp="1"/>
          </p:cNvSpPr>
          <p:nvPr>
            <p:ph type="title"/>
          </p:nvPr>
        </p:nvSpPr>
        <p:spPr>
          <a:xfrm>
            <a:off x="614995" y="393699"/>
            <a:ext cx="10244517" cy="1005840"/>
          </a:xfrm>
        </p:spPr>
        <p:txBody>
          <a:bodyPr/>
          <a:lstStyle/>
          <a:p>
            <a:r>
              <a:rPr lang="en-US" dirty="0">
                <a:solidFill>
                  <a:schemeClr val="bg1"/>
                </a:solidFill>
              </a:rPr>
              <a:t>Our investigation focuses on the emergency programs administered by the county</a:t>
            </a:r>
          </a:p>
        </p:txBody>
      </p:sp>
      <p:sp>
        <p:nvSpPr>
          <p:cNvPr id="7" name="Slide Number Placeholder 6">
            <a:extLst>
              <a:ext uri="{FF2B5EF4-FFF2-40B4-BE49-F238E27FC236}">
                <a16:creationId xmlns:a16="http://schemas.microsoft.com/office/drawing/2014/main" id="{773D63A5-34C1-431D-AFD6-C652EBC3040E}"/>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12</a:t>
            </a:fld>
            <a:endParaRPr lang="en-US" dirty="0"/>
          </a:p>
        </p:txBody>
      </p:sp>
      <p:pic>
        <p:nvPicPr>
          <p:cNvPr id="8" name="Graphic 7" descr="Checklist">
            <a:extLst>
              <a:ext uri="{FF2B5EF4-FFF2-40B4-BE49-F238E27FC236}">
                <a16:creationId xmlns:a16="http://schemas.microsoft.com/office/drawing/2014/main" id="{2A2CDEFF-9507-44C7-9565-1EA940F18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349308" y="2407043"/>
            <a:ext cx="3626556" cy="3626556"/>
          </a:xfrm>
          <a:prstGeom prst="rect">
            <a:avLst/>
          </a:prstGeom>
          <a:effectLst>
            <a:outerShdw blurRad="63500" sx="102000" sy="102000" algn="ctr" rotWithShape="0">
              <a:schemeClr val="bg1">
                <a:alpha val="40000"/>
              </a:schemeClr>
            </a:outerShdw>
          </a:effectLst>
        </p:spPr>
      </p:pic>
      <p:sp>
        <p:nvSpPr>
          <p:cNvPr id="10" name="Content Placeholder 9">
            <a:extLst>
              <a:ext uri="{FF2B5EF4-FFF2-40B4-BE49-F238E27FC236}">
                <a16:creationId xmlns:a16="http://schemas.microsoft.com/office/drawing/2014/main" id="{65874724-6DBD-4A0B-8847-28925F939395}"/>
              </a:ext>
            </a:extLst>
          </p:cNvPr>
          <p:cNvSpPr>
            <a:spLocks noGrp="1"/>
          </p:cNvSpPr>
          <p:nvPr>
            <p:ph idx="1"/>
          </p:nvPr>
        </p:nvSpPr>
        <p:spPr>
          <a:xfrm>
            <a:off x="5902358" y="1967766"/>
            <a:ext cx="5145741" cy="4351338"/>
          </a:xfrm>
        </p:spPr>
        <p:txBody>
          <a:bodyPr/>
          <a:lstStyle/>
          <a:p>
            <a:pPr marL="0" indent="0" algn="ctr">
              <a:buNone/>
            </a:pPr>
            <a:r>
              <a:rPr lang="en-US" dirty="0">
                <a:solidFill>
                  <a:schemeClr val="bg1"/>
                </a:solidFill>
              </a:rPr>
              <a:t>Emergency Assistance </a:t>
            </a:r>
            <a:r>
              <a:rPr lang="en-US" b="1" dirty="0">
                <a:solidFill>
                  <a:schemeClr val="bg1"/>
                </a:solidFill>
              </a:rPr>
              <a:t>(“EA”)</a:t>
            </a: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rPr>
              <a:t>Emergency General Assistance </a:t>
            </a:r>
            <a:r>
              <a:rPr lang="en-US" b="1" dirty="0">
                <a:solidFill>
                  <a:schemeClr val="bg1"/>
                </a:solidFill>
              </a:rPr>
              <a:t>(“EGA”)</a:t>
            </a:r>
          </a:p>
        </p:txBody>
      </p:sp>
      <p:sp>
        <p:nvSpPr>
          <p:cNvPr id="11" name="TextBox 10">
            <a:extLst>
              <a:ext uri="{FF2B5EF4-FFF2-40B4-BE49-F238E27FC236}">
                <a16:creationId xmlns:a16="http://schemas.microsoft.com/office/drawing/2014/main" id="{66C194F3-E63B-4671-AAB3-652B76C63B0B}"/>
              </a:ext>
            </a:extLst>
          </p:cNvPr>
          <p:cNvSpPr txBox="1"/>
          <p:nvPr/>
        </p:nvSpPr>
        <p:spPr>
          <a:xfrm>
            <a:off x="780830" y="1913093"/>
            <a:ext cx="4763511" cy="461665"/>
          </a:xfrm>
          <a:prstGeom prst="rect">
            <a:avLst/>
          </a:prstGeom>
          <a:noFill/>
        </p:spPr>
        <p:txBody>
          <a:bodyPr wrap="square" rtlCol="0">
            <a:spAutoFit/>
          </a:bodyPr>
          <a:lstStyle/>
          <a:p>
            <a:r>
              <a:rPr lang="en-US" sz="2400" dirty="0">
                <a:solidFill>
                  <a:schemeClr val="bg1"/>
                </a:solidFill>
                <a:latin typeface="+mj-lt"/>
              </a:rPr>
              <a:t>Application Required – not automatic</a:t>
            </a:r>
          </a:p>
        </p:txBody>
      </p:sp>
      <p:pic>
        <p:nvPicPr>
          <p:cNvPr id="2050" name="Picture 2" descr="https://d30y9cdsu7xlg0.cloudfront.net/png/848124-200.png">
            <a:extLst>
              <a:ext uri="{FF2B5EF4-FFF2-40B4-BE49-F238E27FC236}">
                <a16:creationId xmlns:a16="http://schemas.microsoft.com/office/drawing/2014/main" id="{6C255BE0-80CA-45A1-93D4-DDE03B639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256" y="2429431"/>
            <a:ext cx="1541945" cy="1541945"/>
          </a:xfrm>
          <a:prstGeom prst="rect">
            <a:avLst/>
          </a:prstGeom>
          <a:noFill/>
          <a:effectLst>
            <a:outerShdw blurRad="63500" sx="102000" sy="102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052" name="Picture 4" descr="https://d30y9cdsu7xlg0.cloudfront.net/png/349577-200.png">
            <a:extLst>
              <a:ext uri="{FF2B5EF4-FFF2-40B4-BE49-F238E27FC236}">
                <a16:creationId xmlns:a16="http://schemas.microsoft.com/office/drawing/2014/main" id="{53C1D9C3-0798-4C6D-A5D8-4E9CB921ED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982" y="4843444"/>
            <a:ext cx="1280492" cy="1280492"/>
          </a:xfrm>
          <a:prstGeom prst="rect">
            <a:avLst/>
          </a:prstGeom>
          <a:noFill/>
          <a:effectLst>
            <a:outerShdw blurRad="63500" sx="102000" sy="102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12" name="Footer Placeholder 5">
            <a:extLst>
              <a:ext uri="{FF2B5EF4-FFF2-40B4-BE49-F238E27FC236}">
                <a16:creationId xmlns:a16="http://schemas.microsoft.com/office/drawing/2014/main" id="{32E2FF48-1159-4A7C-8D37-6BDECA8169EF}"/>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Tree>
    <p:extLst>
      <p:ext uri="{BB962C8B-B14F-4D97-AF65-F5344CB8AC3E}">
        <p14:creationId xmlns:p14="http://schemas.microsoft.com/office/powerpoint/2010/main" val="135524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Shape 334"/>
          <p:cNvSpPr txBox="1">
            <a:spLocks noGrp="1"/>
          </p:cNvSpPr>
          <p:nvPr>
            <p:ph type="sldNum" sz="quarter" idx="4294967295"/>
          </p:nvPr>
        </p:nvSpPr>
        <p:spPr>
          <a:xfrm>
            <a:off x="11777663" y="6384925"/>
            <a:ext cx="414337" cy="295275"/>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13</a:t>
            </a:fld>
            <a:endParaRPr sz="900" dirty="0">
              <a:latin typeface="Calibri"/>
              <a:ea typeface="Calibri"/>
              <a:cs typeface="Calibri"/>
              <a:sym typeface="Calibri"/>
            </a:endParaRPr>
          </a:p>
        </p:txBody>
      </p:sp>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Predicting Eviction Filings for County Clients</a:t>
            </a:r>
          </a:p>
        </p:txBody>
      </p:sp>
    </p:spTree>
    <p:extLst>
      <p:ext uri="{BB962C8B-B14F-4D97-AF65-F5344CB8AC3E}">
        <p14:creationId xmlns:p14="http://schemas.microsoft.com/office/powerpoint/2010/main" val="74025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034F57C5-B95D-4619-A207-EF07216D01C2}"/>
              </a:ext>
            </a:extLst>
          </p:cNvPr>
          <p:cNvSpPr>
            <a:spLocks noGrp="1"/>
          </p:cNvSpPr>
          <p:nvPr>
            <p:ph idx="1"/>
          </p:nvPr>
        </p:nvSpPr>
        <p:spPr>
          <a:xfrm>
            <a:off x="209752" y="1541869"/>
            <a:ext cx="11772497" cy="4651136"/>
          </a:xfrm>
          <a:prstGeom prst="roundRect">
            <a:avLst/>
          </a:prstGeom>
          <a:solidFill>
            <a:schemeClr val="bg1">
              <a:alpha val="2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b="1" u="sng" dirty="0">
                <a:solidFill>
                  <a:schemeClr val="bg1"/>
                </a:solidFill>
                <a:cs typeface="Calibri"/>
                <a:sym typeface="Calibri"/>
              </a:rPr>
              <a:t> </a:t>
            </a:r>
          </a:p>
        </p:txBody>
      </p:sp>
      <p:sp>
        <p:nvSpPr>
          <p:cNvPr id="2" name="Title 1"/>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Using our model, we could have predicted half the eviction filings in 2015 before they occurred</a:t>
            </a:r>
          </a:p>
        </p:txBody>
      </p:sp>
      <p:sp>
        <p:nvSpPr>
          <p:cNvPr id="12" name="TextBox 11">
            <a:extLst>
              <a:ext uri="{FF2B5EF4-FFF2-40B4-BE49-F238E27FC236}">
                <a16:creationId xmlns:a16="http://schemas.microsoft.com/office/drawing/2014/main" id="{8C0DB655-0437-4BE3-A3C7-E6BB97FA3B40}"/>
              </a:ext>
            </a:extLst>
          </p:cNvPr>
          <p:cNvSpPr txBox="1"/>
          <p:nvPr/>
        </p:nvSpPr>
        <p:spPr>
          <a:xfrm>
            <a:off x="431332" y="2810407"/>
            <a:ext cx="1364476" cy="707886"/>
          </a:xfrm>
          <a:prstGeom prst="rect">
            <a:avLst/>
          </a:prstGeom>
          <a:noFill/>
        </p:spPr>
        <p:txBody>
          <a:bodyPr wrap="none" rtlCol="0">
            <a:spAutoFit/>
          </a:bodyPr>
          <a:lstStyle/>
          <a:p>
            <a:r>
              <a:rPr lang="en-US" sz="2000" i="1" dirty="0">
                <a:solidFill>
                  <a:schemeClr val="bg1"/>
                </a:solidFill>
              </a:rPr>
              <a:t>What </a:t>
            </a:r>
          </a:p>
          <a:p>
            <a:r>
              <a:rPr lang="en-US" sz="2000" i="1" dirty="0">
                <a:solidFill>
                  <a:schemeClr val="bg1"/>
                </a:solidFill>
              </a:rPr>
              <a:t>happened?</a:t>
            </a:r>
          </a:p>
        </p:txBody>
      </p:sp>
      <p:sp>
        <p:nvSpPr>
          <p:cNvPr id="19" name="TextBox 18">
            <a:extLst>
              <a:ext uri="{FF2B5EF4-FFF2-40B4-BE49-F238E27FC236}">
                <a16:creationId xmlns:a16="http://schemas.microsoft.com/office/drawing/2014/main" id="{535C602D-1D7F-4F77-90AD-37848604775C}"/>
              </a:ext>
            </a:extLst>
          </p:cNvPr>
          <p:cNvSpPr txBox="1"/>
          <p:nvPr/>
        </p:nvSpPr>
        <p:spPr>
          <a:xfrm>
            <a:off x="9611199" y="1886192"/>
            <a:ext cx="1791936" cy="400110"/>
          </a:xfrm>
          <a:prstGeom prst="rect">
            <a:avLst/>
          </a:prstGeom>
          <a:noFill/>
        </p:spPr>
        <p:txBody>
          <a:bodyPr wrap="square" rtlCol="0">
            <a:spAutoFit/>
          </a:bodyPr>
          <a:lstStyle/>
          <a:p>
            <a:pPr algn="ctr"/>
            <a:r>
              <a:rPr lang="en-US" sz="2000" u="sng" dirty="0">
                <a:solidFill>
                  <a:schemeClr val="bg1"/>
                </a:solidFill>
              </a:rPr>
              <a:t>Eviction Filings</a:t>
            </a:r>
          </a:p>
        </p:txBody>
      </p:sp>
      <p:sp>
        <p:nvSpPr>
          <p:cNvPr id="20" name="TextBox 19">
            <a:extLst>
              <a:ext uri="{FF2B5EF4-FFF2-40B4-BE49-F238E27FC236}">
                <a16:creationId xmlns:a16="http://schemas.microsoft.com/office/drawing/2014/main" id="{72D1CCA7-DC82-4AF1-A078-10F0831DD163}"/>
              </a:ext>
            </a:extLst>
          </p:cNvPr>
          <p:cNvSpPr txBox="1"/>
          <p:nvPr/>
        </p:nvSpPr>
        <p:spPr>
          <a:xfrm>
            <a:off x="4628806" y="1910584"/>
            <a:ext cx="1938672" cy="400110"/>
          </a:xfrm>
          <a:prstGeom prst="rect">
            <a:avLst/>
          </a:prstGeom>
          <a:noFill/>
        </p:spPr>
        <p:txBody>
          <a:bodyPr wrap="none" rtlCol="0">
            <a:spAutoFit/>
          </a:bodyPr>
          <a:lstStyle/>
          <a:p>
            <a:r>
              <a:rPr lang="en-US" sz="2000" u="sng" dirty="0">
                <a:solidFill>
                  <a:schemeClr val="bg1"/>
                </a:solidFill>
              </a:rPr>
              <a:t>Communications</a:t>
            </a:r>
          </a:p>
        </p:txBody>
      </p:sp>
      <p:sp>
        <p:nvSpPr>
          <p:cNvPr id="21" name="TextBox 20">
            <a:extLst>
              <a:ext uri="{FF2B5EF4-FFF2-40B4-BE49-F238E27FC236}">
                <a16:creationId xmlns:a16="http://schemas.microsoft.com/office/drawing/2014/main" id="{E3C5B741-BD05-47E9-8723-259C2630D2D5}"/>
              </a:ext>
            </a:extLst>
          </p:cNvPr>
          <p:cNvSpPr txBox="1"/>
          <p:nvPr/>
        </p:nvSpPr>
        <p:spPr>
          <a:xfrm>
            <a:off x="6533828" y="1626812"/>
            <a:ext cx="2789560" cy="707886"/>
          </a:xfrm>
          <a:prstGeom prst="rect">
            <a:avLst/>
          </a:prstGeom>
          <a:noFill/>
        </p:spPr>
        <p:txBody>
          <a:bodyPr wrap="square" rtlCol="0">
            <a:spAutoFit/>
          </a:bodyPr>
          <a:lstStyle/>
          <a:p>
            <a:pPr algn="ctr"/>
            <a:r>
              <a:rPr lang="en-US" sz="2000" dirty="0">
                <a:solidFill>
                  <a:schemeClr val="bg1"/>
                </a:solidFill>
              </a:rPr>
              <a:t>Successful</a:t>
            </a:r>
            <a:r>
              <a:rPr lang="en-US" sz="2000" b="1" dirty="0">
                <a:solidFill>
                  <a:schemeClr val="bg1"/>
                </a:solidFill>
              </a:rPr>
              <a:t> </a:t>
            </a:r>
          </a:p>
          <a:p>
            <a:pPr algn="ctr"/>
            <a:r>
              <a:rPr lang="en-US" sz="2000" u="sng" dirty="0">
                <a:solidFill>
                  <a:schemeClr val="bg1"/>
                </a:solidFill>
              </a:rPr>
              <a:t>Identifications</a:t>
            </a:r>
          </a:p>
        </p:txBody>
      </p:sp>
      <p:sp>
        <p:nvSpPr>
          <p:cNvPr id="22" name="TextBox 21">
            <a:extLst>
              <a:ext uri="{FF2B5EF4-FFF2-40B4-BE49-F238E27FC236}">
                <a16:creationId xmlns:a16="http://schemas.microsoft.com/office/drawing/2014/main" id="{3F535147-B1C2-4D40-8D1A-F064C367A29A}"/>
              </a:ext>
            </a:extLst>
          </p:cNvPr>
          <p:cNvSpPr txBox="1"/>
          <p:nvPr/>
        </p:nvSpPr>
        <p:spPr>
          <a:xfrm>
            <a:off x="10097486" y="2779629"/>
            <a:ext cx="732893" cy="523220"/>
          </a:xfrm>
          <a:prstGeom prst="rect">
            <a:avLst/>
          </a:prstGeom>
          <a:noFill/>
        </p:spPr>
        <p:txBody>
          <a:bodyPr wrap="none" rtlCol="0">
            <a:spAutoFit/>
          </a:bodyPr>
          <a:lstStyle/>
          <a:p>
            <a:r>
              <a:rPr lang="en-US" sz="2800" b="1" dirty="0">
                <a:solidFill>
                  <a:schemeClr val="bg1"/>
                </a:solidFill>
              </a:rPr>
              <a:t>318</a:t>
            </a:r>
            <a:endParaRPr lang="en-US" sz="2000" b="1" dirty="0">
              <a:solidFill>
                <a:schemeClr val="bg1"/>
              </a:solidFill>
            </a:endParaRPr>
          </a:p>
        </p:txBody>
      </p:sp>
      <p:sp>
        <p:nvSpPr>
          <p:cNvPr id="23" name="TextBox 22">
            <a:extLst>
              <a:ext uri="{FF2B5EF4-FFF2-40B4-BE49-F238E27FC236}">
                <a16:creationId xmlns:a16="http://schemas.microsoft.com/office/drawing/2014/main" id="{1B329682-F040-4455-A76B-3958F064E9DB}"/>
              </a:ext>
            </a:extLst>
          </p:cNvPr>
          <p:cNvSpPr txBox="1"/>
          <p:nvPr/>
        </p:nvSpPr>
        <p:spPr>
          <a:xfrm>
            <a:off x="7691019" y="2810407"/>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4" name="TextBox 23">
            <a:extLst>
              <a:ext uri="{FF2B5EF4-FFF2-40B4-BE49-F238E27FC236}">
                <a16:creationId xmlns:a16="http://schemas.microsoft.com/office/drawing/2014/main" id="{AA7B90A4-C913-4F2E-BB68-DF5210476914}"/>
              </a:ext>
            </a:extLst>
          </p:cNvPr>
          <p:cNvSpPr txBox="1"/>
          <p:nvPr/>
        </p:nvSpPr>
        <p:spPr>
          <a:xfrm>
            <a:off x="5334965" y="2779629"/>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cxnSp>
        <p:nvCxnSpPr>
          <p:cNvPr id="30" name="Straight Connector 29">
            <a:extLst>
              <a:ext uri="{FF2B5EF4-FFF2-40B4-BE49-F238E27FC236}">
                <a16:creationId xmlns:a16="http://schemas.microsoft.com/office/drawing/2014/main" id="{46969367-6FCA-4293-9790-199B19257080}"/>
              </a:ext>
            </a:extLst>
          </p:cNvPr>
          <p:cNvCxnSpPr>
            <a:cxnSpLocks/>
          </p:cNvCxnSpPr>
          <p:nvPr/>
        </p:nvCxnSpPr>
        <p:spPr>
          <a:xfrm>
            <a:off x="4422209" y="2542451"/>
            <a:ext cx="0" cy="12483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AFC87D-FFF9-48C6-B8AB-4ACB8F99F075}"/>
              </a:ext>
            </a:extLst>
          </p:cNvPr>
          <p:cNvSpPr txBox="1"/>
          <p:nvPr/>
        </p:nvSpPr>
        <p:spPr>
          <a:xfrm>
            <a:off x="2348920" y="1602808"/>
            <a:ext cx="1791936" cy="707886"/>
          </a:xfrm>
          <a:prstGeom prst="rect">
            <a:avLst/>
          </a:prstGeom>
          <a:noFill/>
        </p:spPr>
        <p:txBody>
          <a:bodyPr wrap="square" rtlCol="0">
            <a:spAutoFit/>
          </a:bodyPr>
          <a:lstStyle/>
          <a:p>
            <a:pPr algn="ctr"/>
            <a:r>
              <a:rPr lang="en-US" sz="2000" dirty="0">
                <a:solidFill>
                  <a:schemeClr val="bg1"/>
                </a:solidFill>
              </a:rPr>
              <a:t>Household </a:t>
            </a:r>
            <a:r>
              <a:rPr lang="en-US" sz="2000" u="sng" dirty="0">
                <a:solidFill>
                  <a:schemeClr val="bg1"/>
                </a:solidFill>
              </a:rPr>
              <a:t>Opportunities</a:t>
            </a:r>
          </a:p>
        </p:txBody>
      </p:sp>
      <p:sp>
        <p:nvSpPr>
          <p:cNvPr id="32" name="TextBox 31">
            <a:extLst>
              <a:ext uri="{FF2B5EF4-FFF2-40B4-BE49-F238E27FC236}">
                <a16:creationId xmlns:a16="http://schemas.microsoft.com/office/drawing/2014/main" id="{8B8C3E56-214F-4827-8E6E-259AE340C19E}"/>
              </a:ext>
            </a:extLst>
          </p:cNvPr>
          <p:cNvSpPr txBox="1"/>
          <p:nvPr/>
        </p:nvSpPr>
        <p:spPr>
          <a:xfrm>
            <a:off x="2711261" y="2810407"/>
            <a:ext cx="1374094" cy="523220"/>
          </a:xfrm>
          <a:prstGeom prst="rect">
            <a:avLst/>
          </a:prstGeom>
          <a:noFill/>
        </p:spPr>
        <p:txBody>
          <a:bodyPr wrap="none" rtlCol="0">
            <a:spAutoFit/>
          </a:bodyPr>
          <a:lstStyle/>
          <a:p>
            <a:r>
              <a:rPr lang="en-US" sz="2800" b="1" dirty="0">
                <a:solidFill>
                  <a:schemeClr val="bg1"/>
                </a:solidFill>
              </a:rPr>
              <a:t>134,527</a:t>
            </a:r>
            <a:endParaRPr lang="en-US" sz="2000" b="1" dirty="0">
              <a:solidFill>
                <a:schemeClr val="bg1"/>
              </a:solidFill>
            </a:endParaRPr>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28" name="Shape 334">
            <a:extLst>
              <a:ext uri="{FF2B5EF4-FFF2-40B4-BE49-F238E27FC236}">
                <a16:creationId xmlns:a16="http://schemas.microsoft.com/office/drawing/2014/main" id="{F771141C-4DC0-4170-9D5D-37BB8DD154E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14</a:t>
            </a:fld>
            <a:endParaRPr sz="900" dirty="0">
              <a:latin typeface="Calibri"/>
              <a:ea typeface="Calibri"/>
              <a:cs typeface="Calibri"/>
              <a:sym typeface="Calibri"/>
            </a:endParaRPr>
          </a:p>
        </p:txBody>
      </p:sp>
      <p:cxnSp>
        <p:nvCxnSpPr>
          <p:cNvPr id="36" name="Straight Connector 35">
            <a:extLst>
              <a:ext uri="{FF2B5EF4-FFF2-40B4-BE49-F238E27FC236}">
                <a16:creationId xmlns:a16="http://schemas.microsoft.com/office/drawing/2014/main" id="{A672722F-A44A-4838-ACBB-3E81B584A10C}"/>
              </a:ext>
            </a:extLst>
          </p:cNvPr>
          <p:cNvCxnSpPr>
            <a:cxnSpLocks/>
          </p:cNvCxnSpPr>
          <p:nvPr/>
        </p:nvCxnSpPr>
        <p:spPr>
          <a:xfrm>
            <a:off x="6696017" y="2572931"/>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779241-902C-44EF-8029-7C19C8502313}"/>
              </a:ext>
            </a:extLst>
          </p:cNvPr>
          <p:cNvCxnSpPr>
            <a:cxnSpLocks/>
          </p:cNvCxnSpPr>
          <p:nvPr/>
        </p:nvCxnSpPr>
        <p:spPr>
          <a:xfrm>
            <a:off x="9213665" y="2566835"/>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96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034F57C5-B95D-4619-A207-EF07216D01C2}"/>
              </a:ext>
            </a:extLst>
          </p:cNvPr>
          <p:cNvSpPr>
            <a:spLocks noGrp="1"/>
          </p:cNvSpPr>
          <p:nvPr>
            <p:ph idx="1"/>
          </p:nvPr>
        </p:nvSpPr>
        <p:spPr>
          <a:xfrm>
            <a:off x="209752" y="1541869"/>
            <a:ext cx="11772497" cy="4651136"/>
          </a:xfrm>
          <a:prstGeom prst="roundRect">
            <a:avLst/>
          </a:prstGeom>
          <a:solidFill>
            <a:schemeClr val="bg1">
              <a:alpha val="2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b="1" u="sng" dirty="0">
                <a:solidFill>
                  <a:schemeClr val="bg1"/>
                </a:solidFill>
                <a:cs typeface="Calibri"/>
                <a:sym typeface="Calibri"/>
              </a:rPr>
              <a:t> </a:t>
            </a:r>
          </a:p>
        </p:txBody>
      </p:sp>
      <p:sp>
        <p:nvSpPr>
          <p:cNvPr id="2" name="Title 1"/>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Using our model, we could have predicted half the eviction filings in 2015 before they occurred</a:t>
            </a:r>
          </a:p>
        </p:txBody>
      </p:sp>
      <p:sp>
        <p:nvSpPr>
          <p:cNvPr id="12" name="TextBox 11">
            <a:extLst>
              <a:ext uri="{FF2B5EF4-FFF2-40B4-BE49-F238E27FC236}">
                <a16:creationId xmlns:a16="http://schemas.microsoft.com/office/drawing/2014/main" id="{8C0DB655-0437-4BE3-A3C7-E6BB97FA3B40}"/>
              </a:ext>
            </a:extLst>
          </p:cNvPr>
          <p:cNvSpPr txBox="1"/>
          <p:nvPr/>
        </p:nvSpPr>
        <p:spPr>
          <a:xfrm>
            <a:off x="431332" y="2810407"/>
            <a:ext cx="1364476" cy="707886"/>
          </a:xfrm>
          <a:prstGeom prst="rect">
            <a:avLst/>
          </a:prstGeom>
          <a:noFill/>
        </p:spPr>
        <p:txBody>
          <a:bodyPr wrap="none" rtlCol="0">
            <a:spAutoFit/>
          </a:bodyPr>
          <a:lstStyle/>
          <a:p>
            <a:r>
              <a:rPr lang="en-US" sz="2000" i="1" dirty="0">
                <a:solidFill>
                  <a:schemeClr val="bg1"/>
                </a:solidFill>
              </a:rPr>
              <a:t>What </a:t>
            </a:r>
          </a:p>
          <a:p>
            <a:r>
              <a:rPr lang="en-US" sz="2000" i="1" dirty="0">
                <a:solidFill>
                  <a:schemeClr val="bg1"/>
                </a:solidFill>
              </a:rPr>
              <a:t>happened?</a:t>
            </a:r>
          </a:p>
        </p:txBody>
      </p:sp>
      <p:sp>
        <p:nvSpPr>
          <p:cNvPr id="13" name="TextBox 12">
            <a:extLst>
              <a:ext uri="{FF2B5EF4-FFF2-40B4-BE49-F238E27FC236}">
                <a16:creationId xmlns:a16="http://schemas.microsoft.com/office/drawing/2014/main" id="{7ED394BA-B4E5-49FC-AAE7-23FF9CD0A60C}"/>
              </a:ext>
            </a:extLst>
          </p:cNvPr>
          <p:cNvSpPr txBox="1"/>
          <p:nvPr/>
        </p:nvSpPr>
        <p:spPr>
          <a:xfrm>
            <a:off x="431332" y="4258727"/>
            <a:ext cx="2251215" cy="707886"/>
          </a:xfrm>
          <a:prstGeom prst="rect">
            <a:avLst/>
          </a:prstGeom>
          <a:noFill/>
        </p:spPr>
        <p:txBody>
          <a:bodyPr wrap="square" rtlCol="0">
            <a:spAutoFit/>
          </a:bodyPr>
          <a:lstStyle/>
          <a:p>
            <a:r>
              <a:rPr lang="en-US" sz="2000" i="1" dirty="0">
                <a:solidFill>
                  <a:schemeClr val="bg1"/>
                </a:solidFill>
              </a:rPr>
              <a:t>What could </a:t>
            </a:r>
          </a:p>
          <a:p>
            <a:r>
              <a:rPr lang="en-US" sz="2000" i="1" dirty="0">
                <a:solidFill>
                  <a:schemeClr val="bg1"/>
                </a:solidFill>
              </a:rPr>
              <a:t>have happened?</a:t>
            </a:r>
          </a:p>
        </p:txBody>
      </p:sp>
      <p:sp>
        <p:nvSpPr>
          <p:cNvPr id="19" name="TextBox 18">
            <a:extLst>
              <a:ext uri="{FF2B5EF4-FFF2-40B4-BE49-F238E27FC236}">
                <a16:creationId xmlns:a16="http://schemas.microsoft.com/office/drawing/2014/main" id="{535C602D-1D7F-4F77-90AD-37848604775C}"/>
              </a:ext>
            </a:extLst>
          </p:cNvPr>
          <p:cNvSpPr txBox="1"/>
          <p:nvPr/>
        </p:nvSpPr>
        <p:spPr>
          <a:xfrm>
            <a:off x="9611199" y="1886192"/>
            <a:ext cx="1791936" cy="400110"/>
          </a:xfrm>
          <a:prstGeom prst="rect">
            <a:avLst/>
          </a:prstGeom>
          <a:noFill/>
        </p:spPr>
        <p:txBody>
          <a:bodyPr wrap="square" rtlCol="0">
            <a:spAutoFit/>
          </a:bodyPr>
          <a:lstStyle/>
          <a:p>
            <a:pPr algn="ctr"/>
            <a:r>
              <a:rPr lang="en-US" sz="2000" u="sng" dirty="0">
                <a:solidFill>
                  <a:schemeClr val="bg1"/>
                </a:solidFill>
              </a:rPr>
              <a:t>Eviction Filings</a:t>
            </a:r>
          </a:p>
        </p:txBody>
      </p:sp>
      <p:sp>
        <p:nvSpPr>
          <p:cNvPr id="20" name="TextBox 19">
            <a:extLst>
              <a:ext uri="{FF2B5EF4-FFF2-40B4-BE49-F238E27FC236}">
                <a16:creationId xmlns:a16="http://schemas.microsoft.com/office/drawing/2014/main" id="{72D1CCA7-DC82-4AF1-A078-10F0831DD163}"/>
              </a:ext>
            </a:extLst>
          </p:cNvPr>
          <p:cNvSpPr txBox="1"/>
          <p:nvPr/>
        </p:nvSpPr>
        <p:spPr>
          <a:xfrm>
            <a:off x="4628806" y="1910584"/>
            <a:ext cx="1938672" cy="400110"/>
          </a:xfrm>
          <a:prstGeom prst="rect">
            <a:avLst/>
          </a:prstGeom>
          <a:noFill/>
        </p:spPr>
        <p:txBody>
          <a:bodyPr wrap="none" rtlCol="0">
            <a:spAutoFit/>
          </a:bodyPr>
          <a:lstStyle/>
          <a:p>
            <a:r>
              <a:rPr lang="en-US" sz="2000" u="sng" dirty="0">
                <a:solidFill>
                  <a:schemeClr val="bg1"/>
                </a:solidFill>
              </a:rPr>
              <a:t>Communications</a:t>
            </a:r>
          </a:p>
        </p:txBody>
      </p:sp>
      <p:sp>
        <p:nvSpPr>
          <p:cNvPr id="21" name="TextBox 20">
            <a:extLst>
              <a:ext uri="{FF2B5EF4-FFF2-40B4-BE49-F238E27FC236}">
                <a16:creationId xmlns:a16="http://schemas.microsoft.com/office/drawing/2014/main" id="{E3C5B741-BD05-47E9-8723-259C2630D2D5}"/>
              </a:ext>
            </a:extLst>
          </p:cNvPr>
          <p:cNvSpPr txBox="1"/>
          <p:nvPr/>
        </p:nvSpPr>
        <p:spPr>
          <a:xfrm>
            <a:off x="6533828" y="1626812"/>
            <a:ext cx="2789560" cy="707886"/>
          </a:xfrm>
          <a:prstGeom prst="rect">
            <a:avLst/>
          </a:prstGeom>
          <a:noFill/>
        </p:spPr>
        <p:txBody>
          <a:bodyPr wrap="square" rtlCol="0">
            <a:spAutoFit/>
          </a:bodyPr>
          <a:lstStyle/>
          <a:p>
            <a:pPr algn="ctr"/>
            <a:r>
              <a:rPr lang="en-US" sz="2000" dirty="0">
                <a:solidFill>
                  <a:schemeClr val="bg1"/>
                </a:solidFill>
              </a:rPr>
              <a:t>Successful</a:t>
            </a:r>
            <a:r>
              <a:rPr lang="en-US" sz="2000" b="1" dirty="0">
                <a:solidFill>
                  <a:schemeClr val="bg1"/>
                </a:solidFill>
              </a:rPr>
              <a:t> </a:t>
            </a:r>
          </a:p>
          <a:p>
            <a:pPr algn="ctr"/>
            <a:r>
              <a:rPr lang="en-US" sz="2000" u="sng" dirty="0">
                <a:solidFill>
                  <a:schemeClr val="bg1"/>
                </a:solidFill>
              </a:rPr>
              <a:t>Identifications</a:t>
            </a:r>
          </a:p>
        </p:txBody>
      </p:sp>
      <p:sp>
        <p:nvSpPr>
          <p:cNvPr id="22" name="TextBox 21">
            <a:extLst>
              <a:ext uri="{FF2B5EF4-FFF2-40B4-BE49-F238E27FC236}">
                <a16:creationId xmlns:a16="http://schemas.microsoft.com/office/drawing/2014/main" id="{3F535147-B1C2-4D40-8D1A-F064C367A29A}"/>
              </a:ext>
            </a:extLst>
          </p:cNvPr>
          <p:cNvSpPr txBox="1"/>
          <p:nvPr/>
        </p:nvSpPr>
        <p:spPr>
          <a:xfrm>
            <a:off x="10097486" y="2779629"/>
            <a:ext cx="732893" cy="523220"/>
          </a:xfrm>
          <a:prstGeom prst="rect">
            <a:avLst/>
          </a:prstGeom>
          <a:noFill/>
        </p:spPr>
        <p:txBody>
          <a:bodyPr wrap="none" rtlCol="0">
            <a:spAutoFit/>
          </a:bodyPr>
          <a:lstStyle/>
          <a:p>
            <a:r>
              <a:rPr lang="en-US" sz="2800" b="1" dirty="0">
                <a:solidFill>
                  <a:schemeClr val="bg1"/>
                </a:solidFill>
              </a:rPr>
              <a:t>318</a:t>
            </a:r>
            <a:endParaRPr lang="en-US" sz="2000" b="1" dirty="0">
              <a:solidFill>
                <a:schemeClr val="bg1"/>
              </a:solidFill>
            </a:endParaRPr>
          </a:p>
        </p:txBody>
      </p:sp>
      <p:sp>
        <p:nvSpPr>
          <p:cNvPr id="23" name="TextBox 22">
            <a:extLst>
              <a:ext uri="{FF2B5EF4-FFF2-40B4-BE49-F238E27FC236}">
                <a16:creationId xmlns:a16="http://schemas.microsoft.com/office/drawing/2014/main" id="{1B329682-F040-4455-A76B-3958F064E9DB}"/>
              </a:ext>
            </a:extLst>
          </p:cNvPr>
          <p:cNvSpPr txBox="1"/>
          <p:nvPr/>
        </p:nvSpPr>
        <p:spPr>
          <a:xfrm>
            <a:off x="7691019" y="2810407"/>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4" name="TextBox 23">
            <a:extLst>
              <a:ext uri="{FF2B5EF4-FFF2-40B4-BE49-F238E27FC236}">
                <a16:creationId xmlns:a16="http://schemas.microsoft.com/office/drawing/2014/main" id="{AA7B90A4-C913-4F2E-BB68-DF5210476914}"/>
              </a:ext>
            </a:extLst>
          </p:cNvPr>
          <p:cNvSpPr txBox="1"/>
          <p:nvPr/>
        </p:nvSpPr>
        <p:spPr>
          <a:xfrm>
            <a:off x="5334965" y="2779629"/>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cxnSp>
        <p:nvCxnSpPr>
          <p:cNvPr id="30" name="Straight Connector 29">
            <a:extLst>
              <a:ext uri="{FF2B5EF4-FFF2-40B4-BE49-F238E27FC236}">
                <a16:creationId xmlns:a16="http://schemas.microsoft.com/office/drawing/2014/main" id="{46969367-6FCA-4293-9790-199B19257080}"/>
              </a:ext>
            </a:extLst>
          </p:cNvPr>
          <p:cNvCxnSpPr>
            <a:cxnSpLocks/>
          </p:cNvCxnSpPr>
          <p:nvPr/>
        </p:nvCxnSpPr>
        <p:spPr>
          <a:xfrm>
            <a:off x="4422209" y="254245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AFC87D-FFF9-48C6-B8AB-4ACB8F99F075}"/>
              </a:ext>
            </a:extLst>
          </p:cNvPr>
          <p:cNvSpPr txBox="1"/>
          <p:nvPr/>
        </p:nvSpPr>
        <p:spPr>
          <a:xfrm>
            <a:off x="2348920" y="1602808"/>
            <a:ext cx="1791936" cy="707886"/>
          </a:xfrm>
          <a:prstGeom prst="rect">
            <a:avLst/>
          </a:prstGeom>
          <a:noFill/>
        </p:spPr>
        <p:txBody>
          <a:bodyPr wrap="square" rtlCol="0">
            <a:spAutoFit/>
          </a:bodyPr>
          <a:lstStyle/>
          <a:p>
            <a:pPr algn="ctr"/>
            <a:r>
              <a:rPr lang="en-US" sz="2000" dirty="0">
                <a:solidFill>
                  <a:schemeClr val="bg1"/>
                </a:solidFill>
              </a:rPr>
              <a:t>Household </a:t>
            </a:r>
            <a:r>
              <a:rPr lang="en-US" sz="2000" u="sng" dirty="0">
                <a:solidFill>
                  <a:schemeClr val="bg1"/>
                </a:solidFill>
              </a:rPr>
              <a:t>Opportunities</a:t>
            </a:r>
          </a:p>
        </p:txBody>
      </p:sp>
      <p:sp>
        <p:nvSpPr>
          <p:cNvPr id="32" name="TextBox 31">
            <a:extLst>
              <a:ext uri="{FF2B5EF4-FFF2-40B4-BE49-F238E27FC236}">
                <a16:creationId xmlns:a16="http://schemas.microsoft.com/office/drawing/2014/main" id="{8B8C3E56-214F-4827-8E6E-259AE340C19E}"/>
              </a:ext>
            </a:extLst>
          </p:cNvPr>
          <p:cNvSpPr txBox="1"/>
          <p:nvPr/>
        </p:nvSpPr>
        <p:spPr>
          <a:xfrm>
            <a:off x="2711261" y="2810407"/>
            <a:ext cx="1374094" cy="523220"/>
          </a:xfrm>
          <a:prstGeom prst="rect">
            <a:avLst/>
          </a:prstGeom>
          <a:noFill/>
        </p:spPr>
        <p:txBody>
          <a:bodyPr wrap="none" rtlCol="0">
            <a:spAutoFit/>
          </a:bodyPr>
          <a:lstStyle/>
          <a:p>
            <a:r>
              <a:rPr lang="en-US" sz="2800" b="1" dirty="0">
                <a:solidFill>
                  <a:schemeClr val="bg1"/>
                </a:solidFill>
              </a:rPr>
              <a:t>134,527</a:t>
            </a:r>
            <a:endParaRPr lang="en-US" sz="2000" b="1" dirty="0">
              <a:solidFill>
                <a:schemeClr val="bg1"/>
              </a:solidFill>
            </a:endParaRPr>
          </a:p>
        </p:txBody>
      </p:sp>
      <p:sp>
        <p:nvSpPr>
          <p:cNvPr id="33" name="TextBox 32">
            <a:extLst>
              <a:ext uri="{FF2B5EF4-FFF2-40B4-BE49-F238E27FC236}">
                <a16:creationId xmlns:a16="http://schemas.microsoft.com/office/drawing/2014/main" id="{CB52B45A-AD2D-4C70-A23F-BB2057F3F0CA}"/>
              </a:ext>
            </a:extLst>
          </p:cNvPr>
          <p:cNvSpPr txBox="1"/>
          <p:nvPr/>
        </p:nvSpPr>
        <p:spPr>
          <a:xfrm>
            <a:off x="2711261" y="4412615"/>
            <a:ext cx="1374094" cy="523220"/>
          </a:xfrm>
          <a:prstGeom prst="rect">
            <a:avLst/>
          </a:prstGeom>
          <a:noFill/>
        </p:spPr>
        <p:txBody>
          <a:bodyPr wrap="none" rtlCol="0">
            <a:spAutoFit/>
          </a:bodyPr>
          <a:lstStyle/>
          <a:p>
            <a:r>
              <a:rPr lang="en-US" sz="2800" b="1" dirty="0">
                <a:solidFill>
                  <a:schemeClr val="bg1"/>
                </a:solidFill>
              </a:rPr>
              <a:t>134,527</a:t>
            </a:r>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28" name="Shape 334">
            <a:extLst>
              <a:ext uri="{FF2B5EF4-FFF2-40B4-BE49-F238E27FC236}">
                <a16:creationId xmlns:a16="http://schemas.microsoft.com/office/drawing/2014/main" id="{F771141C-4DC0-4170-9D5D-37BB8DD154E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15</a:t>
            </a:fld>
            <a:endParaRPr sz="900" dirty="0">
              <a:latin typeface="Calibri"/>
              <a:ea typeface="Calibri"/>
              <a:cs typeface="Calibri"/>
              <a:sym typeface="Calibri"/>
            </a:endParaRPr>
          </a:p>
        </p:txBody>
      </p:sp>
      <p:cxnSp>
        <p:nvCxnSpPr>
          <p:cNvPr id="37" name="Straight Connector 36">
            <a:extLst>
              <a:ext uri="{FF2B5EF4-FFF2-40B4-BE49-F238E27FC236}">
                <a16:creationId xmlns:a16="http://schemas.microsoft.com/office/drawing/2014/main" id="{C5779241-902C-44EF-8029-7C19C8502313}"/>
              </a:ext>
            </a:extLst>
          </p:cNvPr>
          <p:cNvCxnSpPr>
            <a:cxnSpLocks/>
          </p:cNvCxnSpPr>
          <p:nvPr/>
        </p:nvCxnSpPr>
        <p:spPr>
          <a:xfrm>
            <a:off x="9213665" y="2566835"/>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AA466F-15B0-4ADA-A89D-71927C0D10F7}"/>
              </a:ext>
            </a:extLst>
          </p:cNvPr>
          <p:cNvCxnSpPr>
            <a:cxnSpLocks/>
          </p:cNvCxnSpPr>
          <p:nvPr/>
        </p:nvCxnSpPr>
        <p:spPr>
          <a:xfrm>
            <a:off x="6696017" y="2572931"/>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91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034F57C5-B95D-4619-A207-EF07216D01C2}"/>
              </a:ext>
            </a:extLst>
          </p:cNvPr>
          <p:cNvSpPr>
            <a:spLocks noGrp="1"/>
          </p:cNvSpPr>
          <p:nvPr>
            <p:ph idx="1"/>
          </p:nvPr>
        </p:nvSpPr>
        <p:spPr>
          <a:xfrm>
            <a:off x="209752" y="1541869"/>
            <a:ext cx="11772497" cy="4651136"/>
          </a:xfrm>
          <a:prstGeom prst="roundRect">
            <a:avLst/>
          </a:prstGeom>
          <a:solidFill>
            <a:schemeClr val="bg1">
              <a:alpha val="2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b="1" u="sng" dirty="0">
                <a:solidFill>
                  <a:schemeClr val="bg1"/>
                </a:solidFill>
                <a:cs typeface="Calibri"/>
                <a:sym typeface="Calibri"/>
              </a:rPr>
              <a:t> </a:t>
            </a:r>
          </a:p>
        </p:txBody>
      </p:sp>
      <p:sp>
        <p:nvSpPr>
          <p:cNvPr id="2" name="Title 1"/>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Using our model, we could have predicted half the eviction filings in 2015 before they occurred</a:t>
            </a:r>
          </a:p>
        </p:txBody>
      </p:sp>
      <p:sp>
        <p:nvSpPr>
          <p:cNvPr id="12" name="TextBox 11">
            <a:extLst>
              <a:ext uri="{FF2B5EF4-FFF2-40B4-BE49-F238E27FC236}">
                <a16:creationId xmlns:a16="http://schemas.microsoft.com/office/drawing/2014/main" id="{8C0DB655-0437-4BE3-A3C7-E6BB97FA3B40}"/>
              </a:ext>
            </a:extLst>
          </p:cNvPr>
          <p:cNvSpPr txBox="1"/>
          <p:nvPr/>
        </p:nvSpPr>
        <p:spPr>
          <a:xfrm>
            <a:off x="431332" y="2810407"/>
            <a:ext cx="1364476" cy="707886"/>
          </a:xfrm>
          <a:prstGeom prst="rect">
            <a:avLst/>
          </a:prstGeom>
          <a:noFill/>
        </p:spPr>
        <p:txBody>
          <a:bodyPr wrap="none" rtlCol="0">
            <a:spAutoFit/>
          </a:bodyPr>
          <a:lstStyle/>
          <a:p>
            <a:r>
              <a:rPr lang="en-US" sz="2000" i="1" dirty="0">
                <a:solidFill>
                  <a:schemeClr val="bg1"/>
                </a:solidFill>
              </a:rPr>
              <a:t>What </a:t>
            </a:r>
          </a:p>
          <a:p>
            <a:r>
              <a:rPr lang="en-US" sz="2000" i="1" dirty="0">
                <a:solidFill>
                  <a:schemeClr val="bg1"/>
                </a:solidFill>
              </a:rPr>
              <a:t>happened?</a:t>
            </a:r>
          </a:p>
        </p:txBody>
      </p:sp>
      <p:sp>
        <p:nvSpPr>
          <p:cNvPr id="13" name="TextBox 12">
            <a:extLst>
              <a:ext uri="{FF2B5EF4-FFF2-40B4-BE49-F238E27FC236}">
                <a16:creationId xmlns:a16="http://schemas.microsoft.com/office/drawing/2014/main" id="{7ED394BA-B4E5-49FC-AAE7-23FF9CD0A60C}"/>
              </a:ext>
            </a:extLst>
          </p:cNvPr>
          <p:cNvSpPr txBox="1"/>
          <p:nvPr/>
        </p:nvSpPr>
        <p:spPr>
          <a:xfrm>
            <a:off x="431332" y="4258727"/>
            <a:ext cx="2251215" cy="707886"/>
          </a:xfrm>
          <a:prstGeom prst="rect">
            <a:avLst/>
          </a:prstGeom>
          <a:noFill/>
        </p:spPr>
        <p:txBody>
          <a:bodyPr wrap="square" rtlCol="0">
            <a:spAutoFit/>
          </a:bodyPr>
          <a:lstStyle/>
          <a:p>
            <a:r>
              <a:rPr lang="en-US" sz="2000" i="1" dirty="0">
                <a:solidFill>
                  <a:schemeClr val="bg1"/>
                </a:solidFill>
              </a:rPr>
              <a:t>What could </a:t>
            </a:r>
          </a:p>
          <a:p>
            <a:r>
              <a:rPr lang="en-US" sz="2000" i="1" dirty="0">
                <a:solidFill>
                  <a:schemeClr val="bg1"/>
                </a:solidFill>
              </a:rPr>
              <a:t>have happened?</a:t>
            </a:r>
          </a:p>
        </p:txBody>
      </p:sp>
      <p:sp>
        <p:nvSpPr>
          <p:cNvPr id="19" name="TextBox 18">
            <a:extLst>
              <a:ext uri="{FF2B5EF4-FFF2-40B4-BE49-F238E27FC236}">
                <a16:creationId xmlns:a16="http://schemas.microsoft.com/office/drawing/2014/main" id="{535C602D-1D7F-4F77-90AD-37848604775C}"/>
              </a:ext>
            </a:extLst>
          </p:cNvPr>
          <p:cNvSpPr txBox="1"/>
          <p:nvPr/>
        </p:nvSpPr>
        <p:spPr>
          <a:xfrm>
            <a:off x="9611199" y="1886192"/>
            <a:ext cx="1791936" cy="400110"/>
          </a:xfrm>
          <a:prstGeom prst="rect">
            <a:avLst/>
          </a:prstGeom>
          <a:noFill/>
        </p:spPr>
        <p:txBody>
          <a:bodyPr wrap="square" rtlCol="0">
            <a:spAutoFit/>
          </a:bodyPr>
          <a:lstStyle/>
          <a:p>
            <a:pPr algn="ctr"/>
            <a:r>
              <a:rPr lang="en-US" sz="2000" u="sng" dirty="0">
                <a:solidFill>
                  <a:schemeClr val="bg1"/>
                </a:solidFill>
              </a:rPr>
              <a:t>Eviction Filings</a:t>
            </a:r>
          </a:p>
        </p:txBody>
      </p:sp>
      <p:sp>
        <p:nvSpPr>
          <p:cNvPr id="20" name="TextBox 19">
            <a:extLst>
              <a:ext uri="{FF2B5EF4-FFF2-40B4-BE49-F238E27FC236}">
                <a16:creationId xmlns:a16="http://schemas.microsoft.com/office/drawing/2014/main" id="{72D1CCA7-DC82-4AF1-A078-10F0831DD163}"/>
              </a:ext>
            </a:extLst>
          </p:cNvPr>
          <p:cNvSpPr txBox="1"/>
          <p:nvPr/>
        </p:nvSpPr>
        <p:spPr>
          <a:xfrm>
            <a:off x="4628806" y="1910584"/>
            <a:ext cx="1938672" cy="400110"/>
          </a:xfrm>
          <a:prstGeom prst="rect">
            <a:avLst/>
          </a:prstGeom>
          <a:noFill/>
        </p:spPr>
        <p:txBody>
          <a:bodyPr wrap="none" rtlCol="0">
            <a:spAutoFit/>
          </a:bodyPr>
          <a:lstStyle/>
          <a:p>
            <a:r>
              <a:rPr lang="en-US" sz="2000" u="sng" dirty="0">
                <a:solidFill>
                  <a:schemeClr val="bg1"/>
                </a:solidFill>
              </a:rPr>
              <a:t>Communications</a:t>
            </a:r>
          </a:p>
        </p:txBody>
      </p:sp>
      <p:sp>
        <p:nvSpPr>
          <p:cNvPr id="21" name="TextBox 20">
            <a:extLst>
              <a:ext uri="{FF2B5EF4-FFF2-40B4-BE49-F238E27FC236}">
                <a16:creationId xmlns:a16="http://schemas.microsoft.com/office/drawing/2014/main" id="{E3C5B741-BD05-47E9-8723-259C2630D2D5}"/>
              </a:ext>
            </a:extLst>
          </p:cNvPr>
          <p:cNvSpPr txBox="1"/>
          <p:nvPr/>
        </p:nvSpPr>
        <p:spPr>
          <a:xfrm>
            <a:off x="6533828" y="1626812"/>
            <a:ext cx="2789560" cy="707886"/>
          </a:xfrm>
          <a:prstGeom prst="rect">
            <a:avLst/>
          </a:prstGeom>
          <a:noFill/>
        </p:spPr>
        <p:txBody>
          <a:bodyPr wrap="square" rtlCol="0">
            <a:spAutoFit/>
          </a:bodyPr>
          <a:lstStyle/>
          <a:p>
            <a:pPr algn="ctr"/>
            <a:r>
              <a:rPr lang="en-US" sz="2000" dirty="0">
                <a:solidFill>
                  <a:schemeClr val="bg1"/>
                </a:solidFill>
              </a:rPr>
              <a:t>Successful</a:t>
            </a:r>
            <a:r>
              <a:rPr lang="en-US" sz="2000" b="1" dirty="0">
                <a:solidFill>
                  <a:schemeClr val="bg1"/>
                </a:solidFill>
              </a:rPr>
              <a:t> </a:t>
            </a:r>
          </a:p>
          <a:p>
            <a:pPr algn="ctr"/>
            <a:r>
              <a:rPr lang="en-US" sz="2000" u="sng" dirty="0">
                <a:solidFill>
                  <a:schemeClr val="bg1"/>
                </a:solidFill>
              </a:rPr>
              <a:t>Identifications</a:t>
            </a:r>
          </a:p>
        </p:txBody>
      </p:sp>
      <p:sp>
        <p:nvSpPr>
          <p:cNvPr id="22" name="TextBox 21">
            <a:extLst>
              <a:ext uri="{FF2B5EF4-FFF2-40B4-BE49-F238E27FC236}">
                <a16:creationId xmlns:a16="http://schemas.microsoft.com/office/drawing/2014/main" id="{3F535147-B1C2-4D40-8D1A-F064C367A29A}"/>
              </a:ext>
            </a:extLst>
          </p:cNvPr>
          <p:cNvSpPr txBox="1"/>
          <p:nvPr/>
        </p:nvSpPr>
        <p:spPr>
          <a:xfrm>
            <a:off x="10097486" y="2779629"/>
            <a:ext cx="732893" cy="523220"/>
          </a:xfrm>
          <a:prstGeom prst="rect">
            <a:avLst/>
          </a:prstGeom>
          <a:noFill/>
        </p:spPr>
        <p:txBody>
          <a:bodyPr wrap="none" rtlCol="0">
            <a:spAutoFit/>
          </a:bodyPr>
          <a:lstStyle/>
          <a:p>
            <a:r>
              <a:rPr lang="en-US" sz="2800" b="1" dirty="0">
                <a:solidFill>
                  <a:schemeClr val="bg1"/>
                </a:solidFill>
              </a:rPr>
              <a:t>318</a:t>
            </a:r>
            <a:endParaRPr lang="en-US" sz="2000" b="1" dirty="0">
              <a:solidFill>
                <a:schemeClr val="bg1"/>
              </a:solidFill>
            </a:endParaRPr>
          </a:p>
        </p:txBody>
      </p:sp>
      <p:sp>
        <p:nvSpPr>
          <p:cNvPr id="23" name="TextBox 22">
            <a:extLst>
              <a:ext uri="{FF2B5EF4-FFF2-40B4-BE49-F238E27FC236}">
                <a16:creationId xmlns:a16="http://schemas.microsoft.com/office/drawing/2014/main" id="{1B329682-F040-4455-A76B-3958F064E9DB}"/>
              </a:ext>
            </a:extLst>
          </p:cNvPr>
          <p:cNvSpPr txBox="1"/>
          <p:nvPr/>
        </p:nvSpPr>
        <p:spPr>
          <a:xfrm>
            <a:off x="7691019" y="2810407"/>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4" name="TextBox 23">
            <a:extLst>
              <a:ext uri="{FF2B5EF4-FFF2-40B4-BE49-F238E27FC236}">
                <a16:creationId xmlns:a16="http://schemas.microsoft.com/office/drawing/2014/main" id="{AA7B90A4-C913-4F2E-BB68-DF5210476914}"/>
              </a:ext>
            </a:extLst>
          </p:cNvPr>
          <p:cNvSpPr txBox="1"/>
          <p:nvPr/>
        </p:nvSpPr>
        <p:spPr>
          <a:xfrm>
            <a:off x="5334965" y="2779629"/>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6" name="TextBox 25">
            <a:extLst>
              <a:ext uri="{FF2B5EF4-FFF2-40B4-BE49-F238E27FC236}">
                <a16:creationId xmlns:a16="http://schemas.microsoft.com/office/drawing/2014/main" id="{D63C54CE-AE3C-4257-8C5D-8BC12E5DDAB1}"/>
              </a:ext>
            </a:extLst>
          </p:cNvPr>
          <p:cNvSpPr txBox="1"/>
          <p:nvPr/>
        </p:nvSpPr>
        <p:spPr>
          <a:xfrm>
            <a:off x="4929405" y="4412615"/>
            <a:ext cx="1191352" cy="523220"/>
          </a:xfrm>
          <a:prstGeom prst="rect">
            <a:avLst/>
          </a:prstGeom>
          <a:noFill/>
        </p:spPr>
        <p:txBody>
          <a:bodyPr wrap="none" rtlCol="0">
            <a:spAutoFit/>
          </a:bodyPr>
          <a:lstStyle/>
          <a:p>
            <a:r>
              <a:rPr lang="en-US" sz="2800" b="1" dirty="0">
                <a:solidFill>
                  <a:schemeClr val="bg1"/>
                </a:solidFill>
              </a:rPr>
              <a:t>18,003</a:t>
            </a:r>
          </a:p>
        </p:txBody>
      </p:sp>
      <p:cxnSp>
        <p:nvCxnSpPr>
          <p:cNvPr id="30" name="Straight Connector 29">
            <a:extLst>
              <a:ext uri="{FF2B5EF4-FFF2-40B4-BE49-F238E27FC236}">
                <a16:creationId xmlns:a16="http://schemas.microsoft.com/office/drawing/2014/main" id="{46969367-6FCA-4293-9790-199B19257080}"/>
              </a:ext>
            </a:extLst>
          </p:cNvPr>
          <p:cNvCxnSpPr>
            <a:cxnSpLocks/>
          </p:cNvCxnSpPr>
          <p:nvPr/>
        </p:nvCxnSpPr>
        <p:spPr>
          <a:xfrm>
            <a:off x="4422209" y="254245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AFC87D-FFF9-48C6-B8AB-4ACB8F99F075}"/>
              </a:ext>
            </a:extLst>
          </p:cNvPr>
          <p:cNvSpPr txBox="1"/>
          <p:nvPr/>
        </p:nvSpPr>
        <p:spPr>
          <a:xfrm>
            <a:off x="2348920" y="1602808"/>
            <a:ext cx="1791936" cy="707886"/>
          </a:xfrm>
          <a:prstGeom prst="rect">
            <a:avLst/>
          </a:prstGeom>
          <a:noFill/>
        </p:spPr>
        <p:txBody>
          <a:bodyPr wrap="square" rtlCol="0">
            <a:spAutoFit/>
          </a:bodyPr>
          <a:lstStyle/>
          <a:p>
            <a:pPr algn="ctr"/>
            <a:r>
              <a:rPr lang="en-US" sz="2000" dirty="0">
                <a:solidFill>
                  <a:schemeClr val="bg1"/>
                </a:solidFill>
              </a:rPr>
              <a:t>Household </a:t>
            </a:r>
            <a:r>
              <a:rPr lang="en-US" sz="2000" u="sng" dirty="0">
                <a:solidFill>
                  <a:schemeClr val="bg1"/>
                </a:solidFill>
              </a:rPr>
              <a:t>Opportunities</a:t>
            </a:r>
          </a:p>
        </p:txBody>
      </p:sp>
      <p:sp>
        <p:nvSpPr>
          <p:cNvPr id="32" name="TextBox 31">
            <a:extLst>
              <a:ext uri="{FF2B5EF4-FFF2-40B4-BE49-F238E27FC236}">
                <a16:creationId xmlns:a16="http://schemas.microsoft.com/office/drawing/2014/main" id="{8B8C3E56-214F-4827-8E6E-259AE340C19E}"/>
              </a:ext>
            </a:extLst>
          </p:cNvPr>
          <p:cNvSpPr txBox="1"/>
          <p:nvPr/>
        </p:nvSpPr>
        <p:spPr>
          <a:xfrm>
            <a:off x="2711261" y="2810407"/>
            <a:ext cx="1374094" cy="523220"/>
          </a:xfrm>
          <a:prstGeom prst="rect">
            <a:avLst/>
          </a:prstGeom>
          <a:noFill/>
        </p:spPr>
        <p:txBody>
          <a:bodyPr wrap="none" rtlCol="0">
            <a:spAutoFit/>
          </a:bodyPr>
          <a:lstStyle/>
          <a:p>
            <a:r>
              <a:rPr lang="en-US" sz="2800" b="1" dirty="0">
                <a:solidFill>
                  <a:schemeClr val="bg1"/>
                </a:solidFill>
              </a:rPr>
              <a:t>134,527</a:t>
            </a:r>
            <a:endParaRPr lang="en-US" sz="2000" b="1" dirty="0">
              <a:solidFill>
                <a:schemeClr val="bg1"/>
              </a:solidFill>
            </a:endParaRPr>
          </a:p>
        </p:txBody>
      </p:sp>
      <p:sp>
        <p:nvSpPr>
          <p:cNvPr id="33" name="TextBox 32">
            <a:extLst>
              <a:ext uri="{FF2B5EF4-FFF2-40B4-BE49-F238E27FC236}">
                <a16:creationId xmlns:a16="http://schemas.microsoft.com/office/drawing/2014/main" id="{CB52B45A-AD2D-4C70-A23F-BB2057F3F0CA}"/>
              </a:ext>
            </a:extLst>
          </p:cNvPr>
          <p:cNvSpPr txBox="1"/>
          <p:nvPr/>
        </p:nvSpPr>
        <p:spPr>
          <a:xfrm>
            <a:off x="2711261" y="4412615"/>
            <a:ext cx="1374094" cy="523220"/>
          </a:xfrm>
          <a:prstGeom prst="rect">
            <a:avLst/>
          </a:prstGeom>
          <a:noFill/>
        </p:spPr>
        <p:txBody>
          <a:bodyPr wrap="none" rtlCol="0">
            <a:spAutoFit/>
          </a:bodyPr>
          <a:lstStyle/>
          <a:p>
            <a:r>
              <a:rPr lang="en-US" sz="2800" b="1" dirty="0">
                <a:solidFill>
                  <a:schemeClr val="bg1"/>
                </a:solidFill>
              </a:rPr>
              <a:t>134,527</a:t>
            </a:r>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28" name="Shape 334">
            <a:extLst>
              <a:ext uri="{FF2B5EF4-FFF2-40B4-BE49-F238E27FC236}">
                <a16:creationId xmlns:a16="http://schemas.microsoft.com/office/drawing/2014/main" id="{F771141C-4DC0-4170-9D5D-37BB8DD154E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16</a:t>
            </a:fld>
            <a:endParaRPr sz="900" dirty="0">
              <a:latin typeface="Calibri"/>
              <a:ea typeface="Calibri"/>
              <a:cs typeface="Calibri"/>
              <a:sym typeface="Calibri"/>
            </a:endParaRPr>
          </a:p>
        </p:txBody>
      </p:sp>
      <p:cxnSp>
        <p:nvCxnSpPr>
          <p:cNvPr id="36" name="Straight Connector 35">
            <a:extLst>
              <a:ext uri="{FF2B5EF4-FFF2-40B4-BE49-F238E27FC236}">
                <a16:creationId xmlns:a16="http://schemas.microsoft.com/office/drawing/2014/main" id="{A672722F-A44A-4838-ACBB-3E81B584A10C}"/>
              </a:ext>
            </a:extLst>
          </p:cNvPr>
          <p:cNvCxnSpPr>
            <a:cxnSpLocks/>
          </p:cNvCxnSpPr>
          <p:nvPr/>
        </p:nvCxnSpPr>
        <p:spPr>
          <a:xfrm>
            <a:off x="6696017" y="257293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779241-902C-44EF-8029-7C19C8502313}"/>
              </a:ext>
            </a:extLst>
          </p:cNvPr>
          <p:cNvCxnSpPr>
            <a:cxnSpLocks/>
          </p:cNvCxnSpPr>
          <p:nvPr/>
        </p:nvCxnSpPr>
        <p:spPr>
          <a:xfrm>
            <a:off x="9213665" y="2566835"/>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792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034F57C5-B95D-4619-A207-EF07216D01C2}"/>
              </a:ext>
            </a:extLst>
          </p:cNvPr>
          <p:cNvSpPr>
            <a:spLocks noGrp="1"/>
          </p:cNvSpPr>
          <p:nvPr>
            <p:ph idx="1"/>
          </p:nvPr>
        </p:nvSpPr>
        <p:spPr>
          <a:xfrm>
            <a:off x="209752" y="1541869"/>
            <a:ext cx="11772497" cy="4651136"/>
          </a:xfrm>
          <a:prstGeom prst="roundRect">
            <a:avLst/>
          </a:prstGeom>
          <a:solidFill>
            <a:schemeClr val="bg1">
              <a:alpha val="2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b="1" u="sng" dirty="0">
                <a:solidFill>
                  <a:schemeClr val="bg1"/>
                </a:solidFill>
                <a:cs typeface="Calibri"/>
                <a:sym typeface="Calibri"/>
              </a:rPr>
              <a:t> </a:t>
            </a:r>
          </a:p>
        </p:txBody>
      </p:sp>
      <p:sp>
        <p:nvSpPr>
          <p:cNvPr id="2" name="Title 1"/>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Using our model, we could have predicted half the eviction filings in 2015 before they occurred</a:t>
            </a:r>
          </a:p>
        </p:txBody>
      </p:sp>
      <p:sp>
        <p:nvSpPr>
          <p:cNvPr id="12" name="TextBox 11">
            <a:extLst>
              <a:ext uri="{FF2B5EF4-FFF2-40B4-BE49-F238E27FC236}">
                <a16:creationId xmlns:a16="http://schemas.microsoft.com/office/drawing/2014/main" id="{8C0DB655-0437-4BE3-A3C7-E6BB97FA3B40}"/>
              </a:ext>
            </a:extLst>
          </p:cNvPr>
          <p:cNvSpPr txBox="1"/>
          <p:nvPr/>
        </p:nvSpPr>
        <p:spPr>
          <a:xfrm>
            <a:off x="431332" y="2810407"/>
            <a:ext cx="1364476" cy="707886"/>
          </a:xfrm>
          <a:prstGeom prst="rect">
            <a:avLst/>
          </a:prstGeom>
          <a:noFill/>
        </p:spPr>
        <p:txBody>
          <a:bodyPr wrap="none" rtlCol="0">
            <a:spAutoFit/>
          </a:bodyPr>
          <a:lstStyle/>
          <a:p>
            <a:r>
              <a:rPr lang="en-US" sz="2000" i="1" dirty="0">
                <a:solidFill>
                  <a:schemeClr val="bg1"/>
                </a:solidFill>
              </a:rPr>
              <a:t>What </a:t>
            </a:r>
          </a:p>
          <a:p>
            <a:r>
              <a:rPr lang="en-US" sz="2000" i="1" dirty="0">
                <a:solidFill>
                  <a:schemeClr val="bg1"/>
                </a:solidFill>
              </a:rPr>
              <a:t>happened?</a:t>
            </a:r>
          </a:p>
        </p:txBody>
      </p:sp>
      <p:sp>
        <p:nvSpPr>
          <p:cNvPr id="13" name="TextBox 12">
            <a:extLst>
              <a:ext uri="{FF2B5EF4-FFF2-40B4-BE49-F238E27FC236}">
                <a16:creationId xmlns:a16="http://schemas.microsoft.com/office/drawing/2014/main" id="{7ED394BA-B4E5-49FC-AAE7-23FF9CD0A60C}"/>
              </a:ext>
            </a:extLst>
          </p:cNvPr>
          <p:cNvSpPr txBox="1"/>
          <p:nvPr/>
        </p:nvSpPr>
        <p:spPr>
          <a:xfrm>
            <a:off x="431332" y="4258727"/>
            <a:ext cx="2251215" cy="707886"/>
          </a:xfrm>
          <a:prstGeom prst="rect">
            <a:avLst/>
          </a:prstGeom>
          <a:noFill/>
        </p:spPr>
        <p:txBody>
          <a:bodyPr wrap="square" rtlCol="0">
            <a:spAutoFit/>
          </a:bodyPr>
          <a:lstStyle/>
          <a:p>
            <a:r>
              <a:rPr lang="en-US" sz="2000" i="1" dirty="0">
                <a:solidFill>
                  <a:schemeClr val="bg1"/>
                </a:solidFill>
              </a:rPr>
              <a:t>What could </a:t>
            </a:r>
          </a:p>
          <a:p>
            <a:r>
              <a:rPr lang="en-US" sz="2000" i="1" dirty="0">
                <a:solidFill>
                  <a:schemeClr val="bg1"/>
                </a:solidFill>
              </a:rPr>
              <a:t>have happened?</a:t>
            </a:r>
          </a:p>
        </p:txBody>
      </p:sp>
      <p:sp>
        <p:nvSpPr>
          <p:cNvPr id="19" name="TextBox 18">
            <a:extLst>
              <a:ext uri="{FF2B5EF4-FFF2-40B4-BE49-F238E27FC236}">
                <a16:creationId xmlns:a16="http://schemas.microsoft.com/office/drawing/2014/main" id="{535C602D-1D7F-4F77-90AD-37848604775C}"/>
              </a:ext>
            </a:extLst>
          </p:cNvPr>
          <p:cNvSpPr txBox="1"/>
          <p:nvPr/>
        </p:nvSpPr>
        <p:spPr>
          <a:xfrm>
            <a:off x="9611199" y="1886192"/>
            <a:ext cx="1791936" cy="400110"/>
          </a:xfrm>
          <a:prstGeom prst="rect">
            <a:avLst/>
          </a:prstGeom>
          <a:noFill/>
        </p:spPr>
        <p:txBody>
          <a:bodyPr wrap="square" rtlCol="0">
            <a:spAutoFit/>
          </a:bodyPr>
          <a:lstStyle/>
          <a:p>
            <a:pPr algn="ctr"/>
            <a:r>
              <a:rPr lang="en-US" sz="2000" u="sng" dirty="0">
                <a:solidFill>
                  <a:schemeClr val="bg1"/>
                </a:solidFill>
              </a:rPr>
              <a:t>Eviction Filings</a:t>
            </a:r>
          </a:p>
        </p:txBody>
      </p:sp>
      <p:sp>
        <p:nvSpPr>
          <p:cNvPr id="20" name="TextBox 19">
            <a:extLst>
              <a:ext uri="{FF2B5EF4-FFF2-40B4-BE49-F238E27FC236}">
                <a16:creationId xmlns:a16="http://schemas.microsoft.com/office/drawing/2014/main" id="{72D1CCA7-DC82-4AF1-A078-10F0831DD163}"/>
              </a:ext>
            </a:extLst>
          </p:cNvPr>
          <p:cNvSpPr txBox="1"/>
          <p:nvPr/>
        </p:nvSpPr>
        <p:spPr>
          <a:xfrm>
            <a:off x="4628806" y="1910584"/>
            <a:ext cx="1938672" cy="400110"/>
          </a:xfrm>
          <a:prstGeom prst="rect">
            <a:avLst/>
          </a:prstGeom>
          <a:noFill/>
        </p:spPr>
        <p:txBody>
          <a:bodyPr wrap="none" rtlCol="0">
            <a:spAutoFit/>
          </a:bodyPr>
          <a:lstStyle/>
          <a:p>
            <a:r>
              <a:rPr lang="en-US" sz="2000" u="sng" dirty="0">
                <a:solidFill>
                  <a:schemeClr val="bg1"/>
                </a:solidFill>
              </a:rPr>
              <a:t>Communications</a:t>
            </a:r>
          </a:p>
        </p:txBody>
      </p:sp>
      <p:sp>
        <p:nvSpPr>
          <p:cNvPr id="21" name="TextBox 20">
            <a:extLst>
              <a:ext uri="{FF2B5EF4-FFF2-40B4-BE49-F238E27FC236}">
                <a16:creationId xmlns:a16="http://schemas.microsoft.com/office/drawing/2014/main" id="{E3C5B741-BD05-47E9-8723-259C2630D2D5}"/>
              </a:ext>
            </a:extLst>
          </p:cNvPr>
          <p:cNvSpPr txBox="1"/>
          <p:nvPr/>
        </p:nvSpPr>
        <p:spPr>
          <a:xfrm>
            <a:off x="6533828" y="1626812"/>
            <a:ext cx="2789560" cy="707886"/>
          </a:xfrm>
          <a:prstGeom prst="rect">
            <a:avLst/>
          </a:prstGeom>
          <a:noFill/>
        </p:spPr>
        <p:txBody>
          <a:bodyPr wrap="square" rtlCol="0">
            <a:spAutoFit/>
          </a:bodyPr>
          <a:lstStyle/>
          <a:p>
            <a:pPr algn="ctr"/>
            <a:r>
              <a:rPr lang="en-US" sz="2000" dirty="0">
                <a:solidFill>
                  <a:schemeClr val="bg1"/>
                </a:solidFill>
              </a:rPr>
              <a:t>Successful</a:t>
            </a:r>
            <a:r>
              <a:rPr lang="en-US" sz="2000" b="1" dirty="0">
                <a:solidFill>
                  <a:schemeClr val="bg1"/>
                </a:solidFill>
              </a:rPr>
              <a:t> </a:t>
            </a:r>
          </a:p>
          <a:p>
            <a:pPr algn="ctr"/>
            <a:r>
              <a:rPr lang="en-US" sz="2000" u="sng" dirty="0">
                <a:solidFill>
                  <a:schemeClr val="bg1"/>
                </a:solidFill>
              </a:rPr>
              <a:t>Identifications</a:t>
            </a:r>
          </a:p>
        </p:txBody>
      </p:sp>
      <p:sp>
        <p:nvSpPr>
          <p:cNvPr id="22" name="TextBox 21">
            <a:extLst>
              <a:ext uri="{FF2B5EF4-FFF2-40B4-BE49-F238E27FC236}">
                <a16:creationId xmlns:a16="http://schemas.microsoft.com/office/drawing/2014/main" id="{3F535147-B1C2-4D40-8D1A-F064C367A29A}"/>
              </a:ext>
            </a:extLst>
          </p:cNvPr>
          <p:cNvSpPr txBox="1"/>
          <p:nvPr/>
        </p:nvSpPr>
        <p:spPr>
          <a:xfrm>
            <a:off x="10097486" y="2779629"/>
            <a:ext cx="732893" cy="523220"/>
          </a:xfrm>
          <a:prstGeom prst="rect">
            <a:avLst/>
          </a:prstGeom>
          <a:noFill/>
        </p:spPr>
        <p:txBody>
          <a:bodyPr wrap="none" rtlCol="0">
            <a:spAutoFit/>
          </a:bodyPr>
          <a:lstStyle/>
          <a:p>
            <a:r>
              <a:rPr lang="en-US" sz="2800" b="1" dirty="0">
                <a:solidFill>
                  <a:schemeClr val="bg1"/>
                </a:solidFill>
              </a:rPr>
              <a:t>318</a:t>
            </a:r>
            <a:endParaRPr lang="en-US" sz="2000" b="1" dirty="0">
              <a:solidFill>
                <a:schemeClr val="bg1"/>
              </a:solidFill>
            </a:endParaRPr>
          </a:p>
        </p:txBody>
      </p:sp>
      <p:sp>
        <p:nvSpPr>
          <p:cNvPr id="23" name="TextBox 22">
            <a:extLst>
              <a:ext uri="{FF2B5EF4-FFF2-40B4-BE49-F238E27FC236}">
                <a16:creationId xmlns:a16="http://schemas.microsoft.com/office/drawing/2014/main" id="{1B329682-F040-4455-A76B-3958F064E9DB}"/>
              </a:ext>
            </a:extLst>
          </p:cNvPr>
          <p:cNvSpPr txBox="1"/>
          <p:nvPr/>
        </p:nvSpPr>
        <p:spPr>
          <a:xfrm>
            <a:off x="7691019" y="2810407"/>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4" name="TextBox 23">
            <a:extLst>
              <a:ext uri="{FF2B5EF4-FFF2-40B4-BE49-F238E27FC236}">
                <a16:creationId xmlns:a16="http://schemas.microsoft.com/office/drawing/2014/main" id="{AA7B90A4-C913-4F2E-BB68-DF5210476914}"/>
              </a:ext>
            </a:extLst>
          </p:cNvPr>
          <p:cNvSpPr txBox="1"/>
          <p:nvPr/>
        </p:nvSpPr>
        <p:spPr>
          <a:xfrm>
            <a:off x="5334965" y="2779629"/>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5" name="TextBox 24">
            <a:extLst>
              <a:ext uri="{FF2B5EF4-FFF2-40B4-BE49-F238E27FC236}">
                <a16:creationId xmlns:a16="http://schemas.microsoft.com/office/drawing/2014/main" id="{1A2BFCC0-3D37-4DAE-B47F-7F9953D115F2}"/>
              </a:ext>
            </a:extLst>
          </p:cNvPr>
          <p:cNvSpPr txBox="1"/>
          <p:nvPr/>
        </p:nvSpPr>
        <p:spPr>
          <a:xfrm>
            <a:off x="7485911" y="4410186"/>
            <a:ext cx="732893" cy="523220"/>
          </a:xfrm>
          <a:prstGeom prst="rect">
            <a:avLst/>
          </a:prstGeom>
          <a:noFill/>
        </p:spPr>
        <p:txBody>
          <a:bodyPr wrap="none" rtlCol="0">
            <a:spAutoFit/>
          </a:bodyPr>
          <a:lstStyle/>
          <a:p>
            <a:r>
              <a:rPr lang="en-US" sz="2800" b="1" dirty="0">
                <a:solidFill>
                  <a:schemeClr val="bg1"/>
                </a:solidFill>
              </a:rPr>
              <a:t>159</a:t>
            </a:r>
            <a:endParaRPr lang="en-US" sz="2400" b="1" dirty="0">
              <a:solidFill>
                <a:schemeClr val="bg1"/>
              </a:solidFill>
            </a:endParaRPr>
          </a:p>
        </p:txBody>
      </p:sp>
      <p:sp>
        <p:nvSpPr>
          <p:cNvPr id="26" name="TextBox 25">
            <a:extLst>
              <a:ext uri="{FF2B5EF4-FFF2-40B4-BE49-F238E27FC236}">
                <a16:creationId xmlns:a16="http://schemas.microsoft.com/office/drawing/2014/main" id="{D63C54CE-AE3C-4257-8C5D-8BC12E5DDAB1}"/>
              </a:ext>
            </a:extLst>
          </p:cNvPr>
          <p:cNvSpPr txBox="1"/>
          <p:nvPr/>
        </p:nvSpPr>
        <p:spPr>
          <a:xfrm>
            <a:off x="4929405" y="4412615"/>
            <a:ext cx="1191352" cy="523220"/>
          </a:xfrm>
          <a:prstGeom prst="rect">
            <a:avLst/>
          </a:prstGeom>
          <a:noFill/>
        </p:spPr>
        <p:txBody>
          <a:bodyPr wrap="none" rtlCol="0">
            <a:spAutoFit/>
          </a:bodyPr>
          <a:lstStyle/>
          <a:p>
            <a:r>
              <a:rPr lang="en-US" sz="2800" b="1" dirty="0">
                <a:solidFill>
                  <a:schemeClr val="bg1"/>
                </a:solidFill>
              </a:rPr>
              <a:t>18,003</a:t>
            </a:r>
          </a:p>
        </p:txBody>
      </p:sp>
      <p:cxnSp>
        <p:nvCxnSpPr>
          <p:cNvPr id="30" name="Straight Connector 29">
            <a:extLst>
              <a:ext uri="{FF2B5EF4-FFF2-40B4-BE49-F238E27FC236}">
                <a16:creationId xmlns:a16="http://schemas.microsoft.com/office/drawing/2014/main" id="{46969367-6FCA-4293-9790-199B19257080}"/>
              </a:ext>
            </a:extLst>
          </p:cNvPr>
          <p:cNvCxnSpPr>
            <a:cxnSpLocks/>
          </p:cNvCxnSpPr>
          <p:nvPr/>
        </p:nvCxnSpPr>
        <p:spPr>
          <a:xfrm>
            <a:off x="4422209" y="254245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AFC87D-FFF9-48C6-B8AB-4ACB8F99F075}"/>
              </a:ext>
            </a:extLst>
          </p:cNvPr>
          <p:cNvSpPr txBox="1"/>
          <p:nvPr/>
        </p:nvSpPr>
        <p:spPr>
          <a:xfrm>
            <a:off x="2348920" y="1602808"/>
            <a:ext cx="1791936" cy="707886"/>
          </a:xfrm>
          <a:prstGeom prst="rect">
            <a:avLst/>
          </a:prstGeom>
          <a:noFill/>
        </p:spPr>
        <p:txBody>
          <a:bodyPr wrap="square" rtlCol="0">
            <a:spAutoFit/>
          </a:bodyPr>
          <a:lstStyle/>
          <a:p>
            <a:pPr algn="ctr"/>
            <a:r>
              <a:rPr lang="en-US" sz="2000" dirty="0">
                <a:solidFill>
                  <a:schemeClr val="bg1"/>
                </a:solidFill>
              </a:rPr>
              <a:t>Household </a:t>
            </a:r>
            <a:r>
              <a:rPr lang="en-US" sz="2000" u="sng" dirty="0">
                <a:solidFill>
                  <a:schemeClr val="bg1"/>
                </a:solidFill>
              </a:rPr>
              <a:t>Opportunities</a:t>
            </a:r>
          </a:p>
        </p:txBody>
      </p:sp>
      <p:sp>
        <p:nvSpPr>
          <p:cNvPr id="32" name="TextBox 31">
            <a:extLst>
              <a:ext uri="{FF2B5EF4-FFF2-40B4-BE49-F238E27FC236}">
                <a16:creationId xmlns:a16="http://schemas.microsoft.com/office/drawing/2014/main" id="{8B8C3E56-214F-4827-8E6E-259AE340C19E}"/>
              </a:ext>
            </a:extLst>
          </p:cNvPr>
          <p:cNvSpPr txBox="1"/>
          <p:nvPr/>
        </p:nvSpPr>
        <p:spPr>
          <a:xfrm>
            <a:off x="2711261" y="2810407"/>
            <a:ext cx="1374094" cy="523220"/>
          </a:xfrm>
          <a:prstGeom prst="rect">
            <a:avLst/>
          </a:prstGeom>
          <a:noFill/>
        </p:spPr>
        <p:txBody>
          <a:bodyPr wrap="none" rtlCol="0">
            <a:spAutoFit/>
          </a:bodyPr>
          <a:lstStyle/>
          <a:p>
            <a:r>
              <a:rPr lang="en-US" sz="2800" b="1" dirty="0">
                <a:solidFill>
                  <a:schemeClr val="bg1"/>
                </a:solidFill>
              </a:rPr>
              <a:t>134,527</a:t>
            </a:r>
            <a:endParaRPr lang="en-US" sz="2000" b="1" dirty="0">
              <a:solidFill>
                <a:schemeClr val="bg1"/>
              </a:solidFill>
            </a:endParaRPr>
          </a:p>
        </p:txBody>
      </p:sp>
      <p:sp>
        <p:nvSpPr>
          <p:cNvPr id="33" name="TextBox 32">
            <a:extLst>
              <a:ext uri="{FF2B5EF4-FFF2-40B4-BE49-F238E27FC236}">
                <a16:creationId xmlns:a16="http://schemas.microsoft.com/office/drawing/2014/main" id="{CB52B45A-AD2D-4C70-A23F-BB2057F3F0CA}"/>
              </a:ext>
            </a:extLst>
          </p:cNvPr>
          <p:cNvSpPr txBox="1"/>
          <p:nvPr/>
        </p:nvSpPr>
        <p:spPr>
          <a:xfrm>
            <a:off x="2711261" y="4412615"/>
            <a:ext cx="1374094" cy="523220"/>
          </a:xfrm>
          <a:prstGeom prst="rect">
            <a:avLst/>
          </a:prstGeom>
          <a:noFill/>
        </p:spPr>
        <p:txBody>
          <a:bodyPr wrap="none" rtlCol="0">
            <a:spAutoFit/>
          </a:bodyPr>
          <a:lstStyle/>
          <a:p>
            <a:r>
              <a:rPr lang="en-US" sz="2800" b="1" dirty="0">
                <a:solidFill>
                  <a:schemeClr val="bg1"/>
                </a:solidFill>
              </a:rPr>
              <a:t>134,527</a:t>
            </a:r>
          </a:p>
        </p:txBody>
      </p:sp>
      <p:cxnSp>
        <p:nvCxnSpPr>
          <p:cNvPr id="34" name="Straight Connector 33">
            <a:extLst>
              <a:ext uri="{FF2B5EF4-FFF2-40B4-BE49-F238E27FC236}">
                <a16:creationId xmlns:a16="http://schemas.microsoft.com/office/drawing/2014/main" id="{4535BBE9-EA51-4734-85F6-2698B5FAEBFD}"/>
              </a:ext>
            </a:extLst>
          </p:cNvPr>
          <p:cNvCxnSpPr>
            <a:cxnSpLocks/>
          </p:cNvCxnSpPr>
          <p:nvPr/>
        </p:nvCxnSpPr>
        <p:spPr>
          <a:xfrm>
            <a:off x="6696017" y="257293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28" name="Shape 334">
            <a:extLst>
              <a:ext uri="{FF2B5EF4-FFF2-40B4-BE49-F238E27FC236}">
                <a16:creationId xmlns:a16="http://schemas.microsoft.com/office/drawing/2014/main" id="{F771141C-4DC0-4170-9D5D-37BB8DD154E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17</a:t>
            </a:fld>
            <a:endParaRPr sz="900" dirty="0">
              <a:latin typeface="Calibri"/>
              <a:ea typeface="Calibri"/>
              <a:cs typeface="Calibri"/>
              <a:sym typeface="Calibri"/>
            </a:endParaRPr>
          </a:p>
        </p:txBody>
      </p:sp>
      <p:cxnSp>
        <p:nvCxnSpPr>
          <p:cNvPr id="36" name="Straight Connector 35">
            <a:extLst>
              <a:ext uri="{FF2B5EF4-FFF2-40B4-BE49-F238E27FC236}">
                <a16:creationId xmlns:a16="http://schemas.microsoft.com/office/drawing/2014/main" id="{D343133D-CD0F-4638-9CC4-9FA8F1C16038}"/>
              </a:ext>
            </a:extLst>
          </p:cNvPr>
          <p:cNvCxnSpPr>
            <a:cxnSpLocks/>
          </p:cNvCxnSpPr>
          <p:nvPr/>
        </p:nvCxnSpPr>
        <p:spPr>
          <a:xfrm>
            <a:off x="9213665" y="2566835"/>
            <a:ext cx="0" cy="1249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2230C4-0DA2-485F-B3A0-AC4C6EB9BD25}"/>
              </a:ext>
            </a:extLst>
          </p:cNvPr>
          <p:cNvCxnSpPr>
            <a:cxnSpLocks/>
          </p:cNvCxnSpPr>
          <p:nvPr/>
        </p:nvCxnSpPr>
        <p:spPr>
          <a:xfrm>
            <a:off x="9213665" y="2566835"/>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123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a:extLst>
              <a:ext uri="{FF2B5EF4-FFF2-40B4-BE49-F238E27FC236}">
                <a16:creationId xmlns:a16="http://schemas.microsoft.com/office/drawing/2014/main" id="{034F57C5-B95D-4619-A207-EF07216D01C2}"/>
              </a:ext>
            </a:extLst>
          </p:cNvPr>
          <p:cNvSpPr>
            <a:spLocks noGrp="1"/>
          </p:cNvSpPr>
          <p:nvPr>
            <p:ph idx="1"/>
          </p:nvPr>
        </p:nvSpPr>
        <p:spPr>
          <a:xfrm>
            <a:off x="209752" y="1541869"/>
            <a:ext cx="11772497" cy="4651136"/>
          </a:xfrm>
          <a:prstGeom prst="roundRect">
            <a:avLst/>
          </a:prstGeom>
          <a:solidFill>
            <a:schemeClr val="bg1">
              <a:alpha val="2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b="1" u="sng" dirty="0">
                <a:solidFill>
                  <a:schemeClr val="bg1"/>
                </a:solidFill>
                <a:cs typeface="Calibri"/>
                <a:sym typeface="Calibri"/>
              </a:rPr>
              <a:t> </a:t>
            </a:r>
          </a:p>
        </p:txBody>
      </p:sp>
      <p:sp>
        <p:nvSpPr>
          <p:cNvPr id="2" name="Title 1"/>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Using our model, we could have predicted half the eviction filings in 2015 before they occurred</a:t>
            </a:r>
          </a:p>
        </p:txBody>
      </p:sp>
      <p:sp>
        <p:nvSpPr>
          <p:cNvPr id="12" name="TextBox 11">
            <a:extLst>
              <a:ext uri="{FF2B5EF4-FFF2-40B4-BE49-F238E27FC236}">
                <a16:creationId xmlns:a16="http://schemas.microsoft.com/office/drawing/2014/main" id="{8C0DB655-0437-4BE3-A3C7-E6BB97FA3B40}"/>
              </a:ext>
            </a:extLst>
          </p:cNvPr>
          <p:cNvSpPr txBox="1"/>
          <p:nvPr/>
        </p:nvSpPr>
        <p:spPr>
          <a:xfrm>
            <a:off x="431332" y="2810407"/>
            <a:ext cx="1364476" cy="707886"/>
          </a:xfrm>
          <a:prstGeom prst="rect">
            <a:avLst/>
          </a:prstGeom>
          <a:noFill/>
        </p:spPr>
        <p:txBody>
          <a:bodyPr wrap="none" rtlCol="0">
            <a:spAutoFit/>
          </a:bodyPr>
          <a:lstStyle/>
          <a:p>
            <a:r>
              <a:rPr lang="en-US" sz="2000" i="1" dirty="0">
                <a:solidFill>
                  <a:schemeClr val="bg1"/>
                </a:solidFill>
              </a:rPr>
              <a:t>What </a:t>
            </a:r>
          </a:p>
          <a:p>
            <a:r>
              <a:rPr lang="en-US" sz="2000" i="1" dirty="0">
                <a:solidFill>
                  <a:schemeClr val="bg1"/>
                </a:solidFill>
              </a:rPr>
              <a:t>happened?</a:t>
            </a:r>
          </a:p>
        </p:txBody>
      </p:sp>
      <p:sp>
        <p:nvSpPr>
          <p:cNvPr id="13" name="TextBox 12">
            <a:extLst>
              <a:ext uri="{FF2B5EF4-FFF2-40B4-BE49-F238E27FC236}">
                <a16:creationId xmlns:a16="http://schemas.microsoft.com/office/drawing/2014/main" id="{7ED394BA-B4E5-49FC-AAE7-23FF9CD0A60C}"/>
              </a:ext>
            </a:extLst>
          </p:cNvPr>
          <p:cNvSpPr txBox="1"/>
          <p:nvPr/>
        </p:nvSpPr>
        <p:spPr>
          <a:xfrm>
            <a:off x="431332" y="4258727"/>
            <a:ext cx="2251215" cy="707886"/>
          </a:xfrm>
          <a:prstGeom prst="rect">
            <a:avLst/>
          </a:prstGeom>
          <a:noFill/>
        </p:spPr>
        <p:txBody>
          <a:bodyPr wrap="square" rtlCol="0">
            <a:spAutoFit/>
          </a:bodyPr>
          <a:lstStyle/>
          <a:p>
            <a:r>
              <a:rPr lang="en-US" sz="2000" i="1" dirty="0">
                <a:solidFill>
                  <a:schemeClr val="bg1"/>
                </a:solidFill>
              </a:rPr>
              <a:t>What could </a:t>
            </a:r>
          </a:p>
          <a:p>
            <a:r>
              <a:rPr lang="en-US" sz="2000" i="1" dirty="0">
                <a:solidFill>
                  <a:schemeClr val="bg1"/>
                </a:solidFill>
              </a:rPr>
              <a:t>have happened?</a:t>
            </a:r>
          </a:p>
        </p:txBody>
      </p:sp>
      <p:sp>
        <p:nvSpPr>
          <p:cNvPr id="19" name="TextBox 18">
            <a:extLst>
              <a:ext uri="{FF2B5EF4-FFF2-40B4-BE49-F238E27FC236}">
                <a16:creationId xmlns:a16="http://schemas.microsoft.com/office/drawing/2014/main" id="{535C602D-1D7F-4F77-90AD-37848604775C}"/>
              </a:ext>
            </a:extLst>
          </p:cNvPr>
          <p:cNvSpPr txBox="1"/>
          <p:nvPr/>
        </p:nvSpPr>
        <p:spPr>
          <a:xfrm>
            <a:off x="9611199" y="1886192"/>
            <a:ext cx="1791936" cy="400110"/>
          </a:xfrm>
          <a:prstGeom prst="rect">
            <a:avLst/>
          </a:prstGeom>
          <a:noFill/>
        </p:spPr>
        <p:txBody>
          <a:bodyPr wrap="square" rtlCol="0">
            <a:spAutoFit/>
          </a:bodyPr>
          <a:lstStyle/>
          <a:p>
            <a:pPr algn="ctr"/>
            <a:r>
              <a:rPr lang="en-US" sz="2000" u="sng" dirty="0">
                <a:solidFill>
                  <a:schemeClr val="bg1"/>
                </a:solidFill>
              </a:rPr>
              <a:t>Eviction Filings</a:t>
            </a:r>
          </a:p>
        </p:txBody>
      </p:sp>
      <p:sp>
        <p:nvSpPr>
          <p:cNvPr id="20" name="TextBox 19">
            <a:extLst>
              <a:ext uri="{FF2B5EF4-FFF2-40B4-BE49-F238E27FC236}">
                <a16:creationId xmlns:a16="http://schemas.microsoft.com/office/drawing/2014/main" id="{72D1CCA7-DC82-4AF1-A078-10F0831DD163}"/>
              </a:ext>
            </a:extLst>
          </p:cNvPr>
          <p:cNvSpPr txBox="1"/>
          <p:nvPr/>
        </p:nvSpPr>
        <p:spPr>
          <a:xfrm>
            <a:off x="4628806" y="1910584"/>
            <a:ext cx="1938672" cy="400110"/>
          </a:xfrm>
          <a:prstGeom prst="rect">
            <a:avLst/>
          </a:prstGeom>
          <a:noFill/>
        </p:spPr>
        <p:txBody>
          <a:bodyPr wrap="none" rtlCol="0">
            <a:spAutoFit/>
          </a:bodyPr>
          <a:lstStyle/>
          <a:p>
            <a:r>
              <a:rPr lang="en-US" sz="2000" u="sng" dirty="0">
                <a:solidFill>
                  <a:schemeClr val="bg1"/>
                </a:solidFill>
              </a:rPr>
              <a:t>Communications</a:t>
            </a:r>
          </a:p>
        </p:txBody>
      </p:sp>
      <p:sp>
        <p:nvSpPr>
          <p:cNvPr id="21" name="TextBox 20">
            <a:extLst>
              <a:ext uri="{FF2B5EF4-FFF2-40B4-BE49-F238E27FC236}">
                <a16:creationId xmlns:a16="http://schemas.microsoft.com/office/drawing/2014/main" id="{E3C5B741-BD05-47E9-8723-259C2630D2D5}"/>
              </a:ext>
            </a:extLst>
          </p:cNvPr>
          <p:cNvSpPr txBox="1"/>
          <p:nvPr/>
        </p:nvSpPr>
        <p:spPr>
          <a:xfrm>
            <a:off x="6533828" y="1626812"/>
            <a:ext cx="2789560" cy="707886"/>
          </a:xfrm>
          <a:prstGeom prst="rect">
            <a:avLst/>
          </a:prstGeom>
          <a:noFill/>
        </p:spPr>
        <p:txBody>
          <a:bodyPr wrap="square" rtlCol="0">
            <a:spAutoFit/>
          </a:bodyPr>
          <a:lstStyle/>
          <a:p>
            <a:pPr algn="ctr"/>
            <a:r>
              <a:rPr lang="en-US" sz="2000" dirty="0">
                <a:solidFill>
                  <a:schemeClr val="bg1"/>
                </a:solidFill>
              </a:rPr>
              <a:t>Successful</a:t>
            </a:r>
            <a:r>
              <a:rPr lang="en-US" sz="2000" b="1" dirty="0">
                <a:solidFill>
                  <a:schemeClr val="bg1"/>
                </a:solidFill>
              </a:rPr>
              <a:t> </a:t>
            </a:r>
          </a:p>
          <a:p>
            <a:pPr algn="ctr"/>
            <a:r>
              <a:rPr lang="en-US" sz="2000" u="sng" dirty="0">
                <a:solidFill>
                  <a:schemeClr val="bg1"/>
                </a:solidFill>
              </a:rPr>
              <a:t>Identifications</a:t>
            </a:r>
          </a:p>
        </p:txBody>
      </p:sp>
      <p:sp>
        <p:nvSpPr>
          <p:cNvPr id="22" name="TextBox 21">
            <a:extLst>
              <a:ext uri="{FF2B5EF4-FFF2-40B4-BE49-F238E27FC236}">
                <a16:creationId xmlns:a16="http://schemas.microsoft.com/office/drawing/2014/main" id="{3F535147-B1C2-4D40-8D1A-F064C367A29A}"/>
              </a:ext>
            </a:extLst>
          </p:cNvPr>
          <p:cNvSpPr txBox="1"/>
          <p:nvPr/>
        </p:nvSpPr>
        <p:spPr>
          <a:xfrm>
            <a:off x="10097486" y="2779629"/>
            <a:ext cx="732893" cy="523220"/>
          </a:xfrm>
          <a:prstGeom prst="rect">
            <a:avLst/>
          </a:prstGeom>
          <a:noFill/>
        </p:spPr>
        <p:txBody>
          <a:bodyPr wrap="none" rtlCol="0">
            <a:spAutoFit/>
          </a:bodyPr>
          <a:lstStyle/>
          <a:p>
            <a:r>
              <a:rPr lang="en-US" sz="2800" b="1" dirty="0">
                <a:solidFill>
                  <a:schemeClr val="bg1"/>
                </a:solidFill>
              </a:rPr>
              <a:t>318</a:t>
            </a:r>
            <a:endParaRPr lang="en-US" sz="2000" b="1" dirty="0">
              <a:solidFill>
                <a:schemeClr val="bg1"/>
              </a:solidFill>
            </a:endParaRPr>
          </a:p>
        </p:txBody>
      </p:sp>
      <p:sp>
        <p:nvSpPr>
          <p:cNvPr id="23" name="TextBox 22">
            <a:extLst>
              <a:ext uri="{FF2B5EF4-FFF2-40B4-BE49-F238E27FC236}">
                <a16:creationId xmlns:a16="http://schemas.microsoft.com/office/drawing/2014/main" id="{1B329682-F040-4455-A76B-3958F064E9DB}"/>
              </a:ext>
            </a:extLst>
          </p:cNvPr>
          <p:cNvSpPr txBox="1"/>
          <p:nvPr/>
        </p:nvSpPr>
        <p:spPr>
          <a:xfrm>
            <a:off x="7691019" y="2810407"/>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4" name="TextBox 23">
            <a:extLst>
              <a:ext uri="{FF2B5EF4-FFF2-40B4-BE49-F238E27FC236}">
                <a16:creationId xmlns:a16="http://schemas.microsoft.com/office/drawing/2014/main" id="{AA7B90A4-C913-4F2E-BB68-DF5210476914}"/>
              </a:ext>
            </a:extLst>
          </p:cNvPr>
          <p:cNvSpPr txBox="1"/>
          <p:nvPr/>
        </p:nvSpPr>
        <p:spPr>
          <a:xfrm>
            <a:off x="5334965" y="2779629"/>
            <a:ext cx="380232" cy="553998"/>
          </a:xfrm>
          <a:prstGeom prst="rect">
            <a:avLst/>
          </a:prstGeom>
          <a:noFill/>
        </p:spPr>
        <p:txBody>
          <a:bodyPr wrap="none" rtlCol="0">
            <a:spAutoFit/>
          </a:bodyPr>
          <a:lstStyle/>
          <a:p>
            <a:r>
              <a:rPr lang="en-US" sz="3000" b="1" dirty="0">
                <a:ln>
                  <a:solidFill>
                    <a:schemeClr val="tx1"/>
                  </a:solidFill>
                </a:ln>
                <a:solidFill>
                  <a:schemeClr val="accent1">
                    <a:lumMod val="60000"/>
                    <a:lumOff val="40000"/>
                  </a:schemeClr>
                </a:solidFill>
              </a:rPr>
              <a:t>0</a:t>
            </a:r>
          </a:p>
        </p:txBody>
      </p:sp>
      <p:sp>
        <p:nvSpPr>
          <p:cNvPr id="25" name="TextBox 24">
            <a:extLst>
              <a:ext uri="{FF2B5EF4-FFF2-40B4-BE49-F238E27FC236}">
                <a16:creationId xmlns:a16="http://schemas.microsoft.com/office/drawing/2014/main" id="{1A2BFCC0-3D37-4DAE-B47F-7F9953D115F2}"/>
              </a:ext>
            </a:extLst>
          </p:cNvPr>
          <p:cNvSpPr txBox="1"/>
          <p:nvPr/>
        </p:nvSpPr>
        <p:spPr>
          <a:xfrm>
            <a:off x="7485911" y="4410186"/>
            <a:ext cx="732893" cy="523220"/>
          </a:xfrm>
          <a:prstGeom prst="rect">
            <a:avLst/>
          </a:prstGeom>
          <a:noFill/>
        </p:spPr>
        <p:txBody>
          <a:bodyPr wrap="none" rtlCol="0">
            <a:spAutoFit/>
          </a:bodyPr>
          <a:lstStyle/>
          <a:p>
            <a:r>
              <a:rPr lang="en-US" sz="2800" b="1" dirty="0">
                <a:solidFill>
                  <a:schemeClr val="bg1"/>
                </a:solidFill>
              </a:rPr>
              <a:t>159</a:t>
            </a:r>
            <a:endParaRPr lang="en-US" sz="2400" b="1" dirty="0">
              <a:solidFill>
                <a:schemeClr val="bg1"/>
              </a:solidFill>
            </a:endParaRPr>
          </a:p>
        </p:txBody>
      </p:sp>
      <p:sp>
        <p:nvSpPr>
          <p:cNvPr id="26" name="TextBox 25">
            <a:extLst>
              <a:ext uri="{FF2B5EF4-FFF2-40B4-BE49-F238E27FC236}">
                <a16:creationId xmlns:a16="http://schemas.microsoft.com/office/drawing/2014/main" id="{D63C54CE-AE3C-4257-8C5D-8BC12E5DDAB1}"/>
              </a:ext>
            </a:extLst>
          </p:cNvPr>
          <p:cNvSpPr txBox="1"/>
          <p:nvPr/>
        </p:nvSpPr>
        <p:spPr>
          <a:xfrm>
            <a:off x="4929405" y="4412615"/>
            <a:ext cx="1191352" cy="523220"/>
          </a:xfrm>
          <a:prstGeom prst="rect">
            <a:avLst/>
          </a:prstGeom>
          <a:noFill/>
        </p:spPr>
        <p:txBody>
          <a:bodyPr wrap="none" rtlCol="0">
            <a:spAutoFit/>
          </a:bodyPr>
          <a:lstStyle/>
          <a:p>
            <a:r>
              <a:rPr lang="en-US" sz="2800" b="1" dirty="0">
                <a:solidFill>
                  <a:schemeClr val="bg1"/>
                </a:solidFill>
              </a:rPr>
              <a:t>18,003</a:t>
            </a:r>
          </a:p>
        </p:txBody>
      </p:sp>
      <p:sp>
        <p:nvSpPr>
          <p:cNvPr id="27" name="TextBox 26">
            <a:extLst>
              <a:ext uri="{FF2B5EF4-FFF2-40B4-BE49-F238E27FC236}">
                <a16:creationId xmlns:a16="http://schemas.microsoft.com/office/drawing/2014/main" id="{C3BE1DD5-1B61-4231-ADC2-C1F2AA9885B5}"/>
              </a:ext>
            </a:extLst>
          </p:cNvPr>
          <p:cNvSpPr txBox="1"/>
          <p:nvPr/>
        </p:nvSpPr>
        <p:spPr>
          <a:xfrm>
            <a:off x="10097486" y="4394797"/>
            <a:ext cx="771365" cy="553998"/>
          </a:xfrm>
          <a:prstGeom prst="rect">
            <a:avLst/>
          </a:prstGeom>
          <a:noFill/>
        </p:spPr>
        <p:txBody>
          <a:bodyPr wrap="none" rtlCol="0">
            <a:spAutoFit/>
          </a:bodyPr>
          <a:lstStyle/>
          <a:p>
            <a:r>
              <a:rPr lang="en-US" sz="3000" b="1" dirty="0">
                <a:ln w="127">
                  <a:solidFill>
                    <a:schemeClr val="tx1"/>
                  </a:solidFill>
                </a:ln>
                <a:solidFill>
                  <a:srgbClr val="92D050"/>
                </a:solidFill>
              </a:rPr>
              <a:t>159</a:t>
            </a:r>
          </a:p>
        </p:txBody>
      </p:sp>
      <p:cxnSp>
        <p:nvCxnSpPr>
          <p:cNvPr id="30" name="Straight Connector 29">
            <a:extLst>
              <a:ext uri="{FF2B5EF4-FFF2-40B4-BE49-F238E27FC236}">
                <a16:creationId xmlns:a16="http://schemas.microsoft.com/office/drawing/2014/main" id="{46969367-6FCA-4293-9790-199B19257080}"/>
              </a:ext>
            </a:extLst>
          </p:cNvPr>
          <p:cNvCxnSpPr>
            <a:cxnSpLocks/>
          </p:cNvCxnSpPr>
          <p:nvPr/>
        </p:nvCxnSpPr>
        <p:spPr>
          <a:xfrm>
            <a:off x="4422209" y="254245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AFC87D-FFF9-48C6-B8AB-4ACB8F99F075}"/>
              </a:ext>
            </a:extLst>
          </p:cNvPr>
          <p:cNvSpPr txBox="1"/>
          <p:nvPr/>
        </p:nvSpPr>
        <p:spPr>
          <a:xfrm>
            <a:off x="2348920" y="1602808"/>
            <a:ext cx="1791936" cy="707886"/>
          </a:xfrm>
          <a:prstGeom prst="rect">
            <a:avLst/>
          </a:prstGeom>
          <a:noFill/>
        </p:spPr>
        <p:txBody>
          <a:bodyPr wrap="square" rtlCol="0">
            <a:spAutoFit/>
          </a:bodyPr>
          <a:lstStyle/>
          <a:p>
            <a:pPr algn="ctr"/>
            <a:r>
              <a:rPr lang="en-US" sz="2000" dirty="0">
                <a:solidFill>
                  <a:schemeClr val="bg1"/>
                </a:solidFill>
              </a:rPr>
              <a:t>Household </a:t>
            </a:r>
            <a:r>
              <a:rPr lang="en-US" sz="2000" u="sng" dirty="0">
                <a:solidFill>
                  <a:schemeClr val="bg1"/>
                </a:solidFill>
              </a:rPr>
              <a:t>Opportunities</a:t>
            </a:r>
          </a:p>
        </p:txBody>
      </p:sp>
      <p:sp>
        <p:nvSpPr>
          <p:cNvPr id="32" name="TextBox 31">
            <a:extLst>
              <a:ext uri="{FF2B5EF4-FFF2-40B4-BE49-F238E27FC236}">
                <a16:creationId xmlns:a16="http://schemas.microsoft.com/office/drawing/2014/main" id="{8B8C3E56-214F-4827-8E6E-259AE340C19E}"/>
              </a:ext>
            </a:extLst>
          </p:cNvPr>
          <p:cNvSpPr txBox="1"/>
          <p:nvPr/>
        </p:nvSpPr>
        <p:spPr>
          <a:xfrm>
            <a:off x="2711261" y="2810407"/>
            <a:ext cx="1374094" cy="523220"/>
          </a:xfrm>
          <a:prstGeom prst="rect">
            <a:avLst/>
          </a:prstGeom>
          <a:noFill/>
        </p:spPr>
        <p:txBody>
          <a:bodyPr wrap="none" rtlCol="0">
            <a:spAutoFit/>
          </a:bodyPr>
          <a:lstStyle/>
          <a:p>
            <a:r>
              <a:rPr lang="en-US" sz="2800" b="1" dirty="0">
                <a:solidFill>
                  <a:schemeClr val="bg1"/>
                </a:solidFill>
              </a:rPr>
              <a:t>134,527</a:t>
            </a:r>
            <a:endParaRPr lang="en-US" sz="2000" b="1" dirty="0">
              <a:solidFill>
                <a:schemeClr val="bg1"/>
              </a:solidFill>
            </a:endParaRPr>
          </a:p>
        </p:txBody>
      </p:sp>
      <p:sp>
        <p:nvSpPr>
          <p:cNvPr id="33" name="TextBox 32">
            <a:extLst>
              <a:ext uri="{FF2B5EF4-FFF2-40B4-BE49-F238E27FC236}">
                <a16:creationId xmlns:a16="http://schemas.microsoft.com/office/drawing/2014/main" id="{CB52B45A-AD2D-4C70-A23F-BB2057F3F0CA}"/>
              </a:ext>
            </a:extLst>
          </p:cNvPr>
          <p:cNvSpPr txBox="1"/>
          <p:nvPr/>
        </p:nvSpPr>
        <p:spPr>
          <a:xfrm>
            <a:off x="2711261" y="4412615"/>
            <a:ext cx="1374094" cy="523220"/>
          </a:xfrm>
          <a:prstGeom prst="rect">
            <a:avLst/>
          </a:prstGeom>
          <a:noFill/>
        </p:spPr>
        <p:txBody>
          <a:bodyPr wrap="none" rtlCol="0">
            <a:spAutoFit/>
          </a:bodyPr>
          <a:lstStyle/>
          <a:p>
            <a:r>
              <a:rPr lang="en-US" sz="2800" b="1" dirty="0">
                <a:solidFill>
                  <a:schemeClr val="bg1"/>
                </a:solidFill>
              </a:rPr>
              <a:t>134,527</a:t>
            </a:r>
          </a:p>
        </p:txBody>
      </p:sp>
      <p:cxnSp>
        <p:nvCxnSpPr>
          <p:cNvPr id="34" name="Straight Connector 33">
            <a:extLst>
              <a:ext uri="{FF2B5EF4-FFF2-40B4-BE49-F238E27FC236}">
                <a16:creationId xmlns:a16="http://schemas.microsoft.com/office/drawing/2014/main" id="{4535BBE9-EA51-4734-85F6-2698B5FAEBFD}"/>
              </a:ext>
            </a:extLst>
          </p:cNvPr>
          <p:cNvCxnSpPr>
            <a:cxnSpLocks/>
          </p:cNvCxnSpPr>
          <p:nvPr/>
        </p:nvCxnSpPr>
        <p:spPr>
          <a:xfrm>
            <a:off x="6696017" y="2572931"/>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BD605F-3C51-4396-9A41-C2D2B35BD20A}"/>
              </a:ext>
            </a:extLst>
          </p:cNvPr>
          <p:cNvCxnSpPr>
            <a:cxnSpLocks/>
          </p:cNvCxnSpPr>
          <p:nvPr/>
        </p:nvCxnSpPr>
        <p:spPr>
          <a:xfrm>
            <a:off x="9213665" y="2566835"/>
            <a:ext cx="0" cy="2743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28" name="Shape 334">
            <a:extLst>
              <a:ext uri="{FF2B5EF4-FFF2-40B4-BE49-F238E27FC236}">
                <a16:creationId xmlns:a16="http://schemas.microsoft.com/office/drawing/2014/main" id="{F771141C-4DC0-4170-9D5D-37BB8DD154E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18</a:t>
            </a:fld>
            <a:endParaRPr sz="900" dirty="0">
              <a:latin typeface="Calibri"/>
              <a:ea typeface="Calibri"/>
              <a:cs typeface="Calibri"/>
              <a:sym typeface="Calibri"/>
            </a:endParaRPr>
          </a:p>
        </p:txBody>
      </p:sp>
    </p:spTree>
    <p:extLst>
      <p:ext uri="{BB962C8B-B14F-4D97-AF65-F5344CB8AC3E}">
        <p14:creationId xmlns:p14="http://schemas.microsoft.com/office/powerpoint/2010/main" val="2447414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D218D26-4E94-4586-8117-9E09A0CA0F22}"/>
              </a:ext>
            </a:extLst>
          </p:cNvPr>
          <p:cNvSpPr/>
          <p:nvPr/>
        </p:nvSpPr>
        <p:spPr>
          <a:xfrm>
            <a:off x="2599601" y="1463985"/>
            <a:ext cx="5185260" cy="4906802"/>
          </a:xfrm>
          <a:prstGeom prst="ellipse">
            <a:avLst/>
          </a:prstGeom>
          <a:solidFill>
            <a:schemeClr val="bg1">
              <a:alpha val="2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 name="Oval 2">
            <a:extLst>
              <a:ext uri="{FF2B5EF4-FFF2-40B4-BE49-F238E27FC236}">
                <a16:creationId xmlns:a16="http://schemas.microsoft.com/office/drawing/2014/main" id="{BBEF6E3F-4714-453B-9BCD-95A079BC76C2}"/>
              </a:ext>
            </a:extLst>
          </p:cNvPr>
          <p:cNvSpPr/>
          <p:nvPr/>
        </p:nvSpPr>
        <p:spPr>
          <a:xfrm>
            <a:off x="3993728" y="220706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9" name="Oval 68">
            <a:extLst>
              <a:ext uri="{FF2B5EF4-FFF2-40B4-BE49-F238E27FC236}">
                <a16:creationId xmlns:a16="http://schemas.microsoft.com/office/drawing/2014/main" id="{82BAF0FB-6784-4DB0-84F8-D3DBEC4CF4B3}"/>
              </a:ext>
            </a:extLst>
          </p:cNvPr>
          <p:cNvSpPr/>
          <p:nvPr/>
        </p:nvSpPr>
        <p:spPr>
          <a:xfrm>
            <a:off x="5106552" y="247708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Oval 89">
            <a:extLst>
              <a:ext uri="{FF2B5EF4-FFF2-40B4-BE49-F238E27FC236}">
                <a16:creationId xmlns:a16="http://schemas.microsoft.com/office/drawing/2014/main" id="{34C57A9A-922F-4400-851F-FE55222E7FBA}"/>
              </a:ext>
            </a:extLst>
          </p:cNvPr>
          <p:cNvSpPr/>
          <p:nvPr/>
        </p:nvSpPr>
        <p:spPr>
          <a:xfrm>
            <a:off x="4750528" y="192055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Oval 100">
            <a:extLst>
              <a:ext uri="{FF2B5EF4-FFF2-40B4-BE49-F238E27FC236}">
                <a16:creationId xmlns:a16="http://schemas.microsoft.com/office/drawing/2014/main" id="{C31BA1D5-6AFB-4C87-94D5-CC14EAE5F6BD}"/>
              </a:ext>
            </a:extLst>
          </p:cNvPr>
          <p:cNvSpPr/>
          <p:nvPr/>
        </p:nvSpPr>
        <p:spPr>
          <a:xfrm>
            <a:off x="5431478" y="270322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Oval 101">
            <a:extLst>
              <a:ext uri="{FF2B5EF4-FFF2-40B4-BE49-F238E27FC236}">
                <a16:creationId xmlns:a16="http://schemas.microsoft.com/office/drawing/2014/main" id="{CDBF15A9-7111-443E-868D-690B2394A792}"/>
              </a:ext>
            </a:extLst>
          </p:cNvPr>
          <p:cNvSpPr/>
          <p:nvPr/>
        </p:nvSpPr>
        <p:spPr>
          <a:xfrm>
            <a:off x="4662289" y="519103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3" name="Oval 102">
            <a:extLst>
              <a:ext uri="{FF2B5EF4-FFF2-40B4-BE49-F238E27FC236}">
                <a16:creationId xmlns:a16="http://schemas.microsoft.com/office/drawing/2014/main" id="{623CFA79-0242-468B-91F5-8718BA3EA706}"/>
              </a:ext>
            </a:extLst>
          </p:cNvPr>
          <p:cNvSpPr/>
          <p:nvPr/>
        </p:nvSpPr>
        <p:spPr>
          <a:xfrm>
            <a:off x="3142174" y="33382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Oval 103">
            <a:extLst>
              <a:ext uri="{FF2B5EF4-FFF2-40B4-BE49-F238E27FC236}">
                <a16:creationId xmlns:a16="http://schemas.microsoft.com/office/drawing/2014/main" id="{32009992-9A5E-4B15-A597-AD74677E9C86}"/>
              </a:ext>
            </a:extLst>
          </p:cNvPr>
          <p:cNvSpPr/>
          <p:nvPr/>
        </p:nvSpPr>
        <p:spPr>
          <a:xfrm>
            <a:off x="5206917"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Oval 104">
            <a:extLst>
              <a:ext uri="{FF2B5EF4-FFF2-40B4-BE49-F238E27FC236}">
                <a16:creationId xmlns:a16="http://schemas.microsoft.com/office/drawing/2014/main" id="{7F4E0DA1-94A5-412D-81B1-44C4F626EF24}"/>
              </a:ext>
            </a:extLst>
          </p:cNvPr>
          <p:cNvSpPr/>
          <p:nvPr/>
        </p:nvSpPr>
        <p:spPr>
          <a:xfrm>
            <a:off x="3286931" y="278619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Oval 105">
            <a:extLst>
              <a:ext uri="{FF2B5EF4-FFF2-40B4-BE49-F238E27FC236}">
                <a16:creationId xmlns:a16="http://schemas.microsoft.com/office/drawing/2014/main" id="{F74EC0D0-D0EB-42A8-A9D5-77D5365CCC4B}"/>
              </a:ext>
            </a:extLst>
          </p:cNvPr>
          <p:cNvSpPr/>
          <p:nvPr/>
        </p:nvSpPr>
        <p:spPr>
          <a:xfrm>
            <a:off x="5674580" y="188672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Oval 106">
            <a:extLst>
              <a:ext uri="{FF2B5EF4-FFF2-40B4-BE49-F238E27FC236}">
                <a16:creationId xmlns:a16="http://schemas.microsoft.com/office/drawing/2014/main" id="{0CEEBC8A-DA74-47DF-8B94-1D554B7C54F4}"/>
              </a:ext>
            </a:extLst>
          </p:cNvPr>
          <p:cNvSpPr/>
          <p:nvPr/>
        </p:nvSpPr>
        <p:spPr>
          <a:xfrm>
            <a:off x="4086185"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Oval 118">
            <a:extLst>
              <a:ext uri="{FF2B5EF4-FFF2-40B4-BE49-F238E27FC236}">
                <a16:creationId xmlns:a16="http://schemas.microsoft.com/office/drawing/2014/main" id="{73CAC16E-14DD-4C33-AD94-D7D3B6EC6C65}"/>
              </a:ext>
            </a:extLst>
          </p:cNvPr>
          <p:cNvSpPr/>
          <p:nvPr/>
        </p:nvSpPr>
        <p:spPr>
          <a:xfrm>
            <a:off x="4673036" y="260965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Oval 119">
            <a:extLst>
              <a:ext uri="{FF2B5EF4-FFF2-40B4-BE49-F238E27FC236}">
                <a16:creationId xmlns:a16="http://schemas.microsoft.com/office/drawing/2014/main" id="{CDFD2D2A-2212-4FD2-924E-B365F063C393}"/>
              </a:ext>
            </a:extLst>
          </p:cNvPr>
          <p:cNvSpPr/>
          <p:nvPr/>
        </p:nvSpPr>
        <p:spPr>
          <a:xfrm>
            <a:off x="5762178" y="300033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Oval 120">
            <a:extLst>
              <a:ext uri="{FF2B5EF4-FFF2-40B4-BE49-F238E27FC236}">
                <a16:creationId xmlns:a16="http://schemas.microsoft.com/office/drawing/2014/main" id="{8EDED351-925F-4A79-A688-E4190B647FF4}"/>
              </a:ext>
            </a:extLst>
          </p:cNvPr>
          <p:cNvSpPr/>
          <p:nvPr/>
        </p:nvSpPr>
        <p:spPr>
          <a:xfrm>
            <a:off x="4289902" y="26677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Oval 121">
            <a:extLst>
              <a:ext uri="{FF2B5EF4-FFF2-40B4-BE49-F238E27FC236}">
                <a16:creationId xmlns:a16="http://schemas.microsoft.com/office/drawing/2014/main" id="{C28FA0F7-D520-4A37-8524-C9CED4F0281A}"/>
              </a:ext>
            </a:extLst>
          </p:cNvPr>
          <p:cNvSpPr/>
          <p:nvPr/>
        </p:nvSpPr>
        <p:spPr>
          <a:xfrm>
            <a:off x="5178293" y="323312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Oval 122">
            <a:extLst>
              <a:ext uri="{FF2B5EF4-FFF2-40B4-BE49-F238E27FC236}">
                <a16:creationId xmlns:a16="http://schemas.microsoft.com/office/drawing/2014/main" id="{E847402D-4863-48A8-8597-E548F3DF3CF7}"/>
              </a:ext>
            </a:extLst>
          </p:cNvPr>
          <p:cNvSpPr/>
          <p:nvPr/>
        </p:nvSpPr>
        <p:spPr>
          <a:xfrm>
            <a:off x="6309608" y="22868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Oval 123">
            <a:extLst>
              <a:ext uri="{FF2B5EF4-FFF2-40B4-BE49-F238E27FC236}">
                <a16:creationId xmlns:a16="http://schemas.microsoft.com/office/drawing/2014/main" id="{FB4F5225-9B56-4001-9255-DFA2C959D925}"/>
              </a:ext>
            </a:extLst>
          </p:cNvPr>
          <p:cNvSpPr/>
          <p:nvPr/>
        </p:nvSpPr>
        <p:spPr>
          <a:xfrm>
            <a:off x="3517507" y="3738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Oval 124">
            <a:extLst>
              <a:ext uri="{FF2B5EF4-FFF2-40B4-BE49-F238E27FC236}">
                <a16:creationId xmlns:a16="http://schemas.microsoft.com/office/drawing/2014/main" id="{FAA55B41-3ED9-4164-87BB-A32D37311C78}"/>
              </a:ext>
            </a:extLst>
          </p:cNvPr>
          <p:cNvSpPr/>
          <p:nvPr/>
        </p:nvSpPr>
        <p:spPr>
          <a:xfrm>
            <a:off x="4199745" y="508449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Oval 125">
            <a:extLst>
              <a:ext uri="{FF2B5EF4-FFF2-40B4-BE49-F238E27FC236}">
                <a16:creationId xmlns:a16="http://schemas.microsoft.com/office/drawing/2014/main" id="{00AEDCEE-7EE7-4239-AE48-01CC02660177}"/>
              </a:ext>
            </a:extLst>
          </p:cNvPr>
          <p:cNvSpPr/>
          <p:nvPr/>
        </p:nvSpPr>
        <p:spPr>
          <a:xfrm>
            <a:off x="6502712" y="525732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Oval 126">
            <a:extLst>
              <a:ext uri="{FF2B5EF4-FFF2-40B4-BE49-F238E27FC236}">
                <a16:creationId xmlns:a16="http://schemas.microsoft.com/office/drawing/2014/main" id="{C2571193-D5A3-42B1-9737-82BDC224E840}"/>
              </a:ext>
            </a:extLst>
          </p:cNvPr>
          <p:cNvSpPr/>
          <p:nvPr/>
        </p:nvSpPr>
        <p:spPr>
          <a:xfrm>
            <a:off x="5500532" y="494458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Oval 127">
            <a:extLst>
              <a:ext uri="{FF2B5EF4-FFF2-40B4-BE49-F238E27FC236}">
                <a16:creationId xmlns:a16="http://schemas.microsoft.com/office/drawing/2014/main" id="{15CED66C-8A23-4AD1-B5E7-07AC167FEAF7}"/>
              </a:ext>
            </a:extLst>
          </p:cNvPr>
          <p:cNvSpPr/>
          <p:nvPr/>
        </p:nvSpPr>
        <p:spPr>
          <a:xfrm>
            <a:off x="5776752" y="238435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E92B6F94-698E-443D-AAA8-DDADCDB7B9EE}"/>
              </a:ext>
            </a:extLst>
          </p:cNvPr>
          <p:cNvSpPr/>
          <p:nvPr/>
        </p:nvSpPr>
        <p:spPr>
          <a:xfrm>
            <a:off x="4947965" y="29340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Oval 130">
            <a:extLst>
              <a:ext uri="{FF2B5EF4-FFF2-40B4-BE49-F238E27FC236}">
                <a16:creationId xmlns:a16="http://schemas.microsoft.com/office/drawing/2014/main" id="{65081D45-6BC9-48CE-BBDD-3FD71C095B54}"/>
              </a:ext>
            </a:extLst>
          </p:cNvPr>
          <p:cNvSpPr/>
          <p:nvPr/>
        </p:nvSpPr>
        <p:spPr>
          <a:xfrm>
            <a:off x="3687974" y="342088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Oval 131">
            <a:extLst>
              <a:ext uri="{FF2B5EF4-FFF2-40B4-BE49-F238E27FC236}">
                <a16:creationId xmlns:a16="http://schemas.microsoft.com/office/drawing/2014/main" id="{909C2568-A82D-43A9-962C-1A077FF38E9F}"/>
              </a:ext>
            </a:extLst>
          </p:cNvPr>
          <p:cNvSpPr/>
          <p:nvPr/>
        </p:nvSpPr>
        <p:spPr>
          <a:xfrm>
            <a:off x="4734288" y="32994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3" name="Oval 132">
            <a:extLst>
              <a:ext uri="{FF2B5EF4-FFF2-40B4-BE49-F238E27FC236}">
                <a16:creationId xmlns:a16="http://schemas.microsoft.com/office/drawing/2014/main" id="{7FFC7764-4F21-4593-BAD5-B4601F63FCF7}"/>
              </a:ext>
            </a:extLst>
          </p:cNvPr>
          <p:cNvSpPr/>
          <p:nvPr/>
        </p:nvSpPr>
        <p:spPr>
          <a:xfrm>
            <a:off x="5565754" y="341285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Oval 133">
            <a:extLst>
              <a:ext uri="{FF2B5EF4-FFF2-40B4-BE49-F238E27FC236}">
                <a16:creationId xmlns:a16="http://schemas.microsoft.com/office/drawing/2014/main" id="{5AEDFD0B-4F63-4DB9-84FF-7F1E1B0047DD}"/>
              </a:ext>
            </a:extLst>
          </p:cNvPr>
          <p:cNvSpPr/>
          <p:nvPr/>
        </p:nvSpPr>
        <p:spPr>
          <a:xfrm>
            <a:off x="6994939" y="3580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5" name="Oval 134">
            <a:extLst>
              <a:ext uri="{FF2B5EF4-FFF2-40B4-BE49-F238E27FC236}">
                <a16:creationId xmlns:a16="http://schemas.microsoft.com/office/drawing/2014/main" id="{77772A88-CE3D-4090-B0D8-EFA9B03E2BAE}"/>
              </a:ext>
            </a:extLst>
          </p:cNvPr>
          <p:cNvSpPr/>
          <p:nvPr/>
        </p:nvSpPr>
        <p:spPr>
          <a:xfrm>
            <a:off x="5928290" y="454244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Oval 135">
            <a:extLst>
              <a:ext uri="{FF2B5EF4-FFF2-40B4-BE49-F238E27FC236}">
                <a16:creationId xmlns:a16="http://schemas.microsoft.com/office/drawing/2014/main" id="{DC8BEA99-973A-49F6-A8B1-D8D72351A7B4}"/>
              </a:ext>
            </a:extLst>
          </p:cNvPr>
          <p:cNvSpPr/>
          <p:nvPr/>
        </p:nvSpPr>
        <p:spPr>
          <a:xfrm>
            <a:off x="6230475" y="277250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Oval 136">
            <a:extLst>
              <a:ext uri="{FF2B5EF4-FFF2-40B4-BE49-F238E27FC236}">
                <a16:creationId xmlns:a16="http://schemas.microsoft.com/office/drawing/2014/main" id="{3EE61800-D170-435D-9D03-884BAD31BCAB}"/>
              </a:ext>
            </a:extLst>
          </p:cNvPr>
          <p:cNvSpPr/>
          <p:nvPr/>
        </p:nvSpPr>
        <p:spPr>
          <a:xfrm>
            <a:off x="4423537" y="300232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Oval 137">
            <a:extLst>
              <a:ext uri="{FF2B5EF4-FFF2-40B4-BE49-F238E27FC236}">
                <a16:creationId xmlns:a16="http://schemas.microsoft.com/office/drawing/2014/main" id="{E5FA091D-7C4C-445A-B8A4-A60693C88D80}"/>
              </a:ext>
            </a:extLst>
          </p:cNvPr>
          <p:cNvSpPr/>
          <p:nvPr/>
        </p:nvSpPr>
        <p:spPr>
          <a:xfrm>
            <a:off x="5164314" y="204411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Oval 138">
            <a:extLst>
              <a:ext uri="{FF2B5EF4-FFF2-40B4-BE49-F238E27FC236}">
                <a16:creationId xmlns:a16="http://schemas.microsoft.com/office/drawing/2014/main" id="{37A1EEAB-0EB0-49FA-B475-5C950192B51F}"/>
              </a:ext>
            </a:extLst>
          </p:cNvPr>
          <p:cNvSpPr/>
          <p:nvPr/>
        </p:nvSpPr>
        <p:spPr>
          <a:xfrm>
            <a:off x="3186354" y="48029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Oval 140">
            <a:extLst>
              <a:ext uri="{FF2B5EF4-FFF2-40B4-BE49-F238E27FC236}">
                <a16:creationId xmlns:a16="http://schemas.microsoft.com/office/drawing/2014/main" id="{513FCFFB-CF35-479C-A324-B47CEE84302E}"/>
              </a:ext>
            </a:extLst>
          </p:cNvPr>
          <p:cNvSpPr/>
          <p:nvPr/>
        </p:nvSpPr>
        <p:spPr>
          <a:xfrm>
            <a:off x="3787713" y="301052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Oval 141">
            <a:extLst>
              <a:ext uri="{FF2B5EF4-FFF2-40B4-BE49-F238E27FC236}">
                <a16:creationId xmlns:a16="http://schemas.microsoft.com/office/drawing/2014/main" id="{964D444A-CA26-43DA-90C9-5BC3361AA4BD}"/>
              </a:ext>
            </a:extLst>
          </p:cNvPr>
          <p:cNvSpPr/>
          <p:nvPr/>
        </p:nvSpPr>
        <p:spPr>
          <a:xfrm>
            <a:off x="5054886" y="36674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E3A052BD-8FD7-42D4-96C3-E40D11AB6788}"/>
              </a:ext>
            </a:extLst>
          </p:cNvPr>
          <p:cNvSpPr/>
          <p:nvPr/>
        </p:nvSpPr>
        <p:spPr>
          <a:xfrm>
            <a:off x="4673036" y="385529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FA06AE6A-F745-4D59-9D58-174532963F63}"/>
              </a:ext>
            </a:extLst>
          </p:cNvPr>
          <p:cNvSpPr/>
          <p:nvPr/>
        </p:nvSpPr>
        <p:spPr>
          <a:xfrm>
            <a:off x="5488257" y="378901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Oval 144">
            <a:extLst>
              <a:ext uri="{FF2B5EF4-FFF2-40B4-BE49-F238E27FC236}">
                <a16:creationId xmlns:a16="http://schemas.microsoft.com/office/drawing/2014/main" id="{B534189C-0F62-4C79-88DF-3D475055D6AC}"/>
              </a:ext>
            </a:extLst>
          </p:cNvPr>
          <p:cNvSpPr/>
          <p:nvPr/>
        </p:nvSpPr>
        <p:spPr>
          <a:xfrm>
            <a:off x="4802960" y="453776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6" name="Oval 145">
            <a:extLst>
              <a:ext uri="{FF2B5EF4-FFF2-40B4-BE49-F238E27FC236}">
                <a16:creationId xmlns:a16="http://schemas.microsoft.com/office/drawing/2014/main" id="{482D3E60-E0F2-4600-ADC8-CED5ABE57B04}"/>
              </a:ext>
            </a:extLst>
          </p:cNvPr>
          <p:cNvSpPr/>
          <p:nvPr/>
        </p:nvSpPr>
        <p:spPr>
          <a:xfrm>
            <a:off x="6506442" y="382599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7" name="Oval 146">
            <a:extLst>
              <a:ext uri="{FF2B5EF4-FFF2-40B4-BE49-F238E27FC236}">
                <a16:creationId xmlns:a16="http://schemas.microsoft.com/office/drawing/2014/main" id="{52A5B4C4-6A1E-4A96-9471-F067CC0524B8}"/>
              </a:ext>
            </a:extLst>
          </p:cNvPr>
          <p:cNvSpPr/>
          <p:nvPr/>
        </p:nvSpPr>
        <p:spPr>
          <a:xfrm>
            <a:off x="6026380" y="541811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8" name="Oval 147">
            <a:extLst>
              <a:ext uri="{FF2B5EF4-FFF2-40B4-BE49-F238E27FC236}">
                <a16:creationId xmlns:a16="http://schemas.microsoft.com/office/drawing/2014/main" id="{F6192285-A95E-4434-B37F-0C8E63180C8A}"/>
              </a:ext>
            </a:extLst>
          </p:cNvPr>
          <p:cNvSpPr/>
          <p:nvPr/>
        </p:nvSpPr>
        <p:spPr>
          <a:xfrm>
            <a:off x="6565673" y="482031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Oval 148">
            <a:extLst>
              <a:ext uri="{FF2B5EF4-FFF2-40B4-BE49-F238E27FC236}">
                <a16:creationId xmlns:a16="http://schemas.microsoft.com/office/drawing/2014/main" id="{AC4B30CF-272B-4D0F-8491-15997951E4A6}"/>
              </a:ext>
            </a:extLst>
          </p:cNvPr>
          <p:cNvSpPr/>
          <p:nvPr/>
        </p:nvSpPr>
        <p:spPr>
          <a:xfrm>
            <a:off x="3444352" y="433185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0" name="Oval 149">
            <a:extLst>
              <a:ext uri="{FF2B5EF4-FFF2-40B4-BE49-F238E27FC236}">
                <a16:creationId xmlns:a16="http://schemas.microsoft.com/office/drawing/2014/main" id="{4D7EF637-46AC-49F2-880B-19B5CE92027E}"/>
              </a:ext>
            </a:extLst>
          </p:cNvPr>
          <p:cNvSpPr/>
          <p:nvPr/>
        </p:nvSpPr>
        <p:spPr>
          <a:xfrm>
            <a:off x="3687974" y="528553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2" name="Oval 151">
            <a:extLst>
              <a:ext uri="{FF2B5EF4-FFF2-40B4-BE49-F238E27FC236}">
                <a16:creationId xmlns:a16="http://schemas.microsoft.com/office/drawing/2014/main" id="{71BD7D97-F035-45EA-AEC6-32E6C8D34A19}"/>
              </a:ext>
            </a:extLst>
          </p:cNvPr>
          <p:cNvSpPr/>
          <p:nvPr/>
        </p:nvSpPr>
        <p:spPr>
          <a:xfrm>
            <a:off x="4131073" y="331803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3" name="Oval 152">
            <a:extLst>
              <a:ext uri="{FF2B5EF4-FFF2-40B4-BE49-F238E27FC236}">
                <a16:creationId xmlns:a16="http://schemas.microsoft.com/office/drawing/2014/main" id="{BCDF599D-CD3F-4CEA-B157-8555AACA252A}"/>
              </a:ext>
            </a:extLst>
          </p:cNvPr>
          <p:cNvSpPr/>
          <p:nvPr/>
        </p:nvSpPr>
        <p:spPr>
          <a:xfrm>
            <a:off x="5123559" y="41857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a:extLst>
              <a:ext uri="{FF2B5EF4-FFF2-40B4-BE49-F238E27FC236}">
                <a16:creationId xmlns:a16="http://schemas.microsoft.com/office/drawing/2014/main" id="{65C1DD9E-E29D-4544-9A13-302170A1F458}"/>
              </a:ext>
            </a:extLst>
          </p:cNvPr>
          <p:cNvSpPr/>
          <p:nvPr/>
        </p:nvSpPr>
        <p:spPr>
          <a:xfrm>
            <a:off x="3933872" y="364169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Oval 154">
            <a:extLst>
              <a:ext uri="{FF2B5EF4-FFF2-40B4-BE49-F238E27FC236}">
                <a16:creationId xmlns:a16="http://schemas.microsoft.com/office/drawing/2014/main" id="{28A04712-5662-4329-8CA2-AD04DBA58989}"/>
              </a:ext>
            </a:extLst>
          </p:cNvPr>
          <p:cNvSpPr/>
          <p:nvPr/>
        </p:nvSpPr>
        <p:spPr>
          <a:xfrm>
            <a:off x="6093131" y="361804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Oval 155">
            <a:extLst>
              <a:ext uri="{FF2B5EF4-FFF2-40B4-BE49-F238E27FC236}">
                <a16:creationId xmlns:a16="http://schemas.microsoft.com/office/drawing/2014/main" id="{A7490C11-9A93-4CC2-8AB0-065B3A9531BE}"/>
              </a:ext>
            </a:extLst>
          </p:cNvPr>
          <p:cNvSpPr/>
          <p:nvPr/>
        </p:nvSpPr>
        <p:spPr>
          <a:xfrm>
            <a:off x="3756646"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7" name="Oval 156">
            <a:extLst>
              <a:ext uri="{FF2B5EF4-FFF2-40B4-BE49-F238E27FC236}">
                <a16:creationId xmlns:a16="http://schemas.microsoft.com/office/drawing/2014/main" id="{3CDCC01D-2611-4E80-A424-B1A47A737492}"/>
              </a:ext>
            </a:extLst>
          </p:cNvPr>
          <p:cNvSpPr/>
          <p:nvPr/>
        </p:nvSpPr>
        <p:spPr>
          <a:xfrm>
            <a:off x="5419585" y="456157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8" name="Oval 157">
            <a:extLst>
              <a:ext uri="{FF2B5EF4-FFF2-40B4-BE49-F238E27FC236}">
                <a16:creationId xmlns:a16="http://schemas.microsoft.com/office/drawing/2014/main" id="{C7E8573A-38BF-4286-BCEB-C6924A1CC41C}"/>
              </a:ext>
            </a:extLst>
          </p:cNvPr>
          <p:cNvSpPr/>
          <p:nvPr/>
        </p:nvSpPr>
        <p:spPr>
          <a:xfrm>
            <a:off x="5028283" y="506485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9" name="Oval 158">
            <a:extLst>
              <a:ext uri="{FF2B5EF4-FFF2-40B4-BE49-F238E27FC236}">
                <a16:creationId xmlns:a16="http://schemas.microsoft.com/office/drawing/2014/main" id="{7A152948-35A5-4F4D-9F05-B9D05600B5C8}"/>
              </a:ext>
            </a:extLst>
          </p:cNvPr>
          <p:cNvSpPr/>
          <p:nvPr/>
        </p:nvSpPr>
        <p:spPr>
          <a:xfrm>
            <a:off x="6849623" y="299034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Oval 159">
            <a:extLst>
              <a:ext uri="{FF2B5EF4-FFF2-40B4-BE49-F238E27FC236}">
                <a16:creationId xmlns:a16="http://schemas.microsoft.com/office/drawing/2014/main" id="{EE1AC5D1-0CC7-46B8-B282-93A4E26824B3}"/>
              </a:ext>
            </a:extLst>
          </p:cNvPr>
          <p:cNvSpPr/>
          <p:nvPr/>
        </p:nvSpPr>
        <p:spPr>
          <a:xfrm>
            <a:off x="4665620" y="565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1" name="Oval 160">
            <a:extLst>
              <a:ext uri="{FF2B5EF4-FFF2-40B4-BE49-F238E27FC236}">
                <a16:creationId xmlns:a16="http://schemas.microsoft.com/office/drawing/2014/main" id="{D4401AE3-650B-438E-8507-812EBE15B0F9}"/>
              </a:ext>
            </a:extLst>
          </p:cNvPr>
          <p:cNvSpPr/>
          <p:nvPr/>
        </p:nvSpPr>
        <p:spPr>
          <a:xfrm>
            <a:off x="314985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Oval 162">
            <a:extLst>
              <a:ext uri="{FF2B5EF4-FFF2-40B4-BE49-F238E27FC236}">
                <a16:creationId xmlns:a16="http://schemas.microsoft.com/office/drawing/2014/main" id="{D5ACDBAB-AD78-4F7D-8860-7DADBBF34E07}"/>
              </a:ext>
            </a:extLst>
          </p:cNvPr>
          <p:cNvSpPr/>
          <p:nvPr/>
        </p:nvSpPr>
        <p:spPr>
          <a:xfrm>
            <a:off x="4131073" y="394520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4" name="Oval 163">
            <a:extLst>
              <a:ext uri="{FF2B5EF4-FFF2-40B4-BE49-F238E27FC236}">
                <a16:creationId xmlns:a16="http://schemas.microsoft.com/office/drawing/2014/main" id="{8BE66452-A77E-4954-8853-321765BA71B2}"/>
              </a:ext>
            </a:extLst>
          </p:cNvPr>
          <p:cNvSpPr/>
          <p:nvPr/>
        </p:nvSpPr>
        <p:spPr>
          <a:xfrm>
            <a:off x="5835970"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5" name="Oval 164">
            <a:extLst>
              <a:ext uri="{FF2B5EF4-FFF2-40B4-BE49-F238E27FC236}">
                <a16:creationId xmlns:a16="http://schemas.microsoft.com/office/drawing/2014/main" id="{CAB938C8-74CC-4166-8942-9C9E0231BCF5}"/>
              </a:ext>
            </a:extLst>
          </p:cNvPr>
          <p:cNvSpPr/>
          <p:nvPr/>
        </p:nvSpPr>
        <p:spPr>
          <a:xfrm>
            <a:off x="698696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6" name="Oval 165">
            <a:extLst>
              <a:ext uri="{FF2B5EF4-FFF2-40B4-BE49-F238E27FC236}">
                <a16:creationId xmlns:a16="http://schemas.microsoft.com/office/drawing/2014/main" id="{D1CCBA9B-311E-4232-937F-030B46D94F43}"/>
              </a:ext>
            </a:extLst>
          </p:cNvPr>
          <p:cNvSpPr/>
          <p:nvPr/>
        </p:nvSpPr>
        <p:spPr>
          <a:xfrm>
            <a:off x="3650369" y="25352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7" name="Oval 166">
            <a:extLst>
              <a:ext uri="{FF2B5EF4-FFF2-40B4-BE49-F238E27FC236}">
                <a16:creationId xmlns:a16="http://schemas.microsoft.com/office/drawing/2014/main" id="{67CD7B70-7532-4815-8DD0-B7B807470A59}"/>
              </a:ext>
            </a:extLst>
          </p:cNvPr>
          <p:cNvSpPr/>
          <p:nvPr/>
        </p:nvSpPr>
        <p:spPr>
          <a:xfrm>
            <a:off x="3993728" y="4429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Oval 167">
            <a:extLst>
              <a:ext uri="{FF2B5EF4-FFF2-40B4-BE49-F238E27FC236}">
                <a16:creationId xmlns:a16="http://schemas.microsoft.com/office/drawing/2014/main" id="{31111D63-6FC1-4858-9278-832C974098EA}"/>
              </a:ext>
            </a:extLst>
          </p:cNvPr>
          <p:cNvSpPr/>
          <p:nvPr/>
        </p:nvSpPr>
        <p:spPr>
          <a:xfrm>
            <a:off x="4374426" y="467033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9" name="Oval 168">
            <a:extLst>
              <a:ext uri="{FF2B5EF4-FFF2-40B4-BE49-F238E27FC236}">
                <a16:creationId xmlns:a16="http://schemas.microsoft.com/office/drawing/2014/main" id="{ABFCCB93-522F-4C5F-AF82-EAA46D6FEF39}"/>
              </a:ext>
            </a:extLst>
          </p:cNvPr>
          <p:cNvSpPr/>
          <p:nvPr/>
        </p:nvSpPr>
        <p:spPr>
          <a:xfrm>
            <a:off x="3697558" y="477654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0" name="Oval 169">
            <a:extLst>
              <a:ext uri="{FF2B5EF4-FFF2-40B4-BE49-F238E27FC236}">
                <a16:creationId xmlns:a16="http://schemas.microsoft.com/office/drawing/2014/main" id="{14B1FA1B-6938-4FF9-8CFC-CE6FDD08AAC1}"/>
              </a:ext>
            </a:extLst>
          </p:cNvPr>
          <p:cNvSpPr/>
          <p:nvPr/>
        </p:nvSpPr>
        <p:spPr>
          <a:xfrm>
            <a:off x="6101775" y="495799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1" name="Oval 170">
            <a:extLst>
              <a:ext uri="{FF2B5EF4-FFF2-40B4-BE49-F238E27FC236}">
                <a16:creationId xmlns:a16="http://schemas.microsoft.com/office/drawing/2014/main" id="{824D82E8-DE22-4D54-BCF4-06CA7253B3AE}"/>
              </a:ext>
            </a:extLst>
          </p:cNvPr>
          <p:cNvSpPr/>
          <p:nvPr/>
        </p:nvSpPr>
        <p:spPr>
          <a:xfrm>
            <a:off x="5537236" y="574316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Oval 171">
            <a:extLst>
              <a:ext uri="{FF2B5EF4-FFF2-40B4-BE49-F238E27FC236}">
                <a16:creationId xmlns:a16="http://schemas.microsoft.com/office/drawing/2014/main" id="{32499D12-9267-435B-83BF-13183929927E}"/>
              </a:ext>
            </a:extLst>
          </p:cNvPr>
          <p:cNvSpPr/>
          <p:nvPr/>
        </p:nvSpPr>
        <p:spPr>
          <a:xfrm>
            <a:off x="6520685" y="4252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41227C5F-67EC-4698-9F15-BA96F377FDDE}"/>
              </a:ext>
            </a:extLst>
          </p:cNvPr>
          <p:cNvSpPr/>
          <p:nvPr/>
        </p:nvSpPr>
        <p:spPr>
          <a:xfrm>
            <a:off x="8225987" y="4963869"/>
            <a:ext cx="266700" cy="2518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5" name="TextBox 4">
            <a:extLst>
              <a:ext uri="{FF2B5EF4-FFF2-40B4-BE49-F238E27FC236}">
                <a16:creationId xmlns:a16="http://schemas.microsoft.com/office/drawing/2014/main" id="{4EA9AF5E-D552-4685-B50A-C0E881FE72EA}"/>
              </a:ext>
            </a:extLst>
          </p:cNvPr>
          <p:cNvSpPr txBox="1"/>
          <p:nvPr/>
        </p:nvSpPr>
        <p:spPr>
          <a:xfrm>
            <a:off x="8519205" y="4917467"/>
            <a:ext cx="2009775" cy="369332"/>
          </a:xfrm>
          <a:prstGeom prst="rect">
            <a:avLst/>
          </a:prstGeom>
          <a:noFill/>
        </p:spPr>
        <p:txBody>
          <a:bodyPr wrap="square" rtlCol="0">
            <a:spAutoFit/>
          </a:bodyPr>
          <a:lstStyle/>
          <a:p>
            <a:r>
              <a:rPr lang="en-US" b="1" dirty="0">
                <a:solidFill>
                  <a:schemeClr val="bg1"/>
                </a:solidFill>
              </a:rPr>
              <a:t>All Clients</a:t>
            </a:r>
            <a:endParaRPr lang="en-VI" b="1" dirty="0">
              <a:solidFill>
                <a:schemeClr val="bg1"/>
              </a:solidFill>
            </a:endParaRPr>
          </a:p>
        </p:txBody>
      </p:sp>
      <p:sp>
        <p:nvSpPr>
          <p:cNvPr id="75" name="Title 1">
            <a:extLst>
              <a:ext uri="{FF2B5EF4-FFF2-40B4-BE49-F238E27FC236}">
                <a16:creationId xmlns:a16="http://schemas.microsoft.com/office/drawing/2014/main" id="{78BADC18-AF5C-4C2B-AC56-8DD22B1EB5E7}"/>
              </a:ext>
            </a:extLst>
          </p:cNvPr>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We can identify 50% of eviction filings with outreach rate below 14%</a:t>
            </a:r>
          </a:p>
        </p:txBody>
      </p:sp>
      <p:sp>
        <p:nvSpPr>
          <p:cNvPr id="76" name="Shape 334">
            <a:extLst>
              <a:ext uri="{FF2B5EF4-FFF2-40B4-BE49-F238E27FC236}">
                <a16:creationId xmlns:a16="http://schemas.microsoft.com/office/drawing/2014/main" id="{26C63846-4385-4B98-B656-193ECAB7FF1D}"/>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19</a:t>
            </a:fld>
            <a:endParaRPr sz="900" dirty="0">
              <a:latin typeface="Calibri"/>
              <a:ea typeface="Calibri"/>
              <a:cs typeface="Calibri"/>
              <a:sym typeface="Calibri"/>
            </a:endParaRPr>
          </a:p>
        </p:txBody>
      </p:sp>
    </p:spTree>
    <p:extLst>
      <p:ext uri="{BB962C8B-B14F-4D97-AF65-F5344CB8AC3E}">
        <p14:creationId xmlns:p14="http://schemas.microsoft.com/office/powerpoint/2010/main" val="3859973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51658"/>
            <a:ext cx="10244517" cy="493200"/>
          </a:xfrm>
        </p:spPr>
        <p:txBody>
          <a:bodyPr numCol="1"/>
          <a:lstStyle/>
          <a:p>
            <a:r>
              <a:rPr lang="en-US" dirty="0">
                <a:solidFill>
                  <a:schemeClr val="bg1"/>
                </a:solidFill>
                <a:latin typeface="Calibri Light (Headings)"/>
                <a:cs typeface="Calibri" charset="0"/>
              </a:rPr>
              <a:t>Our discussion points for today</a:t>
            </a:r>
            <a:endParaRPr lang="en-US" dirty="0">
              <a:solidFill>
                <a:schemeClr val="bg1"/>
              </a:solidFill>
              <a:latin typeface="Calibri Light (Headings)"/>
            </a:endParaRPr>
          </a:p>
        </p:txBody>
      </p:sp>
      <p:sp>
        <p:nvSpPr>
          <p:cNvPr id="6" name="Footer Placeholder 5"/>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p:cNvSpPr>
            <a:spLocks noGrp="1"/>
          </p:cNvSpPr>
          <p:nvPr>
            <p:ph type="sldNum" sz="quarter" idx="12"/>
          </p:nvPr>
        </p:nvSpPr>
        <p:spPr>
          <a:xfrm>
            <a:off x="11338560" y="6385683"/>
            <a:ext cx="413852" cy="295303"/>
          </a:xfrm>
        </p:spPr>
        <p:txBody>
          <a:bodyPr numCol="1"/>
          <a:lstStyle/>
          <a:p>
            <a:fld id="{831CFD71-6638-48AF-A8DD-07B269875813}" type="slidenum">
              <a:rPr lang="en-US" smtClean="0"/>
              <a:pPr/>
              <a:t>2</a:t>
            </a:fld>
            <a:endParaRPr lang="en-US" dirty="0"/>
          </a:p>
        </p:txBody>
      </p:sp>
      <p:graphicFrame>
        <p:nvGraphicFramePr>
          <p:cNvPr id="9" name="Diagram 8">
            <a:extLst>
              <a:ext uri="{FF2B5EF4-FFF2-40B4-BE49-F238E27FC236}">
                <a16:creationId xmlns:a16="http://schemas.microsoft.com/office/drawing/2014/main" id="{8ACDA425-30E5-4689-8B5D-9BFBA43B3861}"/>
              </a:ext>
            </a:extLst>
          </p:cNvPr>
          <p:cNvGraphicFramePr/>
          <p:nvPr>
            <p:extLst>
              <p:ext uri="{D42A27DB-BD31-4B8C-83A1-F6EECF244321}">
                <p14:modId xmlns:p14="http://schemas.microsoft.com/office/powerpoint/2010/main" val="2506719587"/>
              </p:ext>
            </p:extLst>
          </p:nvPr>
        </p:nvGraphicFramePr>
        <p:xfrm>
          <a:off x="1153459" y="698362"/>
          <a:ext cx="9885082" cy="5643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771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D218D26-4E94-4586-8117-9E09A0CA0F22}"/>
              </a:ext>
            </a:extLst>
          </p:cNvPr>
          <p:cNvSpPr/>
          <p:nvPr/>
        </p:nvSpPr>
        <p:spPr>
          <a:xfrm>
            <a:off x="2599601" y="1463985"/>
            <a:ext cx="5185260" cy="4906802"/>
          </a:xfrm>
          <a:prstGeom prst="ellipse">
            <a:avLst/>
          </a:prstGeom>
          <a:solidFill>
            <a:schemeClr val="bg1">
              <a:alpha val="2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 name="Oval 2">
            <a:extLst>
              <a:ext uri="{FF2B5EF4-FFF2-40B4-BE49-F238E27FC236}">
                <a16:creationId xmlns:a16="http://schemas.microsoft.com/office/drawing/2014/main" id="{BBEF6E3F-4714-453B-9BCD-95A079BC76C2}"/>
              </a:ext>
            </a:extLst>
          </p:cNvPr>
          <p:cNvSpPr/>
          <p:nvPr/>
        </p:nvSpPr>
        <p:spPr>
          <a:xfrm>
            <a:off x="3993728" y="220706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9" name="Oval 68">
            <a:extLst>
              <a:ext uri="{FF2B5EF4-FFF2-40B4-BE49-F238E27FC236}">
                <a16:creationId xmlns:a16="http://schemas.microsoft.com/office/drawing/2014/main" id="{82BAF0FB-6784-4DB0-84F8-D3DBEC4CF4B3}"/>
              </a:ext>
            </a:extLst>
          </p:cNvPr>
          <p:cNvSpPr/>
          <p:nvPr/>
        </p:nvSpPr>
        <p:spPr>
          <a:xfrm>
            <a:off x="5106552" y="247708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Oval 89">
            <a:extLst>
              <a:ext uri="{FF2B5EF4-FFF2-40B4-BE49-F238E27FC236}">
                <a16:creationId xmlns:a16="http://schemas.microsoft.com/office/drawing/2014/main" id="{34C57A9A-922F-4400-851F-FE55222E7FBA}"/>
              </a:ext>
            </a:extLst>
          </p:cNvPr>
          <p:cNvSpPr/>
          <p:nvPr/>
        </p:nvSpPr>
        <p:spPr>
          <a:xfrm>
            <a:off x="4750528" y="192055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Oval 100">
            <a:extLst>
              <a:ext uri="{FF2B5EF4-FFF2-40B4-BE49-F238E27FC236}">
                <a16:creationId xmlns:a16="http://schemas.microsoft.com/office/drawing/2014/main" id="{C31BA1D5-6AFB-4C87-94D5-CC14EAE5F6BD}"/>
              </a:ext>
            </a:extLst>
          </p:cNvPr>
          <p:cNvSpPr/>
          <p:nvPr/>
        </p:nvSpPr>
        <p:spPr>
          <a:xfrm>
            <a:off x="5431478" y="270322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Oval 101">
            <a:extLst>
              <a:ext uri="{FF2B5EF4-FFF2-40B4-BE49-F238E27FC236}">
                <a16:creationId xmlns:a16="http://schemas.microsoft.com/office/drawing/2014/main" id="{CDBF15A9-7111-443E-868D-690B2394A792}"/>
              </a:ext>
            </a:extLst>
          </p:cNvPr>
          <p:cNvSpPr/>
          <p:nvPr/>
        </p:nvSpPr>
        <p:spPr>
          <a:xfrm>
            <a:off x="4662289" y="519103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3" name="Oval 102">
            <a:extLst>
              <a:ext uri="{FF2B5EF4-FFF2-40B4-BE49-F238E27FC236}">
                <a16:creationId xmlns:a16="http://schemas.microsoft.com/office/drawing/2014/main" id="{623CFA79-0242-468B-91F5-8718BA3EA706}"/>
              </a:ext>
            </a:extLst>
          </p:cNvPr>
          <p:cNvSpPr/>
          <p:nvPr/>
        </p:nvSpPr>
        <p:spPr>
          <a:xfrm>
            <a:off x="3142174" y="33382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Oval 103">
            <a:extLst>
              <a:ext uri="{FF2B5EF4-FFF2-40B4-BE49-F238E27FC236}">
                <a16:creationId xmlns:a16="http://schemas.microsoft.com/office/drawing/2014/main" id="{32009992-9A5E-4B15-A597-AD74677E9C86}"/>
              </a:ext>
            </a:extLst>
          </p:cNvPr>
          <p:cNvSpPr/>
          <p:nvPr/>
        </p:nvSpPr>
        <p:spPr>
          <a:xfrm>
            <a:off x="5206917"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Oval 104">
            <a:extLst>
              <a:ext uri="{FF2B5EF4-FFF2-40B4-BE49-F238E27FC236}">
                <a16:creationId xmlns:a16="http://schemas.microsoft.com/office/drawing/2014/main" id="{7F4E0DA1-94A5-412D-81B1-44C4F626EF24}"/>
              </a:ext>
            </a:extLst>
          </p:cNvPr>
          <p:cNvSpPr/>
          <p:nvPr/>
        </p:nvSpPr>
        <p:spPr>
          <a:xfrm>
            <a:off x="3286931" y="278619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Oval 105">
            <a:extLst>
              <a:ext uri="{FF2B5EF4-FFF2-40B4-BE49-F238E27FC236}">
                <a16:creationId xmlns:a16="http://schemas.microsoft.com/office/drawing/2014/main" id="{F74EC0D0-D0EB-42A8-A9D5-77D5365CCC4B}"/>
              </a:ext>
            </a:extLst>
          </p:cNvPr>
          <p:cNvSpPr/>
          <p:nvPr/>
        </p:nvSpPr>
        <p:spPr>
          <a:xfrm>
            <a:off x="5674580" y="188672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Oval 106">
            <a:extLst>
              <a:ext uri="{FF2B5EF4-FFF2-40B4-BE49-F238E27FC236}">
                <a16:creationId xmlns:a16="http://schemas.microsoft.com/office/drawing/2014/main" id="{0CEEBC8A-DA74-47DF-8B94-1D554B7C54F4}"/>
              </a:ext>
            </a:extLst>
          </p:cNvPr>
          <p:cNvSpPr/>
          <p:nvPr/>
        </p:nvSpPr>
        <p:spPr>
          <a:xfrm>
            <a:off x="4086185"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Oval 118">
            <a:extLst>
              <a:ext uri="{FF2B5EF4-FFF2-40B4-BE49-F238E27FC236}">
                <a16:creationId xmlns:a16="http://schemas.microsoft.com/office/drawing/2014/main" id="{73CAC16E-14DD-4C33-AD94-D7D3B6EC6C65}"/>
              </a:ext>
            </a:extLst>
          </p:cNvPr>
          <p:cNvSpPr/>
          <p:nvPr/>
        </p:nvSpPr>
        <p:spPr>
          <a:xfrm>
            <a:off x="4673036" y="260965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Oval 119">
            <a:extLst>
              <a:ext uri="{FF2B5EF4-FFF2-40B4-BE49-F238E27FC236}">
                <a16:creationId xmlns:a16="http://schemas.microsoft.com/office/drawing/2014/main" id="{CDFD2D2A-2212-4FD2-924E-B365F063C393}"/>
              </a:ext>
            </a:extLst>
          </p:cNvPr>
          <p:cNvSpPr/>
          <p:nvPr/>
        </p:nvSpPr>
        <p:spPr>
          <a:xfrm>
            <a:off x="5762178" y="300033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Oval 120">
            <a:extLst>
              <a:ext uri="{FF2B5EF4-FFF2-40B4-BE49-F238E27FC236}">
                <a16:creationId xmlns:a16="http://schemas.microsoft.com/office/drawing/2014/main" id="{8EDED351-925F-4A79-A688-E4190B647FF4}"/>
              </a:ext>
            </a:extLst>
          </p:cNvPr>
          <p:cNvSpPr/>
          <p:nvPr/>
        </p:nvSpPr>
        <p:spPr>
          <a:xfrm>
            <a:off x="4289902" y="26677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Oval 121">
            <a:extLst>
              <a:ext uri="{FF2B5EF4-FFF2-40B4-BE49-F238E27FC236}">
                <a16:creationId xmlns:a16="http://schemas.microsoft.com/office/drawing/2014/main" id="{C28FA0F7-D520-4A37-8524-C9CED4F0281A}"/>
              </a:ext>
            </a:extLst>
          </p:cNvPr>
          <p:cNvSpPr/>
          <p:nvPr/>
        </p:nvSpPr>
        <p:spPr>
          <a:xfrm>
            <a:off x="5178293" y="323312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Oval 122">
            <a:extLst>
              <a:ext uri="{FF2B5EF4-FFF2-40B4-BE49-F238E27FC236}">
                <a16:creationId xmlns:a16="http://schemas.microsoft.com/office/drawing/2014/main" id="{E847402D-4863-48A8-8597-E548F3DF3CF7}"/>
              </a:ext>
            </a:extLst>
          </p:cNvPr>
          <p:cNvSpPr/>
          <p:nvPr/>
        </p:nvSpPr>
        <p:spPr>
          <a:xfrm>
            <a:off x="6309608" y="22868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Oval 123">
            <a:extLst>
              <a:ext uri="{FF2B5EF4-FFF2-40B4-BE49-F238E27FC236}">
                <a16:creationId xmlns:a16="http://schemas.microsoft.com/office/drawing/2014/main" id="{FB4F5225-9B56-4001-9255-DFA2C959D925}"/>
              </a:ext>
            </a:extLst>
          </p:cNvPr>
          <p:cNvSpPr/>
          <p:nvPr/>
        </p:nvSpPr>
        <p:spPr>
          <a:xfrm>
            <a:off x="3517507" y="3738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Oval 124">
            <a:extLst>
              <a:ext uri="{FF2B5EF4-FFF2-40B4-BE49-F238E27FC236}">
                <a16:creationId xmlns:a16="http://schemas.microsoft.com/office/drawing/2014/main" id="{FAA55B41-3ED9-4164-87BB-A32D37311C78}"/>
              </a:ext>
            </a:extLst>
          </p:cNvPr>
          <p:cNvSpPr/>
          <p:nvPr/>
        </p:nvSpPr>
        <p:spPr>
          <a:xfrm>
            <a:off x="4199745" y="508449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Oval 125">
            <a:extLst>
              <a:ext uri="{FF2B5EF4-FFF2-40B4-BE49-F238E27FC236}">
                <a16:creationId xmlns:a16="http://schemas.microsoft.com/office/drawing/2014/main" id="{00AEDCEE-7EE7-4239-AE48-01CC02660177}"/>
              </a:ext>
            </a:extLst>
          </p:cNvPr>
          <p:cNvSpPr/>
          <p:nvPr/>
        </p:nvSpPr>
        <p:spPr>
          <a:xfrm>
            <a:off x="6502712" y="525732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Oval 126">
            <a:extLst>
              <a:ext uri="{FF2B5EF4-FFF2-40B4-BE49-F238E27FC236}">
                <a16:creationId xmlns:a16="http://schemas.microsoft.com/office/drawing/2014/main" id="{C2571193-D5A3-42B1-9737-82BDC224E840}"/>
              </a:ext>
            </a:extLst>
          </p:cNvPr>
          <p:cNvSpPr/>
          <p:nvPr/>
        </p:nvSpPr>
        <p:spPr>
          <a:xfrm>
            <a:off x="5500532" y="494458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Oval 127">
            <a:extLst>
              <a:ext uri="{FF2B5EF4-FFF2-40B4-BE49-F238E27FC236}">
                <a16:creationId xmlns:a16="http://schemas.microsoft.com/office/drawing/2014/main" id="{15CED66C-8A23-4AD1-B5E7-07AC167FEAF7}"/>
              </a:ext>
            </a:extLst>
          </p:cNvPr>
          <p:cNvSpPr/>
          <p:nvPr/>
        </p:nvSpPr>
        <p:spPr>
          <a:xfrm>
            <a:off x="5776752" y="238435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E92B6F94-698E-443D-AAA8-DDADCDB7B9EE}"/>
              </a:ext>
            </a:extLst>
          </p:cNvPr>
          <p:cNvSpPr/>
          <p:nvPr/>
        </p:nvSpPr>
        <p:spPr>
          <a:xfrm>
            <a:off x="4947965" y="29340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Oval 130">
            <a:extLst>
              <a:ext uri="{FF2B5EF4-FFF2-40B4-BE49-F238E27FC236}">
                <a16:creationId xmlns:a16="http://schemas.microsoft.com/office/drawing/2014/main" id="{65081D45-6BC9-48CE-BBDD-3FD71C095B54}"/>
              </a:ext>
            </a:extLst>
          </p:cNvPr>
          <p:cNvSpPr/>
          <p:nvPr/>
        </p:nvSpPr>
        <p:spPr>
          <a:xfrm>
            <a:off x="3687974" y="342088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Oval 131">
            <a:extLst>
              <a:ext uri="{FF2B5EF4-FFF2-40B4-BE49-F238E27FC236}">
                <a16:creationId xmlns:a16="http://schemas.microsoft.com/office/drawing/2014/main" id="{909C2568-A82D-43A9-962C-1A077FF38E9F}"/>
              </a:ext>
            </a:extLst>
          </p:cNvPr>
          <p:cNvSpPr/>
          <p:nvPr/>
        </p:nvSpPr>
        <p:spPr>
          <a:xfrm>
            <a:off x="4734288" y="32994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3" name="Oval 132">
            <a:extLst>
              <a:ext uri="{FF2B5EF4-FFF2-40B4-BE49-F238E27FC236}">
                <a16:creationId xmlns:a16="http://schemas.microsoft.com/office/drawing/2014/main" id="{7FFC7764-4F21-4593-BAD5-B4601F63FCF7}"/>
              </a:ext>
            </a:extLst>
          </p:cNvPr>
          <p:cNvSpPr/>
          <p:nvPr/>
        </p:nvSpPr>
        <p:spPr>
          <a:xfrm>
            <a:off x="5565754" y="341285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Oval 133">
            <a:extLst>
              <a:ext uri="{FF2B5EF4-FFF2-40B4-BE49-F238E27FC236}">
                <a16:creationId xmlns:a16="http://schemas.microsoft.com/office/drawing/2014/main" id="{5AEDFD0B-4F63-4DB9-84FF-7F1E1B0047DD}"/>
              </a:ext>
            </a:extLst>
          </p:cNvPr>
          <p:cNvSpPr/>
          <p:nvPr/>
        </p:nvSpPr>
        <p:spPr>
          <a:xfrm>
            <a:off x="6994939" y="3580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5" name="Oval 134">
            <a:extLst>
              <a:ext uri="{FF2B5EF4-FFF2-40B4-BE49-F238E27FC236}">
                <a16:creationId xmlns:a16="http://schemas.microsoft.com/office/drawing/2014/main" id="{77772A88-CE3D-4090-B0D8-EFA9B03E2BAE}"/>
              </a:ext>
            </a:extLst>
          </p:cNvPr>
          <p:cNvSpPr/>
          <p:nvPr/>
        </p:nvSpPr>
        <p:spPr>
          <a:xfrm>
            <a:off x="5928290" y="454244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Oval 135">
            <a:extLst>
              <a:ext uri="{FF2B5EF4-FFF2-40B4-BE49-F238E27FC236}">
                <a16:creationId xmlns:a16="http://schemas.microsoft.com/office/drawing/2014/main" id="{DC8BEA99-973A-49F6-A8B1-D8D72351A7B4}"/>
              </a:ext>
            </a:extLst>
          </p:cNvPr>
          <p:cNvSpPr/>
          <p:nvPr/>
        </p:nvSpPr>
        <p:spPr>
          <a:xfrm>
            <a:off x="6230475" y="277250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Oval 136">
            <a:extLst>
              <a:ext uri="{FF2B5EF4-FFF2-40B4-BE49-F238E27FC236}">
                <a16:creationId xmlns:a16="http://schemas.microsoft.com/office/drawing/2014/main" id="{3EE61800-D170-435D-9D03-884BAD31BCAB}"/>
              </a:ext>
            </a:extLst>
          </p:cNvPr>
          <p:cNvSpPr/>
          <p:nvPr/>
        </p:nvSpPr>
        <p:spPr>
          <a:xfrm>
            <a:off x="4423537" y="300232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Oval 137">
            <a:extLst>
              <a:ext uri="{FF2B5EF4-FFF2-40B4-BE49-F238E27FC236}">
                <a16:creationId xmlns:a16="http://schemas.microsoft.com/office/drawing/2014/main" id="{E5FA091D-7C4C-445A-B8A4-A60693C88D80}"/>
              </a:ext>
            </a:extLst>
          </p:cNvPr>
          <p:cNvSpPr/>
          <p:nvPr/>
        </p:nvSpPr>
        <p:spPr>
          <a:xfrm>
            <a:off x="5164314" y="204411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Oval 138">
            <a:extLst>
              <a:ext uri="{FF2B5EF4-FFF2-40B4-BE49-F238E27FC236}">
                <a16:creationId xmlns:a16="http://schemas.microsoft.com/office/drawing/2014/main" id="{37A1EEAB-0EB0-49FA-B475-5C950192B51F}"/>
              </a:ext>
            </a:extLst>
          </p:cNvPr>
          <p:cNvSpPr/>
          <p:nvPr/>
        </p:nvSpPr>
        <p:spPr>
          <a:xfrm>
            <a:off x="3186354" y="48029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Oval 140">
            <a:extLst>
              <a:ext uri="{FF2B5EF4-FFF2-40B4-BE49-F238E27FC236}">
                <a16:creationId xmlns:a16="http://schemas.microsoft.com/office/drawing/2014/main" id="{513FCFFB-CF35-479C-A324-B47CEE84302E}"/>
              </a:ext>
            </a:extLst>
          </p:cNvPr>
          <p:cNvSpPr/>
          <p:nvPr/>
        </p:nvSpPr>
        <p:spPr>
          <a:xfrm>
            <a:off x="3787713" y="301052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Oval 141">
            <a:extLst>
              <a:ext uri="{FF2B5EF4-FFF2-40B4-BE49-F238E27FC236}">
                <a16:creationId xmlns:a16="http://schemas.microsoft.com/office/drawing/2014/main" id="{964D444A-CA26-43DA-90C9-5BC3361AA4BD}"/>
              </a:ext>
            </a:extLst>
          </p:cNvPr>
          <p:cNvSpPr/>
          <p:nvPr/>
        </p:nvSpPr>
        <p:spPr>
          <a:xfrm>
            <a:off x="5054886" y="36674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E3A052BD-8FD7-42D4-96C3-E40D11AB6788}"/>
              </a:ext>
            </a:extLst>
          </p:cNvPr>
          <p:cNvSpPr/>
          <p:nvPr/>
        </p:nvSpPr>
        <p:spPr>
          <a:xfrm>
            <a:off x="4673036" y="385529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FA06AE6A-F745-4D59-9D58-174532963F63}"/>
              </a:ext>
            </a:extLst>
          </p:cNvPr>
          <p:cNvSpPr/>
          <p:nvPr/>
        </p:nvSpPr>
        <p:spPr>
          <a:xfrm>
            <a:off x="5488257" y="378901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Oval 144">
            <a:extLst>
              <a:ext uri="{FF2B5EF4-FFF2-40B4-BE49-F238E27FC236}">
                <a16:creationId xmlns:a16="http://schemas.microsoft.com/office/drawing/2014/main" id="{B534189C-0F62-4C79-88DF-3D475055D6AC}"/>
              </a:ext>
            </a:extLst>
          </p:cNvPr>
          <p:cNvSpPr/>
          <p:nvPr/>
        </p:nvSpPr>
        <p:spPr>
          <a:xfrm>
            <a:off x="4802960" y="453776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6" name="Oval 145">
            <a:extLst>
              <a:ext uri="{FF2B5EF4-FFF2-40B4-BE49-F238E27FC236}">
                <a16:creationId xmlns:a16="http://schemas.microsoft.com/office/drawing/2014/main" id="{482D3E60-E0F2-4600-ADC8-CED5ABE57B04}"/>
              </a:ext>
            </a:extLst>
          </p:cNvPr>
          <p:cNvSpPr/>
          <p:nvPr/>
        </p:nvSpPr>
        <p:spPr>
          <a:xfrm>
            <a:off x="6506442" y="382599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7" name="Oval 146">
            <a:extLst>
              <a:ext uri="{FF2B5EF4-FFF2-40B4-BE49-F238E27FC236}">
                <a16:creationId xmlns:a16="http://schemas.microsoft.com/office/drawing/2014/main" id="{52A5B4C4-6A1E-4A96-9471-F067CC0524B8}"/>
              </a:ext>
            </a:extLst>
          </p:cNvPr>
          <p:cNvSpPr/>
          <p:nvPr/>
        </p:nvSpPr>
        <p:spPr>
          <a:xfrm>
            <a:off x="6026380" y="541811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8" name="Oval 147">
            <a:extLst>
              <a:ext uri="{FF2B5EF4-FFF2-40B4-BE49-F238E27FC236}">
                <a16:creationId xmlns:a16="http://schemas.microsoft.com/office/drawing/2014/main" id="{F6192285-A95E-4434-B37F-0C8E63180C8A}"/>
              </a:ext>
            </a:extLst>
          </p:cNvPr>
          <p:cNvSpPr/>
          <p:nvPr/>
        </p:nvSpPr>
        <p:spPr>
          <a:xfrm>
            <a:off x="6565673" y="482031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Oval 148">
            <a:extLst>
              <a:ext uri="{FF2B5EF4-FFF2-40B4-BE49-F238E27FC236}">
                <a16:creationId xmlns:a16="http://schemas.microsoft.com/office/drawing/2014/main" id="{AC4B30CF-272B-4D0F-8491-15997951E4A6}"/>
              </a:ext>
            </a:extLst>
          </p:cNvPr>
          <p:cNvSpPr/>
          <p:nvPr/>
        </p:nvSpPr>
        <p:spPr>
          <a:xfrm>
            <a:off x="3444352" y="433185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0" name="Oval 149">
            <a:extLst>
              <a:ext uri="{FF2B5EF4-FFF2-40B4-BE49-F238E27FC236}">
                <a16:creationId xmlns:a16="http://schemas.microsoft.com/office/drawing/2014/main" id="{4D7EF637-46AC-49F2-880B-19B5CE92027E}"/>
              </a:ext>
            </a:extLst>
          </p:cNvPr>
          <p:cNvSpPr/>
          <p:nvPr/>
        </p:nvSpPr>
        <p:spPr>
          <a:xfrm>
            <a:off x="3687974" y="528553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2" name="Oval 151">
            <a:extLst>
              <a:ext uri="{FF2B5EF4-FFF2-40B4-BE49-F238E27FC236}">
                <a16:creationId xmlns:a16="http://schemas.microsoft.com/office/drawing/2014/main" id="{71BD7D97-F035-45EA-AEC6-32E6C8D34A19}"/>
              </a:ext>
            </a:extLst>
          </p:cNvPr>
          <p:cNvSpPr/>
          <p:nvPr/>
        </p:nvSpPr>
        <p:spPr>
          <a:xfrm>
            <a:off x="4131073" y="331803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3" name="Oval 152">
            <a:extLst>
              <a:ext uri="{FF2B5EF4-FFF2-40B4-BE49-F238E27FC236}">
                <a16:creationId xmlns:a16="http://schemas.microsoft.com/office/drawing/2014/main" id="{BCDF599D-CD3F-4CEA-B157-8555AACA252A}"/>
              </a:ext>
            </a:extLst>
          </p:cNvPr>
          <p:cNvSpPr/>
          <p:nvPr/>
        </p:nvSpPr>
        <p:spPr>
          <a:xfrm>
            <a:off x="5123559" y="41857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a:extLst>
              <a:ext uri="{FF2B5EF4-FFF2-40B4-BE49-F238E27FC236}">
                <a16:creationId xmlns:a16="http://schemas.microsoft.com/office/drawing/2014/main" id="{65C1DD9E-E29D-4544-9A13-302170A1F458}"/>
              </a:ext>
            </a:extLst>
          </p:cNvPr>
          <p:cNvSpPr/>
          <p:nvPr/>
        </p:nvSpPr>
        <p:spPr>
          <a:xfrm>
            <a:off x="3933872" y="364169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Oval 154">
            <a:extLst>
              <a:ext uri="{FF2B5EF4-FFF2-40B4-BE49-F238E27FC236}">
                <a16:creationId xmlns:a16="http://schemas.microsoft.com/office/drawing/2014/main" id="{28A04712-5662-4329-8CA2-AD04DBA58989}"/>
              </a:ext>
            </a:extLst>
          </p:cNvPr>
          <p:cNvSpPr/>
          <p:nvPr/>
        </p:nvSpPr>
        <p:spPr>
          <a:xfrm>
            <a:off x="6093131" y="361804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Oval 155">
            <a:extLst>
              <a:ext uri="{FF2B5EF4-FFF2-40B4-BE49-F238E27FC236}">
                <a16:creationId xmlns:a16="http://schemas.microsoft.com/office/drawing/2014/main" id="{A7490C11-9A93-4CC2-8AB0-065B3A9531BE}"/>
              </a:ext>
            </a:extLst>
          </p:cNvPr>
          <p:cNvSpPr/>
          <p:nvPr/>
        </p:nvSpPr>
        <p:spPr>
          <a:xfrm>
            <a:off x="3756646"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7" name="Oval 156">
            <a:extLst>
              <a:ext uri="{FF2B5EF4-FFF2-40B4-BE49-F238E27FC236}">
                <a16:creationId xmlns:a16="http://schemas.microsoft.com/office/drawing/2014/main" id="{3CDCC01D-2611-4E80-A424-B1A47A737492}"/>
              </a:ext>
            </a:extLst>
          </p:cNvPr>
          <p:cNvSpPr/>
          <p:nvPr/>
        </p:nvSpPr>
        <p:spPr>
          <a:xfrm>
            <a:off x="5419585" y="456157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8" name="Oval 157">
            <a:extLst>
              <a:ext uri="{FF2B5EF4-FFF2-40B4-BE49-F238E27FC236}">
                <a16:creationId xmlns:a16="http://schemas.microsoft.com/office/drawing/2014/main" id="{C7E8573A-38BF-4286-BCEB-C6924A1CC41C}"/>
              </a:ext>
            </a:extLst>
          </p:cNvPr>
          <p:cNvSpPr/>
          <p:nvPr/>
        </p:nvSpPr>
        <p:spPr>
          <a:xfrm>
            <a:off x="5028283" y="506485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9" name="Oval 158">
            <a:extLst>
              <a:ext uri="{FF2B5EF4-FFF2-40B4-BE49-F238E27FC236}">
                <a16:creationId xmlns:a16="http://schemas.microsoft.com/office/drawing/2014/main" id="{7A152948-35A5-4F4D-9F05-B9D05600B5C8}"/>
              </a:ext>
            </a:extLst>
          </p:cNvPr>
          <p:cNvSpPr/>
          <p:nvPr/>
        </p:nvSpPr>
        <p:spPr>
          <a:xfrm>
            <a:off x="6849623" y="299034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Oval 159">
            <a:extLst>
              <a:ext uri="{FF2B5EF4-FFF2-40B4-BE49-F238E27FC236}">
                <a16:creationId xmlns:a16="http://schemas.microsoft.com/office/drawing/2014/main" id="{EE1AC5D1-0CC7-46B8-B282-93A4E26824B3}"/>
              </a:ext>
            </a:extLst>
          </p:cNvPr>
          <p:cNvSpPr/>
          <p:nvPr/>
        </p:nvSpPr>
        <p:spPr>
          <a:xfrm>
            <a:off x="4665620" y="565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1" name="Oval 160">
            <a:extLst>
              <a:ext uri="{FF2B5EF4-FFF2-40B4-BE49-F238E27FC236}">
                <a16:creationId xmlns:a16="http://schemas.microsoft.com/office/drawing/2014/main" id="{D4401AE3-650B-438E-8507-812EBE15B0F9}"/>
              </a:ext>
            </a:extLst>
          </p:cNvPr>
          <p:cNvSpPr/>
          <p:nvPr/>
        </p:nvSpPr>
        <p:spPr>
          <a:xfrm>
            <a:off x="314985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Oval 162">
            <a:extLst>
              <a:ext uri="{FF2B5EF4-FFF2-40B4-BE49-F238E27FC236}">
                <a16:creationId xmlns:a16="http://schemas.microsoft.com/office/drawing/2014/main" id="{D5ACDBAB-AD78-4F7D-8860-7DADBBF34E07}"/>
              </a:ext>
            </a:extLst>
          </p:cNvPr>
          <p:cNvSpPr/>
          <p:nvPr/>
        </p:nvSpPr>
        <p:spPr>
          <a:xfrm>
            <a:off x="4131073" y="394520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4" name="Oval 163">
            <a:extLst>
              <a:ext uri="{FF2B5EF4-FFF2-40B4-BE49-F238E27FC236}">
                <a16:creationId xmlns:a16="http://schemas.microsoft.com/office/drawing/2014/main" id="{8BE66452-A77E-4954-8853-321765BA71B2}"/>
              </a:ext>
            </a:extLst>
          </p:cNvPr>
          <p:cNvSpPr/>
          <p:nvPr/>
        </p:nvSpPr>
        <p:spPr>
          <a:xfrm>
            <a:off x="5835970"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5" name="Oval 164">
            <a:extLst>
              <a:ext uri="{FF2B5EF4-FFF2-40B4-BE49-F238E27FC236}">
                <a16:creationId xmlns:a16="http://schemas.microsoft.com/office/drawing/2014/main" id="{CAB938C8-74CC-4166-8942-9C9E0231BCF5}"/>
              </a:ext>
            </a:extLst>
          </p:cNvPr>
          <p:cNvSpPr/>
          <p:nvPr/>
        </p:nvSpPr>
        <p:spPr>
          <a:xfrm>
            <a:off x="698696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6" name="Oval 165">
            <a:extLst>
              <a:ext uri="{FF2B5EF4-FFF2-40B4-BE49-F238E27FC236}">
                <a16:creationId xmlns:a16="http://schemas.microsoft.com/office/drawing/2014/main" id="{D1CCBA9B-311E-4232-937F-030B46D94F43}"/>
              </a:ext>
            </a:extLst>
          </p:cNvPr>
          <p:cNvSpPr/>
          <p:nvPr/>
        </p:nvSpPr>
        <p:spPr>
          <a:xfrm>
            <a:off x="3650369" y="25352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7" name="Oval 166">
            <a:extLst>
              <a:ext uri="{FF2B5EF4-FFF2-40B4-BE49-F238E27FC236}">
                <a16:creationId xmlns:a16="http://schemas.microsoft.com/office/drawing/2014/main" id="{67CD7B70-7532-4815-8DD0-B7B807470A59}"/>
              </a:ext>
            </a:extLst>
          </p:cNvPr>
          <p:cNvSpPr/>
          <p:nvPr/>
        </p:nvSpPr>
        <p:spPr>
          <a:xfrm>
            <a:off x="3993728" y="4429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Oval 167">
            <a:extLst>
              <a:ext uri="{FF2B5EF4-FFF2-40B4-BE49-F238E27FC236}">
                <a16:creationId xmlns:a16="http://schemas.microsoft.com/office/drawing/2014/main" id="{31111D63-6FC1-4858-9278-832C974098EA}"/>
              </a:ext>
            </a:extLst>
          </p:cNvPr>
          <p:cNvSpPr/>
          <p:nvPr/>
        </p:nvSpPr>
        <p:spPr>
          <a:xfrm>
            <a:off x="4374426" y="467033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9" name="Oval 168">
            <a:extLst>
              <a:ext uri="{FF2B5EF4-FFF2-40B4-BE49-F238E27FC236}">
                <a16:creationId xmlns:a16="http://schemas.microsoft.com/office/drawing/2014/main" id="{ABFCCB93-522F-4C5F-AF82-EAA46D6FEF39}"/>
              </a:ext>
            </a:extLst>
          </p:cNvPr>
          <p:cNvSpPr/>
          <p:nvPr/>
        </p:nvSpPr>
        <p:spPr>
          <a:xfrm>
            <a:off x="3697558" y="477654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0" name="Oval 169">
            <a:extLst>
              <a:ext uri="{FF2B5EF4-FFF2-40B4-BE49-F238E27FC236}">
                <a16:creationId xmlns:a16="http://schemas.microsoft.com/office/drawing/2014/main" id="{14B1FA1B-6938-4FF9-8CFC-CE6FDD08AAC1}"/>
              </a:ext>
            </a:extLst>
          </p:cNvPr>
          <p:cNvSpPr/>
          <p:nvPr/>
        </p:nvSpPr>
        <p:spPr>
          <a:xfrm>
            <a:off x="6101775" y="495799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1" name="Oval 170">
            <a:extLst>
              <a:ext uri="{FF2B5EF4-FFF2-40B4-BE49-F238E27FC236}">
                <a16:creationId xmlns:a16="http://schemas.microsoft.com/office/drawing/2014/main" id="{824D82E8-DE22-4D54-BCF4-06CA7253B3AE}"/>
              </a:ext>
            </a:extLst>
          </p:cNvPr>
          <p:cNvSpPr/>
          <p:nvPr/>
        </p:nvSpPr>
        <p:spPr>
          <a:xfrm>
            <a:off x="5537236" y="574316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Oval 171">
            <a:extLst>
              <a:ext uri="{FF2B5EF4-FFF2-40B4-BE49-F238E27FC236}">
                <a16:creationId xmlns:a16="http://schemas.microsoft.com/office/drawing/2014/main" id="{32499D12-9267-435B-83BF-13183929927E}"/>
              </a:ext>
            </a:extLst>
          </p:cNvPr>
          <p:cNvSpPr/>
          <p:nvPr/>
        </p:nvSpPr>
        <p:spPr>
          <a:xfrm>
            <a:off x="6520685" y="4252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41227C5F-67EC-4698-9F15-BA96F377FDDE}"/>
              </a:ext>
            </a:extLst>
          </p:cNvPr>
          <p:cNvSpPr/>
          <p:nvPr/>
        </p:nvSpPr>
        <p:spPr>
          <a:xfrm>
            <a:off x="8225987" y="4963869"/>
            <a:ext cx="266700" cy="2518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5" name="TextBox 4">
            <a:extLst>
              <a:ext uri="{FF2B5EF4-FFF2-40B4-BE49-F238E27FC236}">
                <a16:creationId xmlns:a16="http://schemas.microsoft.com/office/drawing/2014/main" id="{4EA9AF5E-D552-4685-B50A-C0E881FE72EA}"/>
              </a:ext>
            </a:extLst>
          </p:cNvPr>
          <p:cNvSpPr txBox="1"/>
          <p:nvPr/>
        </p:nvSpPr>
        <p:spPr>
          <a:xfrm>
            <a:off x="8519205" y="4917467"/>
            <a:ext cx="2009775" cy="369332"/>
          </a:xfrm>
          <a:prstGeom prst="rect">
            <a:avLst/>
          </a:prstGeom>
          <a:noFill/>
        </p:spPr>
        <p:txBody>
          <a:bodyPr wrap="square" rtlCol="0">
            <a:spAutoFit/>
          </a:bodyPr>
          <a:lstStyle/>
          <a:p>
            <a:r>
              <a:rPr lang="en-US" b="1" dirty="0">
                <a:solidFill>
                  <a:schemeClr val="bg1"/>
                </a:solidFill>
              </a:rPr>
              <a:t>All Clients</a:t>
            </a:r>
            <a:endParaRPr lang="en-VI" b="1" dirty="0">
              <a:solidFill>
                <a:schemeClr val="bg1"/>
              </a:solidFill>
            </a:endParaRPr>
          </a:p>
        </p:txBody>
      </p:sp>
      <p:sp>
        <p:nvSpPr>
          <p:cNvPr id="70" name="Oval 69">
            <a:extLst>
              <a:ext uri="{FF2B5EF4-FFF2-40B4-BE49-F238E27FC236}">
                <a16:creationId xmlns:a16="http://schemas.microsoft.com/office/drawing/2014/main" id="{0EB0F4B5-9C54-4268-842F-8DB847FBF27A}"/>
              </a:ext>
            </a:extLst>
          </p:cNvPr>
          <p:cNvSpPr/>
          <p:nvPr/>
        </p:nvSpPr>
        <p:spPr>
          <a:xfrm rot="1707043">
            <a:off x="4741359" y="2027831"/>
            <a:ext cx="2808564" cy="1246158"/>
          </a:xfrm>
          <a:prstGeom prst="ellipse">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75" name="Title 1">
            <a:extLst>
              <a:ext uri="{FF2B5EF4-FFF2-40B4-BE49-F238E27FC236}">
                <a16:creationId xmlns:a16="http://schemas.microsoft.com/office/drawing/2014/main" id="{78BADC18-AF5C-4C2B-AC56-8DD22B1EB5E7}"/>
              </a:ext>
            </a:extLst>
          </p:cNvPr>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We can identify 50% of eviction filings with outreach rate below 14%</a:t>
            </a:r>
          </a:p>
        </p:txBody>
      </p:sp>
      <p:sp>
        <p:nvSpPr>
          <p:cNvPr id="76" name="Shape 334">
            <a:extLst>
              <a:ext uri="{FF2B5EF4-FFF2-40B4-BE49-F238E27FC236}">
                <a16:creationId xmlns:a16="http://schemas.microsoft.com/office/drawing/2014/main" id="{26C63846-4385-4B98-B656-193ECAB7FF1D}"/>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20</a:t>
            </a:fld>
            <a:endParaRPr sz="900" dirty="0">
              <a:latin typeface="Calibri"/>
              <a:ea typeface="Calibri"/>
              <a:cs typeface="Calibri"/>
              <a:sym typeface="Calibri"/>
            </a:endParaRPr>
          </a:p>
        </p:txBody>
      </p:sp>
    </p:spTree>
    <p:extLst>
      <p:ext uri="{BB962C8B-B14F-4D97-AF65-F5344CB8AC3E}">
        <p14:creationId xmlns:p14="http://schemas.microsoft.com/office/powerpoint/2010/main" val="2473961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D218D26-4E94-4586-8117-9E09A0CA0F22}"/>
              </a:ext>
            </a:extLst>
          </p:cNvPr>
          <p:cNvSpPr/>
          <p:nvPr/>
        </p:nvSpPr>
        <p:spPr>
          <a:xfrm>
            <a:off x="2599601" y="1463985"/>
            <a:ext cx="5185260" cy="4906802"/>
          </a:xfrm>
          <a:prstGeom prst="ellipse">
            <a:avLst/>
          </a:prstGeom>
          <a:solidFill>
            <a:schemeClr val="bg1">
              <a:alpha val="2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 name="Oval 2">
            <a:extLst>
              <a:ext uri="{FF2B5EF4-FFF2-40B4-BE49-F238E27FC236}">
                <a16:creationId xmlns:a16="http://schemas.microsoft.com/office/drawing/2014/main" id="{BBEF6E3F-4714-453B-9BCD-95A079BC76C2}"/>
              </a:ext>
            </a:extLst>
          </p:cNvPr>
          <p:cNvSpPr/>
          <p:nvPr/>
        </p:nvSpPr>
        <p:spPr>
          <a:xfrm>
            <a:off x="3993728" y="220706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9" name="Oval 68">
            <a:extLst>
              <a:ext uri="{FF2B5EF4-FFF2-40B4-BE49-F238E27FC236}">
                <a16:creationId xmlns:a16="http://schemas.microsoft.com/office/drawing/2014/main" id="{82BAF0FB-6784-4DB0-84F8-D3DBEC4CF4B3}"/>
              </a:ext>
            </a:extLst>
          </p:cNvPr>
          <p:cNvSpPr/>
          <p:nvPr/>
        </p:nvSpPr>
        <p:spPr>
          <a:xfrm>
            <a:off x="5106552" y="247708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Oval 89">
            <a:extLst>
              <a:ext uri="{FF2B5EF4-FFF2-40B4-BE49-F238E27FC236}">
                <a16:creationId xmlns:a16="http://schemas.microsoft.com/office/drawing/2014/main" id="{34C57A9A-922F-4400-851F-FE55222E7FBA}"/>
              </a:ext>
            </a:extLst>
          </p:cNvPr>
          <p:cNvSpPr/>
          <p:nvPr/>
        </p:nvSpPr>
        <p:spPr>
          <a:xfrm>
            <a:off x="4750528" y="192055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Oval 100">
            <a:extLst>
              <a:ext uri="{FF2B5EF4-FFF2-40B4-BE49-F238E27FC236}">
                <a16:creationId xmlns:a16="http://schemas.microsoft.com/office/drawing/2014/main" id="{C31BA1D5-6AFB-4C87-94D5-CC14EAE5F6BD}"/>
              </a:ext>
            </a:extLst>
          </p:cNvPr>
          <p:cNvSpPr/>
          <p:nvPr/>
        </p:nvSpPr>
        <p:spPr>
          <a:xfrm>
            <a:off x="5431478" y="270322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Oval 101">
            <a:extLst>
              <a:ext uri="{FF2B5EF4-FFF2-40B4-BE49-F238E27FC236}">
                <a16:creationId xmlns:a16="http://schemas.microsoft.com/office/drawing/2014/main" id="{CDBF15A9-7111-443E-868D-690B2394A792}"/>
              </a:ext>
            </a:extLst>
          </p:cNvPr>
          <p:cNvSpPr/>
          <p:nvPr/>
        </p:nvSpPr>
        <p:spPr>
          <a:xfrm>
            <a:off x="4662289" y="5191039"/>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3" name="Oval 102">
            <a:extLst>
              <a:ext uri="{FF2B5EF4-FFF2-40B4-BE49-F238E27FC236}">
                <a16:creationId xmlns:a16="http://schemas.microsoft.com/office/drawing/2014/main" id="{623CFA79-0242-468B-91F5-8718BA3EA706}"/>
              </a:ext>
            </a:extLst>
          </p:cNvPr>
          <p:cNvSpPr/>
          <p:nvPr/>
        </p:nvSpPr>
        <p:spPr>
          <a:xfrm>
            <a:off x="3142174" y="33382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Oval 103">
            <a:extLst>
              <a:ext uri="{FF2B5EF4-FFF2-40B4-BE49-F238E27FC236}">
                <a16:creationId xmlns:a16="http://schemas.microsoft.com/office/drawing/2014/main" id="{32009992-9A5E-4B15-A597-AD74677E9C86}"/>
              </a:ext>
            </a:extLst>
          </p:cNvPr>
          <p:cNvSpPr/>
          <p:nvPr/>
        </p:nvSpPr>
        <p:spPr>
          <a:xfrm>
            <a:off x="5206917"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Oval 104">
            <a:extLst>
              <a:ext uri="{FF2B5EF4-FFF2-40B4-BE49-F238E27FC236}">
                <a16:creationId xmlns:a16="http://schemas.microsoft.com/office/drawing/2014/main" id="{7F4E0DA1-94A5-412D-81B1-44C4F626EF24}"/>
              </a:ext>
            </a:extLst>
          </p:cNvPr>
          <p:cNvSpPr/>
          <p:nvPr/>
        </p:nvSpPr>
        <p:spPr>
          <a:xfrm>
            <a:off x="3286931" y="278619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Oval 105">
            <a:extLst>
              <a:ext uri="{FF2B5EF4-FFF2-40B4-BE49-F238E27FC236}">
                <a16:creationId xmlns:a16="http://schemas.microsoft.com/office/drawing/2014/main" id="{F74EC0D0-D0EB-42A8-A9D5-77D5365CCC4B}"/>
              </a:ext>
            </a:extLst>
          </p:cNvPr>
          <p:cNvSpPr/>
          <p:nvPr/>
        </p:nvSpPr>
        <p:spPr>
          <a:xfrm>
            <a:off x="5674580" y="1886728"/>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Oval 106">
            <a:extLst>
              <a:ext uri="{FF2B5EF4-FFF2-40B4-BE49-F238E27FC236}">
                <a16:creationId xmlns:a16="http://schemas.microsoft.com/office/drawing/2014/main" id="{0CEEBC8A-DA74-47DF-8B94-1D554B7C54F4}"/>
              </a:ext>
            </a:extLst>
          </p:cNvPr>
          <p:cNvSpPr/>
          <p:nvPr/>
        </p:nvSpPr>
        <p:spPr>
          <a:xfrm>
            <a:off x="4086185" y="557019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Oval 118">
            <a:extLst>
              <a:ext uri="{FF2B5EF4-FFF2-40B4-BE49-F238E27FC236}">
                <a16:creationId xmlns:a16="http://schemas.microsoft.com/office/drawing/2014/main" id="{73CAC16E-14DD-4C33-AD94-D7D3B6EC6C65}"/>
              </a:ext>
            </a:extLst>
          </p:cNvPr>
          <p:cNvSpPr/>
          <p:nvPr/>
        </p:nvSpPr>
        <p:spPr>
          <a:xfrm>
            <a:off x="4673036" y="260965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Oval 119">
            <a:extLst>
              <a:ext uri="{FF2B5EF4-FFF2-40B4-BE49-F238E27FC236}">
                <a16:creationId xmlns:a16="http://schemas.microsoft.com/office/drawing/2014/main" id="{CDFD2D2A-2212-4FD2-924E-B365F063C393}"/>
              </a:ext>
            </a:extLst>
          </p:cNvPr>
          <p:cNvSpPr/>
          <p:nvPr/>
        </p:nvSpPr>
        <p:spPr>
          <a:xfrm>
            <a:off x="5762178" y="3000338"/>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Oval 120">
            <a:extLst>
              <a:ext uri="{FF2B5EF4-FFF2-40B4-BE49-F238E27FC236}">
                <a16:creationId xmlns:a16="http://schemas.microsoft.com/office/drawing/2014/main" id="{8EDED351-925F-4A79-A688-E4190B647FF4}"/>
              </a:ext>
            </a:extLst>
          </p:cNvPr>
          <p:cNvSpPr/>
          <p:nvPr/>
        </p:nvSpPr>
        <p:spPr>
          <a:xfrm>
            <a:off x="4289902" y="266777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Oval 121">
            <a:extLst>
              <a:ext uri="{FF2B5EF4-FFF2-40B4-BE49-F238E27FC236}">
                <a16:creationId xmlns:a16="http://schemas.microsoft.com/office/drawing/2014/main" id="{C28FA0F7-D520-4A37-8524-C9CED4F0281A}"/>
              </a:ext>
            </a:extLst>
          </p:cNvPr>
          <p:cNvSpPr/>
          <p:nvPr/>
        </p:nvSpPr>
        <p:spPr>
          <a:xfrm>
            <a:off x="5178293" y="323312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Oval 122">
            <a:extLst>
              <a:ext uri="{FF2B5EF4-FFF2-40B4-BE49-F238E27FC236}">
                <a16:creationId xmlns:a16="http://schemas.microsoft.com/office/drawing/2014/main" id="{E847402D-4863-48A8-8597-E548F3DF3CF7}"/>
              </a:ext>
            </a:extLst>
          </p:cNvPr>
          <p:cNvSpPr/>
          <p:nvPr/>
        </p:nvSpPr>
        <p:spPr>
          <a:xfrm>
            <a:off x="6309608" y="22868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Oval 123">
            <a:extLst>
              <a:ext uri="{FF2B5EF4-FFF2-40B4-BE49-F238E27FC236}">
                <a16:creationId xmlns:a16="http://schemas.microsoft.com/office/drawing/2014/main" id="{FB4F5225-9B56-4001-9255-DFA2C959D925}"/>
              </a:ext>
            </a:extLst>
          </p:cNvPr>
          <p:cNvSpPr/>
          <p:nvPr/>
        </p:nvSpPr>
        <p:spPr>
          <a:xfrm>
            <a:off x="3517507" y="3738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Oval 124">
            <a:extLst>
              <a:ext uri="{FF2B5EF4-FFF2-40B4-BE49-F238E27FC236}">
                <a16:creationId xmlns:a16="http://schemas.microsoft.com/office/drawing/2014/main" id="{FAA55B41-3ED9-4164-87BB-A32D37311C78}"/>
              </a:ext>
            </a:extLst>
          </p:cNvPr>
          <p:cNvSpPr/>
          <p:nvPr/>
        </p:nvSpPr>
        <p:spPr>
          <a:xfrm>
            <a:off x="4199745" y="508449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Oval 125">
            <a:extLst>
              <a:ext uri="{FF2B5EF4-FFF2-40B4-BE49-F238E27FC236}">
                <a16:creationId xmlns:a16="http://schemas.microsoft.com/office/drawing/2014/main" id="{00AEDCEE-7EE7-4239-AE48-01CC02660177}"/>
              </a:ext>
            </a:extLst>
          </p:cNvPr>
          <p:cNvSpPr/>
          <p:nvPr/>
        </p:nvSpPr>
        <p:spPr>
          <a:xfrm>
            <a:off x="6502712" y="5257327"/>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Oval 126">
            <a:extLst>
              <a:ext uri="{FF2B5EF4-FFF2-40B4-BE49-F238E27FC236}">
                <a16:creationId xmlns:a16="http://schemas.microsoft.com/office/drawing/2014/main" id="{C2571193-D5A3-42B1-9737-82BDC224E840}"/>
              </a:ext>
            </a:extLst>
          </p:cNvPr>
          <p:cNvSpPr/>
          <p:nvPr/>
        </p:nvSpPr>
        <p:spPr>
          <a:xfrm>
            <a:off x="5500532" y="494458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Oval 127">
            <a:extLst>
              <a:ext uri="{FF2B5EF4-FFF2-40B4-BE49-F238E27FC236}">
                <a16:creationId xmlns:a16="http://schemas.microsoft.com/office/drawing/2014/main" id="{15CED66C-8A23-4AD1-B5E7-07AC167FEAF7}"/>
              </a:ext>
            </a:extLst>
          </p:cNvPr>
          <p:cNvSpPr/>
          <p:nvPr/>
        </p:nvSpPr>
        <p:spPr>
          <a:xfrm>
            <a:off x="5776752" y="2384357"/>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E92B6F94-698E-443D-AAA8-DDADCDB7B9EE}"/>
              </a:ext>
            </a:extLst>
          </p:cNvPr>
          <p:cNvSpPr/>
          <p:nvPr/>
        </p:nvSpPr>
        <p:spPr>
          <a:xfrm>
            <a:off x="4947965" y="29340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Oval 130">
            <a:extLst>
              <a:ext uri="{FF2B5EF4-FFF2-40B4-BE49-F238E27FC236}">
                <a16:creationId xmlns:a16="http://schemas.microsoft.com/office/drawing/2014/main" id="{65081D45-6BC9-48CE-BBDD-3FD71C095B54}"/>
              </a:ext>
            </a:extLst>
          </p:cNvPr>
          <p:cNvSpPr/>
          <p:nvPr/>
        </p:nvSpPr>
        <p:spPr>
          <a:xfrm>
            <a:off x="3687974" y="342088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Oval 131">
            <a:extLst>
              <a:ext uri="{FF2B5EF4-FFF2-40B4-BE49-F238E27FC236}">
                <a16:creationId xmlns:a16="http://schemas.microsoft.com/office/drawing/2014/main" id="{909C2568-A82D-43A9-962C-1A077FF38E9F}"/>
              </a:ext>
            </a:extLst>
          </p:cNvPr>
          <p:cNvSpPr/>
          <p:nvPr/>
        </p:nvSpPr>
        <p:spPr>
          <a:xfrm>
            <a:off x="4734288" y="32994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3" name="Oval 132">
            <a:extLst>
              <a:ext uri="{FF2B5EF4-FFF2-40B4-BE49-F238E27FC236}">
                <a16:creationId xmlns:a16="http://schemas.microsoft.com/office/drawing/2014/main" id="{7FFC7764-4F21-4593-BAD5-B4601F63FCF7}"/>
              </a:ext>
            </a:extLst>
          </p:cNvPr>
          <p:cNvSpPr/>
          <p:nvPr/>
        </p:nvSpPr>
        <p:spPr>
          <a:xfrm>
            <a:off x="5565754" y="341285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Oval 133">
            <a:extLst>
              <a:ext uri="{FF2B5EF4-FFF2-40B4-BE49-F238E27FC236}">
                <a16:creationId xmlns:a16="http://schemas.microsoft.com/office/drawing/2014/main" id="{5AEDFD0B-4F63-4DB9-84FF-7F1E1B0047DD}"/>
              </a:ext>
            </a:extLst>
          </p:cNvPr>
          <p:cNvSpPr/>
          <p:nvPr/>
        </p:nvSpPr>
        <p:spPr>
          <a:xfrm>
            <a:off x="6994939" y="358099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5" name="Oval 134">
            <a:extLst>
              <a:ext uri="{FF2B5EF4-FFF2-40B4-BE49-F238E27FC236}">
                <a16:creationId xmlns:a16="http://schemas.microsoft.com/office/drawing/2014/main" id="{77772A88-CE3D-4090-B0D8-EFA9B03E2BAE}"/>
              </a:ext>
            </a:extLst>
          </p:cNvPr>
          <p:cNvSpPr/>
          <p:nvPr/>
        </p:nvSpPr>
        <p:spPr>
          <a:xfrm>
            <a:off x="5928290" y="454244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Oval 135">
            <a:extLst>
              <a:ext uri="{FF2B5EF4-FFF2-40B4-BE49-F238E27FC236}">
                <a16:creationId xmlns:a16="http://schemas.microsoft.com/office/drawing/2014/main" id="{DC8BEA99-973A-49F6-A8B1-D8D72351A7B4}"/>
              </a:ext>
            </a:extLst>
          </p:cNvPr>
          <p:cNvSpPr/>
          <p:nvPr/>
        </p:nvSpPr>
        <p:spPr>
          <a:xfrm>
            <a:off x="6230475" y="277250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Oval 136">
            <a:extLst>
              <a:ext uri="{FF2B5EF4-FFF2-40B4-BE49-F238E27FC236}">
                <a16:creationId xmlns:a16="http://schemas.microsoft.com/office/drawing/2014/main" id="{3EE61800-D170-435D-9D03-884BAD31BCAB}"/>
              </a:ext>
            </a:extLst>
          </p:cNvPr>
          <p:cNvSpPr/>
          <p:nvPr/>
        </p:nvSpPr>
        <p:spPr>
          <a:xfrm>
            <a:off x="4423537" y="3002321"/>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Oval 137">
            <a:extLst>
              <a:ext uri="{FF2B5EF4-FFF2-40B4-BE49-F238E27FC236}">
                <a16:creationId xmlns:a16="http://schemas.microsoft.com/office/drawing/2014/main" id="{E5FA091D-7C4C-445A-B8A4-A60693C88D80}"/>
              </a:ext>
            </a:extLst>
          </p:cNvPr>
          <p:cNvSpPr/>
          <p:nvPr/>
        </p:nvSpPr>
        <p:spPr>
          <a:xfrm>
            <a:off x="5164314" y="2044114"/>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Oval 138">
            <a:extLst>
              <a:ext uri="{FF2B5EF4-FFF2-40B4-BE49-F238E27FC236}">
                <a16:creationId xmlns:a16="http://schemas.microsoft.com/office/drawing/2014/main" id="{37A1EEAB-0EB0-49FA-B475-5C950192B51F}"/>
              </a:ext>
            </a:extLst>
          </p:cNvPr>
          <p:cNvSpPr/>
          <p:nvPr/>
        </p:nvSpPr>
        <p:spPr>
          <a:xfrm>
            <a:off x="3186354" y="48029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Oval 140">
            <a:extLst>
              <a:ext uri="{FF2B5EF4-FFF2-40B4-BE49-F238E27FC236}">
                <a16:creationId xmlns:a16="http://schemas.microsoft.com/office/drawing/2014/main" id="{513FCFFB-CF35-479C-A324-B47CEE84302E}"/>
              </a:ext>
            </a:extLst>
          </p:cNvPr>
          <p:cNvSpPr/>
          <p:nvPr/>
        </p:nvSpPr>
        <p:spPr>
          <a:xfrm>
            <a:off x="3787713" y="301052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Oval 141">
            <a:extLst>
              <a:ext uri="{FF2B5EF4-FFF2-40B4-BE49-F238E27FC236}">
                <a16:creationId xmlns:a16="http://schemas.microsoft.com/office/drawing/2014/main" id="{964D444A-CA26-43DA-90C9-5BC3361AA4BD}"/>
              </a:ext>
            </a:extLst>
          </p:cNvPr>
          <p:cNvSpPr/>
          <p:nvPr/>
        </p:nvSpPr>
        <p:spPr>
          <a:xfrm>
            <a:off x="5054886" y="366741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E3A052BD-8FD7-42D4-96C3-E40D11AB6788}"/>
              </a:ext>
            </a:extLst>
          </p:cNvPr>
          <p:cNvSpPr/>
          <p:nvPr/>
        </p:nvSpPr>
        <p:spPr>
          <a:xfrm>
            <a:off x="4673036" y="385529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FA06AE6A-F745-4D59-9D58-174532963F63}"/>
              </a:ext>
            </a:extLst>
          </p:cNvPr>
          <p:cNvSpPr/>
          <p:nvPr/>
        </p:nvSpPr>
        <p:spPr>
          <a:xfrm>
            <a:off x="5488257" y="378901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Oval 144">
            <a:extLst>
              <a:ext uri="{FF2B5EF4-FFF2-40B4-BE49-F238E27FC236}">
                <a16:creationId xmlns:a16="http://schemas.microsoft.com/office/drawing/2014/main" id="{B534189C-0F62-4C79-88DF-3D475055D6AC}"/>
              </a:ext>
            </a:extLst>
          </p:cNvPr>
          <p:cNvSpPr/>
          <p:nvPr/>
        </p:nvSpPr>
        <p:spPr>
          <a:xfrm>
            <a:off x="4802960" y="453776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6" name="Oval 145">
            <a:extLst>
              <a:ext uri="{FF2B5EF4-FFF2-40B4-BE49-F238E27FC236}">
                <a16:creationId xmlns:a16="http://schemas.microsoft.com/office/drawing/2014/main" id="{482D3E60-E0F2-4600-ADC8-CED5ABE57B04}"/>
              </a:ext>
            </a:extLst>
          </p:cNvPr>
          <p:cNvSpPr/>
          <p:nvPr/>
        </p:nvSpPr>
        <p:spPr>
          <a:xfrm>
            <a:off x="6506442" y="382599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7" name="Oval 146">
            <a:extLst>
              <a:ext uri="{FF2B5EF4-FFF2-40B4-BE49-F238E27FC236}">
                <a16:creationId xmlns:a16="http://schemas.microsoft.com/office/drawing/2014/main" id="{52A5B4C4-6A1E-4A96-9471-F067CC0524B8}"/>
              </a:ext>
            </a:extLst>
          </p:cNvPr>
          <p:cNvSpPr/>
          <p:nvPr/>
        </p:nvSpPr>
        <p:spPr>
          <a:xfrm>
            <a:off x="6026380" y="541811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8" name="Oval 147">
            <a:extLst>
              <a:ext uri="{FF2B5EF4-FFF2-40B4-BE49-F238E27FC236}">
                <a16:creationId xmlns:a16="http://schemas.microsoft.com/office/drawing/2014/main" id="{F6192285-A95E-4434-B37F-0C8E63180C8A}"/>
              </a:ext>
            </a:extLst>
          </p:cNvPr>
          <p:cNvSpPr/>
          <p:nvPr/>
        </p:nvSpPr>
        <p:spPr>
          <a:xfrm>
            <a:off x="6565673" y="482031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9" name="Oval 148">
            <a:extLst>
              <a:ext uri="{FF2B5EF4-FFF2-40B4-BE49-F238E27FC236}">
                <a16:creationId xmlns:a16="http://schemas.microsoft.com/office/drawing/2014/main" id="{AC4B30CF-272B-4D0F-8491-15997951E4A6}"/>
              </a:ext>
            </a:extLst>
          </p:cNvPr>
          <p:cNvSpPr/>
          <p:nvPr/>
        </p:nvSpPr>
        <p:spPr>
          <a:xfrm>
            <a:off x="3444352" y="433185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0" name="Oval 149">
            <a:extLst>
              <a:ext uri="{FF2B5EF4-FFF2-40B4-BE49-F238E27FC236}">
                <a16:creationId xmlns:a16="http://schemas.microsoft.com/office/drawing/2014/main" id="{4D7EF637-46AC-49F2-880B-19B5CE92027E}"/>
              </a:ext>
            </a:extLst>
          </p:cNvPr>
          <p:cNvSpPr/>
          <p:nvPr/>
        </p:nvSpPr>
        <p:spPr>
          <a:xfrm>
            <a:off x="3687974" y="528553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2" name="Oval 151">
            <a:extLst>
              <a:ext uri="{FF2B5EF4-FFF2-40B4-BE49-F238E27FC236}">
                <a16:creationId xmlns:a16="http://schemas.microsoft.com/office/drawing/2014/main" id="{71BD7D97-F035-45EA-AEC6-32E6C8D34A19}"/>
              </a:ext>
            </a:extLst>
          </p:cNvPr>
          <p:cNvSpPr/>
          <p:nvPr/>
        </p:nvSpPr>
        <p:spPr>
          <a:xfrm>
            <a:off x="4131073" y="331803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3" name="Oval 152">
            <a:extLst>
              <a:ext uri="{FF2B5EF4-FFF2-40B4-BE49-F238E27FC236}">
                <a16:creationId xmlns:a16="http://schemas.microsoft.com/office/drawing/2014/main" id="{BCDF599D-CD3F-4CEA-B157-8555AACA252A}"/>
              </a:ext>
            </a:extLst>
          </p:cNvPr>
          <p:cNvSpPr/>
          <p:nvPr/>
        </p:nvSpPr>
        <p:spPr>
          <a:xfrm>
            <a:off x="5123559" y="418571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a:extLst>
              <a:ext uri="{FF2B5EF4-FFF2-40B4-BE49-F238E27FC236}">
                <a16:creationId xmlns:a16="http://schemas.microsoft.com/office/drawing/2014/main" id="{65C1DD9E-E29D-4544-9A13-302170A1F458}"/>
              </a:ext>
            </a:extLst>
          </p:cNvPr>
          <p:cNvSpPr/>
          <p:nvPr/>
        </p:nvSpPr>
        <p:spPr>
          <a:xfrm>
            <a:off x="3933872" y="3641699"/>
            <a:ext cx="137345" cy="1325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Oval 154">
            <a:extLst>
              <a:ext uri="{FF2B5EF4-FFF2-40B4-BE49-F238E27FC236}">
                <a16:creationId xmlns:a16="http://schemas.microsoft.com/office/drawing/2014/main" id="{28A04712-5662-4329-8CA2-AD04DBA58989}"/>
              </a:ext>
            </a:extLst>
          </p:cNvPr>
          <p:cNvSpPr/>
          <p:nvPr/>
        </p:nvSpPr>
        <p:spPr>
          <a:xfrm>
            <a:off x="6093131" y="3618047"/>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Oval 155">
            <a:extLst>
              <a:ext uri="{FF2B5EF4-FFF2-40B4-BE49-F238E27FC236}">
                <a16:creationId xmlns:a16="http://schemas.microsoft.com/office/drawing/2014/main" id="{A7490C11-9A93-4CC2-8AB0-065B3A9531BE}"/>
              </a:ext>
            </a:extLst>
          </p:cNvPr>
          <p:cNvSpPr/>
          <p:nvPr/>
        </p:nvSpPr>
        <p:spPr>
          <a:xfrm>
            <a:off x="3756646"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7" name="Oval 156">
            <a:extLst>
              <a:ext uri="{FF2B5EF4-FFF2-40B4-BE49-F238E27FC236}">
                <a16:creationId xmlns:a16="http://schemas.microsoft.com/office/drawing/2014/main" id="{3CDCC01D-2611-4E80-A424-B1A47A737492}"/>
              </a:ext>
            </a:extLst>
          </p:cNvPr>
          <p:cNvSpPr/>
          <p:nvPr/>
        </p:nvSpPr>
        <p:spPr>
          <a:xfrm>
            <a:off x="5419585" y="4561575"/>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8" name="Oval 157">
            <a:extLst>
              <a:ext uri="{FF2B5EF4-FFF2-40B4-BE49-F238E27FC236}">
                <a16:creationId xmlns:a16="http://schemas.microsoft.com/office/drawing/2014/main" id="{C7E8573A-38BF-4286-BCEB-C6924A1CC41C}"/>
              </a:ext>
            </a:extLst>
          </p:cNvPr>
          <p:cNvSpPr/>
          <p:nvPr/>
        </p:nvSpPr>
        <p:spPr>
          <a:xfrm>
            <a:off x="5028283" y="5064853"/>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9" name="Oval 158">
            <a:extLst>
              <a:ext uri="{FF2B5EF4-FFF2-40B4-BE49-F238E27FC236}">
                <a16:creationId xmlns:a16="http://schemas.microsoft.com/office/drawing/2014/main" id="{7A152948-35A5-4F4D-9F05-B9D05600B5C8}"/>
              </a:ext>
            </a:extLst>
          </p:cNvPr>
          <p:cNvSpPr/>
          <p:nvPr/>
        </p:nvSpPr>
        <p:spPr>
          <a:xfrm>
            <a:off x="6849623" y="2990341"/>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Oval 159">
            <a:extLst>
              <a:ext uri="{FF2B5EF4-FFF2-40B4-BE49-F238E27FC236}">
                <a16:creationId xmlns:a16="http://schemas.microsoft.com/office/drawing/2014/main" id="{EE1AC5D1-0CC7-46B8-B282-93A4E26824B3}"/>
              </a:ext>
            </a:extLst>
          </p:cNvPr>
          <p:cNvSpPr/>
          <p:nvPr/>
        </p:nvSpPr>
        <p:spPr>
          <a:xfrm>
            <a:off x="4665620" y="565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1" name="Oval 160">
            <a:extLst>
              <a:ext uri="{FF2B5EF4-FFF2-40B4-BE49-F238E27FC236}">
                <a16:creationId xmlns:a16="http://schemas.microsoft.com/office/drawing/2014/main" id="{D4401AE3-650B-438E-8507-812EBE15B0F9}"/>
              </a:ext>
            </a:extLst>
          </p:cNvPr>
          <p:cNvSpPr/>
          <p:nvPr/>
        </p:nvSpPr>
        <p:spPr>
          <a:xfrm>
            <a:off x="314985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Oval 162">
            <a:extLst>
              <a:ext uri="{FF2B5EF4-FFF2-40B4-BE49-F238E27FC236}">
                <a16:creationId xmlns:a16="http://schemas.microsoft.com/office/drawing/2014/main" id="{D5ACDBAB-AD78-4F7D-8860-7DADBBF34E07}"/>
              </a:ext>
            </a:extLst>
          </p:cNvPr>
          <p:cNvSpPr/>
          <p:nvPr/>
        </p:nvSpPr>
        <p:spPr>
          <a:xfrm>
            <a:off x="4131073" y="394520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4" name="Oval 163">
            <a:extLst>
              <a:ext uri="{FF2B5EF4-FFF2-40B4-BE49-F238E27FC236}">
                <a16:creationId xmlns:a16="http://schemas.microsoft.com/office/drawing/2014/main" id="{8BE66452-A77E-4954-8853-321765BA71B2}"/>
              </a:ext>
            </a:extLst>
          </p:cNvPr>
          <p:cNvSpPr/>
          <p:nvPr/>
        </p:nvSpPr>
        <p:spPr>
          <a:xfrm>
            <a:off x="5835970" y="407778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5" name="Oval 164">
            <a:extLst>
              <a:ext uri="{FF2B5EF4-FFF2-40B4-BE49-F238E27FC236}">
                <a16:creationId xmlns:a16="http://schemas.microsoft.com/office/drawing/2014/main" id="{CAB938C8-74CC-4166-8942-9C9E0231BCF5}"/>
              </a:ext>
            </a:extLst>
          </p:cNvPr>
          <p:cNvSpPr/>
          <p:nvPr/>
        </p:nvSpPr>
        <p:spPr>
          <a:xfrm>
            <a:off x="6986967" y="3986849"/>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6" name="Oval 165">
            <a:extLst>
              <a:ext uri="{FF2B5EF4-FFF2-40B4-BE49-F238E27FC236}">
                <a16:creationId xmlns:a16="http://schemas.microsoft.com/office/drawing/2014/main" id="{D1CCBA9B-311E-4232-937F-030B46D94F43}"/>
              </a:ext>
            </a:extLst>
          </p:cNvPr>
          <p:cNvSpPr/>
          <p:nvPr/>
        </p:nvSpPr>
        <p:spPr>
          <a:xfrm>
            <a:off x="3650369" y="253520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7" name="Oval 166">
            <a:extLst>
              <a:ext uri="{FF2B5EF4-FFF2-40B4-BE49-F238E27FC236}">
                <a16:creationId xmlns:a16="http://schemas.microsoft.com/office/drawing/2014/main" id="{67CD7B70-7532-4815-8DD0-B7B807470A59}"/>
              </a:ext>
            </a:extLst>
          </p:cNvPr>
          <p:cNvSpPr/>
          <p:nvPr/>
        </p:nvSpPr>
        <p:spPr>
          <a:xfrm>
            <a:off x="3993728" y="4429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Oval 167">
            <a:extLst>
              <a:ext uri="{FF2B5EF4-FFF2-40B4-BE49-F238E27FC236}">
                <a16:creationId xmlns:a16="http://schemas.microsoft.com/office/drawing/2014/main" id="{31111D63-6FC1-4858-9278-832C974098EA}"/>
              </a:ext>
            </a:extLst>
          </p:cNvPr>
          <p:cNvSpPr/>
          <p:nvPr/>
        </p:nvSpPr>
        <p:spPr>
          <a:xfrm>
            <a:off x="4374426" y="4670336"/>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9" name="Oval 168">
            <a:extLst>
              <a:ext uri="{FF2B5EF4-FFF2-40B4-BE49-F238E27FC236}">
                <a16:creationId xmlns:a16="http://schemas.microsoft.com/office/drawing/2014/main" id="{ABFCCB93-522F-4C5F-AF82-EAA46D6FEF39}"/>
              </a:ext>
            </a:extLst>
          </p:cNvPr>
          <p:cNvSpPr/>
          <p:nvPr/>
        </p:nvSpPr>
        <p:spPr>
          <a:xfrm>
            <a:off x="3697558" y="4776548"/>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0" name="Oval 169">
            <a:extLst>
              <a:ext uri="{FF2B5EF4-FFF2-40B4-BE49-F238E27FC236}">
                <a16:creationId xmlns:a16="http://schemas.microsoft.com/office/drawing/2014/main" id="{14B1FA1B-6938-4FF9-8CFC-CE6FDD08AAC1}"/>
              </a:ext>
            </a:extLst>
          </p:cNvPr>
          <p:cNvSpPr/>
          <p:nvPr/>
        </p:nvSpPr>
        <p:spPr>
          <a:xfrm>
            <a:off x="6101775" y="4957994"/>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1" name="Oval 170">
            <a:extLst>
              <a:ext uri="{FF2B5EF4-FFF2-40B4-BE49-F238E27FC236}">
                <a16:creationId xmlns:a16="http://schemas.microsoft.com/office/drawing/2014/main" id="{824D82E8-DE22-4D54-BCF4-06CA7253B3AE}"/>
              </a:ext>
            </a:extLst>
          </p:cNvPr>
          <p:cNvSpPr/>
          <p:nvPr/>
        </p:nvSpPr>
        <p:spPr>
          <a:xfrm>
            <a:off x="5537236" y="5743162"/>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Oval 171">
            <a:extLst>
              <a:ext uri="{FF2B5EF4-FFF2-40B4-BE49-F238E27FC236}">
                <a16:creationId xmlns:a16="http://schemas.microsoft.com/office/drawing/2014/main" id="{32499D12-9267-435B-83BF-13183929927E}"/>
              </a:ext>
            </a:extLst>
          </p:cNvPr>
          <p:cNvSpPr/>
          <p:nvPr/>
        </p:nvSpPr>
        <p:spPr>
          <a:xfrm>
            <a:off x="6520685" y="4252000"/>
            <a:ext cx="137345" cy="1325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41227C5F-67EC-4698-9F15-BA96F377FDDE}"/>
              </a:ext>
            </a:extLst>
          </p:cNvPr>
          <p:cNvSpPr/>
          <p:nvPr/>
        </p:nvSpPr>
        <p:spPr>
          <a:xfrm>
            <a:off x="8225987" y="4963869"/>
            <a:ext cx="266700" cy="2518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5" name="TextBox 4">
            <a:extLst>
              <a:ext uri="{FF2B5EF4-FFF2-40B4-BE49-F238E27FC236}">
                <a16:creationId xmlns:a16="http://schemas.microsoft.com/office/drawing/2014/main" id="{4EA9AF5E-D552-4685-B50A-C0E881FE72EA}"/>
              </a:ext>
            </a:extLst>
          </p:cNvPr>
          <p:cNvSpPr txBox="1"/>
          <p:nvPr/>
        </p:nvSpPr>
        <p:spPr>
          <a:xfrm>
            <a:off x="8519205" y="4917467"/>
            <a:ext cx="2009775" cy="369332"/>
          </a:xfrm>
          <a:prstGeom prst="rect">
            <a:avLst/>
          </a:prstGeom>
          <a:noFill/>
        </p:spPr>
        <p:txBody>
          <a:bodyPr wrap="square" rtlCol="0">
            <a:spAutoFit/>
          </a:bodyPr>
          <a:lstStyle/>
          <a:p>
            <a:r>
              <a:rPr lang="en-US" b="1" dirty="0">
                <a:solidFill>
                  <a:schemeClr val="bg1"/>
                </a:solidFill>
              </a:rPr>
              <a:t>All Clients</a:t>
            </a:r>
            <a:endParaRPr lang="en-VI" b="1" dirty="0">
              <a:solidFill>
                <a:schemeClr val="bg1"/>
              </a:solidFill>
            </a:endParaRPr>
          </a:p>
        </p:txBody>
      </p:sp>
      <p:sp>
        <p:nvSpPr>
          <p:cNvPr id="70" name="Oval 69">
            <a:extLst>
              <a:ext uri="{FF2B5EF4-FFF2-40B4-BE49-F238E27FC236}">
                <a16:creationId xmlns:a16="http://schemas.microsoft.com/office/drawing/2014/main" id="{0EB0F4B5-9C54-4268-842F-8DB847FBF27A}"/>
              </a:ext>
            </a:extLst>
          </p:cNvPr>
          <p:cNvSpPr/>
          <p:nvPr/>
        </p:nvSpPr>
        <p:spPr>
          <a:xfrm rot="1707043">
            <a:off x="4741359" y="2027831"/>
            <a:ext cx="2808564" cy="1246158"/>
          </a:xfrm>
          <a:prstGeom prst="ellipse">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71" name="Rectangle 70">
            <a:extLst>
              <a:ext uri="{FF2B5EF4-FFF2-40B4-BE49-F238E27FC236}">
                <a16:creationId xmlns:a16="http://schemas.microsoft.com/office/drawing/2014/main" id="{3F6235F7-3197-412A-AE01-45A944BF5204}"/>
              </a:ext>
            </a:extLst>
          </p:cNvPr>
          <p:cNvSpPr/>
          <p:nvPr/>
        </p:nvSpPr>
        <p:spPr>
          <a:xfrm>
            <a:off x="8235512" y="5421069"/>
            <a:ext cx="266700" cy="251871"/>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sz="1600" dirty="0"/>
          </a:p>
        </p:txBody>
      </p:sp>
      <p:sp>
        <p:nvSpPr>
          <p:cNvPr id="72" name="TextBox 71">
            <a:extLst>
              <a:ext uri="{FF2B5EF4-FFF2-40B4-BE49-F238E27FC236}">
                <a16:creationId xmlns:a16="http://schemas.microsoft.com/office/drawing/2014/main" id="{8F0D1DBF-2A8F-47E0-9788-E0C52E60A14B}"/>
              </a:ext>
            </a:extLst>
          </p:cNvPr>
          <p:cNvSpPr txBox="1"/>
          <p:nvPr/>
        </p:nvSpPr>
        <p:spPr>
          <a:xfrm>
            <a:off x="8528730" y="5374667"/>
            <a:ext cx="2009775" cy="646331"/>
          </a:xfrm>
          <a:prstGeom prst="rect">
            <a:avLst/>
          </a:prstGeom>
          <a:noFill/>
        </p:spPr>
        <p:txBody>
          <a:bodyPr wrap="square" rtlCol="0">
            <a:spAutoFit/>
          </a:bodyPr>
          <a:lstStyle/>
          <a:p>
            <a:r>
              <a:rPr lang="en-US" b="1" dirty="0">
                <a:solidFill>
                  <a:schemeClr val="bg1"/>
                </a:solidFill>
              </a:rPr>
              <a:t>Actual</a:t>
            </a:r>
          </a:p>
          <a:p>
            <a:r>
              <a:rPr lang="en-US" b="1" dirty="0">
                <a:solidFill>
                  <a:schemeClr val="bg1"/>
                </a:solidFill>
              </a:rPr>
              <a:t>Eviction Filings</a:t>
            </a:r>
            <a:endParaRPr lang="en-VI" b="1" dirty="0">
              <a:solidFill>
                <a:schemeClr val="bg1"/>
              </a:solidFill>
            </a:endParaRPr>
          </a:p>
        </p:txBody>
      </p:sp>
      <p:cxnSp>
        <p:nvCxnSpPr>
          <p:cNvPr id="73" name="Straight Connector 72">
            <a:extLst>
              <a:ext uri="{FF2B5EF4-FFF2-40B4-BE49-F238E27FC236}">
                <a16:creationId xmlns:a16="http://schemas.microsoft.com/office/drawing/2014/main" id="{B49C69E4-DC1B-4029-851D-7DF56DA487FF}"/>
              </a:ext>
            </a:extLst>
          </p:cNvPr>
          <p:cNvCxnSpPr>
            <a:cxnSpLocks/>
            <a:stCxn id="74" idx="1"/>
          </p:cNvCxnSpPr>
          <p:nvPr/>
        </p:nvCxnSpPr>
        <p:spPr>
          <a:xfrm flipH="1">
            <a:off x="7281322" y="2113030"/>
            <a:ext cx="1666170" cy="618139"/>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33D7EA2-7083-4FAC-B2F6-BBEA61996D1D}"/>
              </a:ext>
            </a:extLst>
          </p:cNvPr>
          <p:cNvSpPr txBox="1"/>
          <p:nvPr/>
        </p:nvSpPr>
        <p:spPr>
          <a:xfrm>
            <a:off x="8947492" y="1789864"/>
            <a:ext cx="2009775" cy="646331"/>
          </a:xfrm>
          <a:prstGeom prst="rect">
            <a:avLst/>
          </a:prstGeom>
          <a:noFill/>
        </p:spPr>
        <p:txBody>
          <a:bodyPr wrap="square" rtlCol="0">
            <a:spAutoFit/>
          </a:bodyPr>
          <a:lstStyle/>
          <a:p>
            <a:r>
              <a:rPr lang="en-US" b="1" dirty="0">
                <a:solidFill>
                  <a:schemeClr val="bg1"/>
                </a:solidFill>
              </a:rPr>
              <a:t>Predicted</a:t>
            </a:r>
          </a:p>
          <a:p>
            <a:r>
              <a:rPr lang="en-US" b="1" dirty="0">
                <a:solidFill>
                  <a:schemeClr val="bg1"/>
                </a:solidFill>
              </a:rPr>
              <a:t>Eviction Filings</a:t>
            </a:r>
          </a:p>
        </p:txBody>
      </p:sp>
      <p:sp>
        <p:nvSpPr>
          <p:cNvPr id="75" name="Title 1">
            <a:extLst>
              <a:ext uri="{FF2B5EF4-FFF2-40B4-BE49-F238E27FC236}">
                <a16:creationId xmlns:a16="http://schemas.microsoft.com/office/drawing/2014/main" id="{78BADC18-AF5C-4C2B-AC56-8DD22B1EB5E7}"/>
              </a:ext>
            </a:extLst>
          </p:cNvPr>
          <p:cNvSpPr>
            <a:spLocks noGrp="1"/>
          </p:cNvSpPr>
          <p:nvPr>
            <p:ph type="title"/>
          </p:nvPr>
        </p:nvSpPr>
        <p:spPr>
          <a:xfrm>
            <a:off x="614995" y="361426"/>
            <a:ext cx="10244517" cy="1005840"/>
          </a:xfrm>
        </p:spPr>
        <p:txBody>
          <a:bodyPr numCol="1"/>
          <a:lstStyle/>
          <a:p>
            <a:r>
              <a:rPr lang="en-US" dirty="0">
                <a:solidFill>
                  <a:schemeClr val="bg1"/>
                </a:solidFill>
                <a:latin typeface="Calibri Light (Headings)"/>
              </a:rPr>
              <a:t>We can identify 50% of eviction filings with outreach rate below 14%</a:t>
            </a:r>
          </a:p>
        </p:txBody>
      </p:sp>
      <p:sp>
        <p:nvSpPr>
          <p:cNvPr id="76" name="Shape 334">
            <a:extLst>
              <a:ext uri="{FF2B5EF4-FFF2-40B4-BE49-F238E27FC236}">
                <a16:creationId xmlns:a16="http://schemas.microsoft.com/office/drawing/2014/main" id="{26C63846-4385-4B98-B656-193ECAB7FF1D}"/>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21</a:t>
            </a:fld>
            <a:endParaRPr sz="900" dirty="0">
              <a:latin typeface="Calibri"/>
              <a:ea typeface="Calibri"/>
              <a:cs typeface="Calibri"/>
              <a:sym typeface="Calibri"/>
            </a:endParaRPr>
          </a:p>
        </p:txBody>
      </p:sp>
    </p:spTree>
    <p:extLst>
      <p:ext uri="{BB962C8B-B14F-4D97-AF65-F5344CB8AC3E}">
        <p14:creationId xmlns:p14="http://schemas.microsoft.com/office/powerpoint/2010/main" val="254979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14" y="405562"/>
            <a:ext cx="10244517" cy="1005840"/>
          </a:xfrm>
        </p:spPr>
        <p:txBody>
          <a:bodyPr numCol="1"/>
          <a:lstStyle/>
          <a:p>
            <a:r>
              <a:rPr lang="en-US" dirty="0">
                <a:solidFill>
                  <a:schemeClr val="bg1"/>
                </a:solidFill>
                <a:latin typeface="Calibri Light (Headings)"/>
              </a:rPr>
              <a:t>We have provided a range of models to fit with different communication strategies</a:t>
            </a:r>
          </a:p>
        </p:txBody>
      </p:sp>
      <p:sp>
        <p:nvSpPr>
          <p:cNvPr id="64" name="Shape 336">
            <a:extLst>
              <a:ext uri="{FF2B5EF4-FFF2-40B4-BE49-F238E27FC236}">
                <a16:creationId xmlns:a16="http://schemas.microsoft.com/office/drawing/2014/main" id="{CA5EC398-A492-415D-A545-E8386F0C67CA}"/>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graphicFrame>
        <p:nvGraphicFramePr>
          <p:cNvPr id="6" name="Table 5">
            <a:extLst>
              <a:ext uri="{FF2B5EF4-FFF2-40B4-BE49-F238E27FC236}">
                <a16:creationId xmlns:a16="http://schemas.microsoft.com/office/drawing/2014/main" id="{19E80E38-37EE-4762-8C33-2D9F68625942}"/>
              </a:ext>
            </a:extLst>
          </p:cNvPr>
          <p:cNvGraphicFramePr>
            <a:graphicFrameLocks noGrp="1"/>
          </p:cNvGraphicFramePr>
          <p:nvPr>
            <p:extLst>
              <p:ext uri="{D42A27DB-BD31-4B8C-83A1-F6EECF244321}">
                <p14:modId xmlns:p14="http://schemas.microsoft.com/office/powerpoint/2010/main" val="4092482998"/>
              </p:ext>
            </p:extLst>
          </p:nvPr>
        </p:nvGraphicFramePr>
        <p:xfrm>
          <a:off x="293353" y="1456967"/>
          <a:ext cx="11565270" cy="4767638"/>
        </p:xfrm>
        <a:graphic>
          <a:graphicData uri="http://schemas.openxmlformats.org/drawingml/2006/table">
            <a:tbl>
              <a:tblPr firstRow="1" bandRow="1">
                <a:tableStyleId>{69012ECD-51FC-41F1-AA8D-1B2483CD663E}</a:tableStyleId>
              </a:tblPr>
              <a:tblGrid>
                <a:gridCol w="1638647">
                  <a:extLst>
                    <a:ext uri="{9D8B030D-6E8A-4147-A177-3AD203B41FA5}">
                      <a16:colId xmlns:a16="http://schemas.microsoft.com/office/drawing/2014/main" val="2947570794"/>
                    </a:ext>
                  </a:extLst>
                </a:gridCol>
                <a:gridCol w="1759260">
                  <a:extLst>
                    <a:ext uri="{9D8B030D-6E8A-4147-A177-3AD203B41FA5}">
                      <a16:colId xmlns:a16="http://schemas.microsoft.com/office/drawing/2014/main" val="3553511940"/>
                    </a:ext>
                  </a:extLst>
                </a:gridCol>
                <a:gridCol w="1938015">
                  <a:extLst>
                    <a:ext uri="{9D8B030D-6E8A-4147-A177-3AD203B41FA5}">
                      <a16:colId xmlns:a16="http://schemas.microsoft.com/office/drawing/2014/main" val="3693611168"/>
                    </a:ext>
                  </a:extLst>
                </a:gridCol>
                <a:gridCol w="1098053">
                  <a:extLst>
                    <a:ext uri="{9D8B030D-6E8A-4147-A177-3AD203B41FA5}">
                      <a16:colId xmlns:a16="http://schemas.microsoft.com/office/drawing/2014/main" val="2815815023"/>
                    </a:ext>
                  </a:extLst>
                </a:gridCol>
                <a:gridCol w="1638647">
                  <a:extLst>
                    <a:ext uri="{9D8B030D-6E8A-4147-A177-3AD203B41FA5}">
                      <a16:colId xmlns:a16="http://schemas.microsoft.com/office/drawing/2014/main" val="2474132517"/>
                    </a:ext>
                  </a:extLst>
                </a:gridCol>
                <a:gridCol w="1638647">
                  <a:extLst>
                    <a:ext uri="{9D8B030D-6E8A-4147-A177-3AD203B41FA5}">
                      <a16:colId xmlns:a16="http://schemas.microsoft.com/office/drawing/2014/main" val="50184328"/>
                    </a:ext>
                  </a:extLst>
                </a:gridCol>
                <a:gridCol w="1854001">
                  <a:extLst>
                    <a:ext uri="{9D8B030D-6E8A-4147-A177-3AD203B41FA5}">
                      <a16:colId xmlns:a16="http://schemas.microsoft.com/office/drawing/2014/main" val="2400853535"/>
                    </a:ext>
                  </a:extLst>
                </a:gridCol>
              </a:tblGrid>
              <a:tr h="1418771">
                <a:tc>
                  <a:txBody>
                    <a:bodyPr/>
                    <a:lstStyle/>
                    <a:p>
                      <a:endParaRPr lang="en-US" sz="2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Communication 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Proposed Communication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Total Eviction Filings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 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Annual Communications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033642002"/>
                  </a:ext>
                </a:extLst>
              </a:tr>
              <a:tr h="1116289">
                <a:tc>
                  <a:txBody>
                    <a:bodyPr/>
                    <a:lstStyle/>
                    <a:p>
                      <a:r>
                        <a:rPr lang="en-US" sz="2000" b="1" u="none" dirty="0">
                          <a:solidFill>
                            <a:schemeClr val="bg1"/>
                          </a:solidFill>
                        </a:rPr>
                        <a:t>Naïve Bayes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634812"/>
                  </a:ext>
                </a:extLst>
              </a:tr>
              <a:tr h="1116289">
                <a:tc>
                  <a:txBody>
                    <a:bodyPr/>
                    <a:lstStyle/>
                    <a:p>
                      <a:r>
                        <a:rPr lang="en-US" sz="2000" b="1" u="none" dirty="0">
                          <a:solidFill>
                            <a:schemeClr val="bg1"/>
                          </a:solidFill>
                        </a:rPr>
                        <a:t>Random Forest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Auto Dialer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424790"/>
                  </a:ext>
                </a:extLst>
              </a:tr>
              <a:tr h="1116289">
                <a:tc>
                  <a:txBody>
                    <a:bodyPr/>
                    <a:lstStyle/>
                    <a:p>
                      <a:r>
                        <a:rPr lang="en-US" sz="2000" b="1" u="none" dirty="0">
                          <a:solidFill>
                            <a:schemeClr val="bg1"/>
                          </a:solidFill>
                        </a:rPr>
                        <a:t>Elastic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Physical Mail/</a:t>
                      </a:r>
                    </a:p>
                    <a:p>
                      <a:pPr algn="ctr"/>
                      <a:r>
                        <a:rPr lang="en-US" sz="2000" dirty="0">
                          <a:solidFill>
                            <a:schemeClr val="bg1"/>
                          </a:solidFill>
                        </a:rPr>
                        <a:t>In-Person </a:t>
                      </a:r>
                      <a:r>
                        <a:rPr lang="en-US" sz="2000" dirty="0" err="1">
                          <a:solidFill>
                            <a:schemeClr val="bg1"/>
                          </a:solidFill>
                        </a:rPr>
                        <a:t>Followup</a:t>
                      </a: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130152"/>
                  </a:ext>
                </a:extLst>
              </a:tr>
            </a:tbl>
          </a:graphicData>
        </a:graphic>
      </p:graphicFrame>
      <p:sp>
        <p:nvSpPr>
          <p:cNvPr id="5" name="Shape 334">
            <a:extLst>
              <a:ext uri="{FF2B5EF4-FFF2-40B4-BE49-F238E27FC236}">
                <a16:creationId xmlns:a16="http://schemas.microsoft.com/office/drawing/2014/main" id="{3D0B5469-103E-403E-B59E-0C6398E17CD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22</a:t>
            </a:fld>
            <a:endParaRPr sz="900" dirty="0">
              <a:latin typeface="Calibri"/>
              <a:ea typeface="Calibri"/>
              <a:cs typeface="Calibri"/>
              <a:sym typeface="Calibri"/>
            </a:endParaRPr>
          </a:p>
        </p:txBody>
      </p:sp>
    </p:spTree>
    <p:extLst>
      <p:ext uri="{BB962C8B-B14F-4D97-AF65-F5344CB8AC3E}">
        <p14:creationId xmlns:p14="http://schemas.microsoft.com/office/powerpoint/2010/main" val="160747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14" y="405562"/>
            <a:ext cx="10244517" cy="1005840"/>
          </a:xfrm>
        </p:spPr>
        <p:txBody>
          <a:bodyPr numCol="1"/>
          <a:lstStyle/>
          <a:p>
            <a:r>
              <a:rPr lang="en-US" dirty="0">
                <a:solidFill>
                  <a:schemeClr val="bg1"/>
                </a:solidFill>
                <a:latin typeface="Calibri Light (Headings)"/>
              </a:rPr>
              <a:t>We have provided a range of models to fit with different communication strategies</a:t>
            </a:r>
          </a:p>
        </p:txBody>
      </p:sp>
      <p:sp>
        <p:nvSpPr>
          <p:cNvPr id="64" name="Shape 336">
            <a:extLst>
              <a:ext uri="{FF2B5EF4-FFF2-40B4-BE49-F238E27FC236}">
                <a16:creationId xmlns:a16="http://schemas.microsoft.com/office/drawing/2014/main" id="{CA5EC398-A492-415D-A545-E8386F0C67CA}"/>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graphicFrame>
        <p:nvGraphicFramePr>
          <p:cNvPr id="6" name="Table 5">
            <a:extLst>
              <a:ext uri="{FF2B5EF4-FFF2-40B4-BE49-F238E27FC236}">
                <a16:creationId xmlns:a16="http://schemas.microsoft.com/office/drawing/2014/main" id="{19E80E38-37EE-4762-8C33-2D9F68625942}"/>
              </a:ext>
            </a:extLst>
          </p:cNvPr>
          <p:cNvGraphicFramePr>
            <a:graphicFrameLocks noGrp="1"/>
          </p:cNvGraphicFramePr>
          <p:nvPr>
            <p:extLst>
              <p:ext uri="{D42A27DB-BD31-4B8C-83A1-F6EECF244321}">
                <p14:modId xmlns:p14="http://schemas.microsoft.com/office/powerpoint/2010/main" val="3620611837"/>
              </p:ext>
            </p:extLst>
          </p:nvPr>
        </p:nvGraphicFramePr>
        <p:xfrm>
          <a:off x="293353" y="1456967"/>
          <a:ext cx="11565270" cy="4767638"/>
        </p:xfrm>
        <a:graphic>
          <a:graphicData uri="http://schemas.openxmlformats.org/drawingml/2006/table">
            <a:tbl>
              <a:tblPr firstRow="1" bandRow="1">
                <a:tableStyleId>{69012ECD-51FC-41F1-AA8D-1B2483CD663E}</a:tableStyleId>
              </a:tblPr>
              <a:tblGrid>
                <a:gridCol w="1638647">
                  <a:extLst>
                    <a:ext uri="{9D8B030D-6E8A-4147-A177-3AD203B41FA5}">
                      <a16:colId xmlns:a16="http://schemas.microsoft.com/office/drawing/2014/main" val="2947570794"/>
                    </a:ext>
                  </a:extLst>
                </a:gridCol>
                <a:gridCol w="1759260">
                  <a:extLst>
                    <a:ext uri="{9D8B030D-6E8A-4147-A177-3AD203B41FA5}">
                      <a16:colId xmlns:a16="http://schemas.microsoft.com/office/drawing/2014/main" val="3553511940"/>
                    </a:ext>
                  </a:extLst>
                </a:gridCol>
                <a:gridCol w="1938015">
                  <a:extLst>
                    <a:ext uri="{9D8B030D-6E8A-4147-A177-3AD203B41FA5}">
                      <a16:colId xmlns:a16="http://schemas.microsoft.com/office/drawing/2014/main" val="3693611168"/>
                    </a:ext>
                  </a:extLst>
                </a:gridCol>
                <a:gridCol w="1098053">
                  <a:extLst>
                    <a:ext uri="{9D8B030D-6E8A-4147-A177-3AD203B41FA5}">
                      <a16:colId xmlns:a16="http://schemas.microsoft.com/office/drawing/2014/main" val="2815815023"/>
                    </a:ext>
                  </a:extLst>
                </a:gridCol>
                <a:gridCol w="1638647">
                  <a:extLst>
                    <a:ext uri="{9D8B030D-6E8A-4147-A177-3AD203B41FA5}">
                      <a16:colId xmlns:a16="http://schemas.microsoft.com/office/drawing/2014/main" val="2474132517"/>
                    </a:ext>
                  </a:extLst>
                </a:gridCol>
                <a:gridCol w="1638647">
                  <a:extLst>
                    <a:ext uri="{9D8B030D-6E8A-4147-A177-3AD203B41FA5}">
                      <a16:colId xmlns:a16="http://schemas.microsoft.com/office/drawing/2014/main" val="50184328"/>
                    </a:ext>
                  </a:extLst>
                </a:gridCol>
                <a:gridCol w="1854001">
                  <a:extLst>
                    <a:ext uri="{9D8B030D-6E8A-4147-A177-3AD203B41FA5}">
                      <a16:colId xmlns:a16="http://schemas.microsoft.com/office/drawing/2014/main" val="2400853535"/>
                    </a:ext>
                  </a:extLst>
                </a:gridCol>
              </a:tblGrid>
              <a:tr h="1418771">
                <a:tc>
                  <a:txBody>
                    <a:bodyPr/>
                    <a:lstStyle/>
                    <a:p>
                      <a:endParaRPr lang="en-US" sz="2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Communication 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Proposed Communication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Total Eviction Filings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 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Annual Communications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033642002"/>
                  </a:ext>
                </a:extLst>
              </a:tr>
              <a:tr h="1116289">
                <a:tc>
                  <a:txBody>
                    <a:bodyPr/>
                    <a:lstStyle/>
                    <a:p>
                      <a:r>
                        <a:rPr lang="en-US" sz="2000" b="1" u="none" dirty="0">
                          <a:solidFill>
                            <a:schemeClr val="bg1"/>
                          </a:solidFill>
                        </a:rPr>
                        <a:t>Naïve Bayes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634812"/>
                  </a:ext>
                </a:extLst>
              </a:tr>
              <a:tr h="1116289">
                <a:tc>
                  <a:txBody>
                    <a:bodyPr/>
                    <a:lstStyle/>
                    <a:p>
                      <a:r>
                        <a:rPr lang="en-US" sz="2000" b="1" u="none" dirty="0">
                          <a:solidFill>
                            <a:schemeClr val="bg1"/>
                          </a:solidFill>
                        </a:rPr>
                        <a:t>Random Forest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Auto Dialer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kern="1200" baseline="0" dirty="0">
                          <a:ln w="127">
                            <a:solidFill>
                              <a:schemeClr val="tx1"/>
                            </a:solidFill>
                          </a:ln>
                          <a:solidFill>
                            <a:srgbClr val="92D050"/>
                          </a:solidFill>
                          <a:latin typeface="+mn-lt"/>
                          <a:ea typeface="+mn-ea"/>
                          <a:cs typeface="+mn-cs"/>
                        </a:rPr>
                        <a:t>159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18,003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424790"/>
                  </a:ext>
                </a:extLst>
              </a:tr>
              <a:tr h="1116289">
                <a:tc>
                  <a:txBody>
                    <a:bodyPr/>
                    <a:lstStyle/>
                    <a:p>
                      <a:r>
                        <a:rPr lang="en-US" sz="2000" b="1" u="none" dirty="0">
                          <a:solidFill>
                            <a:schemeClr val="bg1"/>
                          </a:solidFill>
                        </a:rPr>
                        <a:t>Elastic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Physical Mail/</a:t>
                      </a:r>
                    </a:p>
                    <a:p>
                      <a:pPr algn="ctr"/>
                      <a:r>
                        <a:rPr lang="en-US" sz="2000" dirty="0">
                          <a:solidFill>
                            <a:schemeClr val="bg1"/>
                          </a:solidFill>
                        </a:rPr>
                        <a:t>In-Person </a:t>
                      </a:r>
                      <a:r>
                        <a:rPr lang="en-US" sz="2000" dirty="0" err="1">
                          <a:solidFill>
                            <a:schemeClr val="bg1"/>
                          </a:solidFill>
                        </a:rPr>
                        <a:t>Followup</a:t>
                      </a: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130152"/>
                  </a:ext>
                </a:extLst>
              </a:tr>
            </a:tbl>
          </a:graphicData>
        </a:graphic>
      </p:graphicFrame>
      <p:sp>
        <p:nvSpPr>
          <p:cNvPr id="5" name="Shape 334">
            <a:extLst>
              <a:ext uri="{FF2B5EF4-FFF2-40B4-BE49-F238E27FC236}">
                <a16:creationId xmlns:a16="http://schemas.microsoft.com/office/drawing/2014/main" id="{3D0B5469-103E-403E-B59E-0C6398E17CD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23</a:t>
            </a:fld>
            <a:endParaRPr sz="900" dirty="0">
              <a:latin typeface="Calibri"/>
              <a:ea typeface="Calibri"/>
              <a:cs typeface="Calibri"/>
              <a:sym typeface="Calibri"/>
            </a:endParaRPr>
          </a:p>
        </p:txBody>
      </p:sp>
    </p:spTree>
    <p:extLst>
      <p:ext uri="{BB962C8B-B14F-4D97-AF65-F5344CB8AC3E}">
        <p14:creationId xmlns:p14="http://schemas.microsoft.com/office/powerpoint/2010/main" val="351812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14" y="405562"/>
            <a:ext cx="10244517" cy="1005840"/>
          </a:xfrm>
        </p:spPr>
        <p:txBody>
          <a:bodyPr numCol="1"/>
          <a:lstStyle/>
          <a:p>
            <a:r>
              <a:rPr lang="en-US" dirty="0">
                <a:solidFill>
                  <a:schemeClr val="bg1"/>
                </a:solidFill>
                <a:latin typeface="Calibri Light (Headings)"/>
              </a:rPr>
              <a:t>We have provided a range of models to fit with different communication strategies</a:t>
            </a:r>
          </a:p>
        </p:txBody>
      </p:sp>
      <p:sp>
        <p:nvSpPr>
          <p:cNvPr id="64" name="Shape 336">
            <a:extLst>
              <a:ext uri="{FF2B5EF4-FFF2-40B4-BE49-F238E27FC236}">
                <a16:creationId xmlns:a16="http://schemas.microsoft.com/office/drawing/2014/main" id="{CA5EC398-A492-415D-A545-E8386F0C67CA}"/>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graphicFrame>
        <p:nvGraphicFramePr>
          <p:cNvPr id="6" name="Table 5">
            <a:extLst>
              <a:ext uri="{FF2B5EF4-FFF2-40B4-BE49-F238E27FC236}">
                <a16:creationId xmlns:a16="http://schemas.microsoft.com/office/drawing/2014/main" id="{19E80E38-37EE-4762-8C33-2D9F68625942}"/>
              </a:ext>
            </a:extLst>
          </p:cNvPr>
          <p:cNvGraphicFramePr>
            <a:graphicFrameLocks noGrp="1"/>
          </p:cNvGraphicFramePr>
          <p:nvPr>
            <p:extLst>
              <p:ext uri="{D42A27DB-BD31-4B8C-83A1-F6EECF244321}">
                <p14:modId xmlns:p14="http://schemas.microsoft.com/office/powerpoint/2010/main" val="2658964224"/>
              </p:ext>
            </p:extLst>
          </p:nvPr>
        </p:nvGraphicFramePr>
        <p:xfrm>
          <a:off x="293353" y="1456967"/>
          <a:ext cx="11565270" cy="4767638"/>
        </p:xfrm>
        <a:graphic>
          <a:graphicData uri="http://schemas.openxmlformats.org/drawingml/2006/table">
            <a:tbl>
              <a:tblPr firstRow="1" bandRow="1">
                <a:tableStyleId>{69012ECD-51FC-41F1-AA8D-1B2483CD663E}</a:tableStyleId>
              </a:tblPr>
              <a:tblGrid>
                <a:gridCol w="1638647">
                  <a:extLst>
                    <a:ext uri="{9D8B030D-6E8A-4147-A177-3AD203B41FA5}">
                      <a16:colId xmlns:a16="http://schemas.microsoft.com/office/drawing/2014/main" val="2947570794"/>
                    </a:ext>
                  </a:extLst>
                </a:gridCol>
                <a:gridCol w="1759260">
                  <a:extLst>
                    <a:ext uri="{9D8B030D-6E8A-4147-A177-3AD203B41FA5}">
                      <a16:colId xmlns:a16="http://schemas.microsoft.com/office/drawing/2014/main" val="3553511940"/>
                    </a:ext>
                  </a:extLst>
                </a:gridCol>
                <a:gridCol w="1938015">
                  <a:extLst>
                    <a:ext uri="{9D8B030D-6E8A-4147-A177-3AD203B41FA5}">
                      <a16:colId xmlns:a16="http://schemas.microsoft.com/office/drawing/2014/main" val="3693611168"/>
                    </a:ext>
                  </a:extLst>
                </a:gridCol>
                <a:gridCol w="1098053">
                  <a:extLst>
                    <a:ext uri="{9D8B030D-6E8A-4147-A177-3AD203B41FA5}">
                      <a16:colId xmlns:a16="http://schemas.microsoft.com/office/drawing/2014/main" val="2815815023"/>
                    </a:ext>
                  </a:extLst>
                </a:gridCol>
                <a:gridCol w="1638647">
                  <a:extLst>
                    <a:ext uri="{9D8B030D-6E8A-4147-A177-3AD203B41FA5}">
                      <a16:colId xmlns:a16="http://schemas.microsoft.com/office/drawing/2014/main" val="2474132517"/>
                    </a:ext>
                  </a:extLst>
                </a:gridCol>
                <a:gridCol w="1638647">
                  <a:extLst>
                    <a:ext uri="{9D8B030D-6E8A-4147-A177-3AD203B41FA5}">
                      <a16:colId xmlns:a16="http://schemas.microsoft.com/office/drawing/2014/main" val="50184328"/>
                    </a:ext>
                  </a:extLst>
                </a:gridCol>
                <a:gridCol w="1854001">
                  <a:extLst>
                    <a:ext uri="{9D8B030D-6E8A-4147-A177-3AD203B41FA5}">
                      <a16:colId xmlns:a16="http://schemas.microsoft.com/office/drawing/2014/main" val="2400853535"/>
                    </a:ext>
                  </a:extLst>
                </a:gridCol>
              </a:tblGrid>
              <a:tr h="1418771">
                <a:tc>
                  <a:txBody>
                    <a:bodyPr/>
                    <a:lstStyle/>
                    <a:p>
                      <a:endParaRPr lang="en-US" sz="2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Communication 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Proposed Communication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Total Eviction Filings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 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Annual Communications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033642002"/>
                  </a:ext>
                </a:extLst>
              </a:tr>
              <a:tr h="1116289">
                <a:tc>
                  <a:txBody>
                    <a:bodyPr/>
                    <a:lstStyle/>
                    <a:p>
                      <a:r>
                        <a:rPr lang="en-US" sz="2000" b="1" u="none" dirty="0">
                          <a:solidFill>
                            <a:schemeClr val="bg1"/>
                          </a:solidFill>
                        </a:rPr>
                        <a:t>Naïve Bayes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baseline="0" dirty="0">
                          <a:ln w="127">
                            <a:solidFill>
                              <a:schemeClr val="tx1"/>
                            </a:solidFill>
                          </a:ln>
                          <a:solidFill>
                            <a:srgbClr val="92D050"/>
                          </a:solidFill>
                          <a:latin typeface="+mn-lt"/>
                          <a:ea typeface="+mn-ea"/>
                          <a:cs typeface="+mn-cs"/>
                        </a:rPr>
                        <a:t>276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84,414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634812"/>
                  </a:ext>
                </a:extLst>
              </a:tr>
              <a:tr h="1116289">
                <a:tc>
                  <a:txBody>
                    <a:bodyPr/>
                    <a:lstStyle/>
                    <a:p>
                      <a:r>
                        <a:rPr lang="en-US" sz="2000" b="1" u="none" dirty="0">
                          <a:solidFill>
                            <a:schemeClr val="bg1"/>
                          </a:solidFill>
                        </a:rPr>
                        <a:t>Random Forest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Auto Dialer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kern="1200" baseline="0" dirty="0">
                          <a:ln w="127">
                            <a:solidFill>
                              <a:schemeClr val="tx1"/>
                            </a:solidFill>
                          </a:ln>
                          <a:solidFill>
                            <a:srgbClr val="92D050"/>
                          </a:solidFill>
                          <a:latin typeface="+mn-lt"/>
                          <a:ea typeface="+mn-ea"/>
                          <a:cs typeface="+mn-cs"/>
                        </a:rPr>
                        <a:t>159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18,003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424790"/>
                  </a:ext>
                </a:extLst>
              </a:tr>
              <a:tr h="1116289">
                <a:tc>
                  <a:txBody>
                    <a:bodyPr/>
                    <a:lstStyle/>
                    <a:p>
                      <a:r>
                        <a:rPr lang="en-US" sz="2000" b="1" u="none" dirty="0">
                          <a:solidFill>
                            <a:schemeClr val="bg1"/>
                          </a:solidFill>
                        </a:rPr>
                        <a:t>Elastic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Physical Mail/</a:t>
                      </a:r>
                    </a:p>
                    <a:p>
                      <a:pPr algn="ctr"/>
                      <a:r>
                        <a:rPr lang="en-US" sz="2000" dirty="0">
                          <a:solidFill>
                            <a:schemeClr val="bg1"/>
                          </a:solidFill>
                        </a:rPr>
                        <a:t>In-Person </a:t>
                      </a:r>
                    </a:p>
                    <a:p>
                      <a:pPr algn="ctr"/>
                      <a:r>
                        <a:rPr lang="en-US" sz="2000" dirty="0" err="1">
                          <a:solidFill>
                            <a:schemeClr val="bg1"/>
                          </a:solidFill>
                        </a:rPr>
                        <a:t>Followup</a:t>
                      </a: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2000" b="1" kern="1200" baseline="0" dirty="0">
                        <a:ln w="127">
                          <a:solidFill>
                            <a:schemeClr val="tx1"/>
                          </a:solidFill>
                        </a:ln>
                        <a:solidFill>
                          <a:srgbClr val="92D050"/>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130152"/>
                  </a:ext>
                </a:extLst>
              </a:tr>
            </a:tbl>
          </a:graphicData>
        </a:graphic>
      </p:graphicFrame>
      <p:sp>
        <p:nvSpPr>
          <p:cNvPr id="5" name="Shape 334">
            <a:extLst>
              <a:ext uri="{FF2B5EF4-FFF2-40B4-BE49-F238E27FC236}">
                <a16:creationId xmlns:a16="http://schemas.microsoft.com/office/drawing/2014/main" id="{3D0B5469-103E-403E-B59E-0C6398E17CD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24</a:t>
            </a:fld>
            <a:endParaRPr sz="900" dirty="0">
              <a:latin typeface="Calibri"/>
              <a:ea typeface="Calibri"/>
              <a:cs typeface="Calibri"/>
              <a:sym typeface="Calibri"/>
            </a:endParaRPr>
          </a:p>
        </p:txBody>
      </p:sp>
    </p:spTree>
    <p:extLst>
      <p:ext uri="{BB962C8B-B14F-4D97-AF65-F5344CB8AC3E}">
        <p14:creationId xmlns:p14="http://schemas.microsoft.com/office/powerpoint/2010/main" val="2371438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14" y="405562"/>
            <a:ext cx="10244517" cy="1005840"/>
          </a:xfrm>
        </p:spPr>
        <p:txBody>
          <a:bodyPr numCol="1"/>
          <a:lstStyle/>
          <a:p>
            <a:r>
              <a:rPr lang="en-US" dirty="0">
                <a:solidFill>
                  <a:schemeClr val="bg1"/>
                </a:solidFill>
                <a:latin typeface="Calibri Light (Headings)"/>
              </a:rPr>
              <a:t>We have provided a range of models to fit with different communication strategies</a:t>
            </a:r>
          </a:p>
        </p:txBody>
      </p:sp>
      <p:sp>
        <p:nvSpPr>
          <p:cNvPr id="64" name="Shape 336">
            <a:extLst>
              <a:ext uri="{FF2B5EF4-FFF2-40B4-BE49-F238E27FC236}">
                <a16:creationId xmlns:a16="http://schemas.microsoft.com/office/drawing/2014/main" id="{CA5EC398-A492-415D-A545-E8386F0C67CA}"/>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graphicFrame>
        <p:nvGraphicFramePr>
          <p:cNvPr id="6" name="Table 5">
            <a:extLst>
              <a:ext uri="{FF2B5EF4-FFF2-40B4-BE49-F238E27FC236}">
                <a16:creationId xmlns:a16="http://schemas.microsoft.com/office/drawing/2014/main" id="{19E80E38-37EE-4762-8C33-2D9F68625942}"/>
              </a:ext>
            </a:extLst>
          </p:cNvPr>
          <p:cNvGraphicFramePr>
            <a:graphicFrameLocks noGrp="1"/>
          </p:cNvGraphicFramePr>
          <p:nvPr>
            <p:extLst>
              <p:ext uri="{D42A27DB-BD31-4B8C-83A1-F6EECF244321}">
                <p14:modId xmlns:p14="http://schemas.microsoft.com/office/powerpoint/2010/main" val="440639434"/>
              </p:ext>
            </p:extLst>
          </p:nvPr>
        </p:nvGraphicFramePr>
        <p:xfrm>
          <a:off x="293353" y="1456967"/>
          <a:ext cx="11565270" cy="4767638"/>
        </p:xfrm>
        <a:graphic>
          <a:graphicData uri="http://schemas.openxmlformats.org/drawingml/2006/table">
            <a:tbl>
              <a:tblPr firstRow="1" bandRow="1">
                <a:tableStyleId>{69012ECD-51FC-41F1-AA8D-1B2483CD663E}</a:tableStyleId>
              </a:tblPr>
              <a:tblGrid>
                <a:gridCol w="1638647">
                  <a:extLst>
                    <a:ext uri="{9D8B030D-6E8A-4147-A177-3AD203B41FA5}">
                      <a16:colId xmlns:a16="http://schemas.microsoft.com/office/drawing/2014/main" val="2947570794"/>
                    </a:ext>
                  </a:extLst>
                </a:gridCol>
                <a:gridCol w="1759260">
                  <a:extLst>
                    <a:ext uri="{9D8B030D-6E8A-4147-A177-3AD203B41FA5}">
                      <a16:colId xmlns:a16="http://schemas.microsoft.com/office/drawing/2014/main" val="3553511940"/>
                    </a:ext>
                  </a:extLst>
                </a:gridCol>
                <a:gridCol w="1938015">
                  <a:extLst>
                    <a:ext uri="{9D8B030D-6E8A-4147-A177-3AD203B41FA5}">
                      <a16:colId xmlns:a16="http://schemas.microsoft.com/office/drawing/2014/main" val="3693611168"/>
                    </a:ext>
                  </a:extLst>
                </a:gridCol>
                <a:gridCol w="1098053">
                  <a:extLst>
                    <a:ext uri="{9D8B030D-6E8A-4147-A177-3AD203B41FA5}">
                      <a16:colId xmlns:a16="http://schemas.microsoft.com/office/drawing/2014/main" val="2815815023"/>
                    </a:ext>
                  </a:extLst>
                </a:gridCol>
                <a:gridCol w="1638647">
                  <a:extLst>
                    <a:ext uri="{9D8B030D-6E8A-4147-A177-3AD203B41FA5}">
                      <a16:colId xmlns:a16="http://schemas.microsoft.com/office/drawing/2014/main" val="2474132517"/>
                    </a:ext>
                  </a:extLst>
                </a:gridCol>
                <a:gridCol w="1638647">
                  <a:extLst>
                    <a:ext uri="{9D8B030D-6E8A-4147-A177-3AD203B41FA5}">
                      <a16:colId xmlns:a16="http://schemas.microsoft.com/office/drawing/2014/main" val="50184328"/>
                    </a:ext>
                  </a:extLst>
                </a:gridCol>
                <a:gridCol w="1854001">
                  <a:extLst>
                    <a:ext uri="{9D8B030D-6E8A-4147-A177-3AD203B41FA5}">
                      <a16:colId xmlns:a16="http://schemas.microsoft.com/office/drawing/2014/main" val="2400853535"/>
                    </a:ext>
                  </a:extLst>
                </a:gridCol>
              </a:tblGrid>
              <a:tr h="1418771">
                <a:tc>
                  <a:txBody>
                    <a:bodyPr/>
                    <a:lstStyle/>
                    <a:p>
                      <a:endParaRPr lang="en-US" sz="20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Communication 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Proposed Communication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Total Eviction Filings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 Eviction Filings Identified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a:t>Annual Communications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033642002"/>
                  </a:ext>
                </a:extLst>
              </a:tr>
              <a:tr h="1116289">
                <a:tc>
                  <a:txBody>
                    <a:bodyPr/>
                    <a:lstStyle/>
                    <a:p>
                      <a:r>
                        <a:rPr lang="en-US" sz="2000" b="1" u="none" dirty="0">
                          <a:solidFill>
                            <a:schemeClr val="bg1"/>
                          </a:solidFill>
                        </a:rPr>
                        <a:t>Naïve Bayes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kern="1200" baseline="0" dirty="0">
                          <a:ln w="127">
                            <a:solidFill>
                              <a:schemeClr val="tx1"/>
                            </a:solidFill>
                          </a:ln>
                          <a:solidFill>
                            <a:srgbClr val="92D050"/>
                          </a:solidFill>
                          <a:latin typeface="+mn-lt"/>
                          <a:ea typeface="+mn-ea"/>
                          <a:cs typeface="+mn-cs"/>
                        </a:rPr>
                        <a:t>276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84,414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634812"/>
                  </a:ext>
                </a:extLst>
              </a:tr>
              <a:tr h="1116289">
                <a:tc>
                  <a:txBody>
                    <a:bodyPr/>
                    <a:lstStyle/>
                    <a:p>
                      <a:r>
                        <a:rPr lang="en-US" sz="2000" b="1" u="none" dirty="0">
                          <a:solidFill>
                            <a:schemeClr val="bg1"/>
                          </a:solidFill>
                        </a:rPr>
                        <a:t>Random Forest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Medium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Auto Dialer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kern="1200" baseline="0" dirty="0">
                          <a:ln w="127">
                            <a:solidFill>
                              <a:schemeClr val="tx1"/>
                            </a:solidFill>
                          </a:ln>
                          <a:solidFill>
                            <a:srgbClr val="92D050"/>
                          </a:solidFill>
                          <a:latin typeface="+mn-lt"/>
                          <a:ea typeface="+mn-ea"/>
                          <a:cs typeface="+mn-cs"/>
                        </a:rPr>
                        <a:t>159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18,003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solidFill>
                        <a:srgbClr val="FDBE5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424790"/>
                  </a:ext>
                </a:extLst>
              </a:tr>
              <a:tr h="1116289">
                <a:tc>
                  <a:txBody>
                    <a:bodyPr/>
                    <a:lstStyle/>
                    <a:p>
                      <a:r>
                        <a:rPr lang="en-US" sz="2000" b="1" u="none" dirty="0">
                          <a:solidFill>
                            <a:schemeClr val="bg1"/>
                          </a:solidFill>
                        </a:rPr>
                        <a:t>Elastic 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High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Physical Mail/</a:t>
                      </a:r>
                    </a:p>
                    <a:p>
                      <a:pPr algn="ctr"/>
                      <a:r>
                        <a:rPr lang="en-US" sz="2000" dirty="0">
                          <a:solidFill>
                            <a:schemeClr val="bg1"/>
                          </a:solidFill>
                        </a:rPr>
                        <a:t>In-Person </a:t>
                      </a:r>
                      <a:r>
                        <a:rPr lang="en-US" sz="2000" dirty="0" err="1">
                          <a:solidFill>
                            <a:schemeClr val="bg1"/>
                          </a:solidFill>
                        </a:rPr>
                        <a:t>Followup</a:t>
                      </a: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2000" b="1" kern="1200" baseline="0" dirty="0">
                          <a:ln w="127">
                            <a:solidFill>
                              <a:schemeClr val="tx1"/>
                            </a:solidFill>
                          </a:ln>
                          <a:solidFill>
                            <a:srgbClr val="92D050"/>
                          </a:solidFill>
                          <a:latin typeface="+mn-lt"/>
                          <a:ea typeface="+mn-ea"/>
                          <a:cs typeface="+mn-cs"/>
                        </a:rPr>
                        <a:t>110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bg1"/>
                          </a:solidFill>
                        </a:rPr>
                        <a:t>35%</a:t>
                      </a:r>
                      <a:endParaRPr lang="en-US" sz="20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bg1"/>
                          </a:solidFill>
                        </a:rPr>
                        <a:t>12,463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DBE5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130152"/>
                  </a:ext>
                </a:extLst>
              </a:tr>
            </a:tbl>
          </a:graphicData>
        </a:graphic>
      </p:graphicFrame>
      <p:sp>
        <p:nvSpPr>
          <p:cNvPr id="5" name="Shape 334">
            <a:extLst>
              <a:ext uri="{FF2B5EF4-FFF2-40B4-BE49-F238E27FC236}">
                <a16:creationId xmlns:a16="http://schemas.microsoft.com/office/drawing/2014/main" id="{3D0B5469-103E-403E-B59E-0C6398E17CD6}"/>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25</a:t>
            </a:fld>
            <a:endParaRPr sz="900" dirty="0">
              <a:latin typeface="Calibri"/>
              <a:ea typeface="Calibri"/>
              <a:cs typeface="Calibri"/>
              <a:sym typeface="Calibri"/>
            </a:endParaRPr>
          </a:p>
        </p:txBody>
      </p:sp>
    </p:spTree>
    <p:extLst>
      <p:ext uri="{BB962C8B-B14F-4D97-AF65-F5344CB8AC3E}">
        <p14:creationId xmlns:p14="http://schemas.microsoft.com/office/powerpoint/2010/main" val="3573247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4F2B4-1315-4435-9F3A-745F1AD56D27}"/>
              </a:ext>
            </a:extLst>
          </p:cNvPr>
          <p:cNvPicPr>
            <a:picLocks noChangeAspect="1"/>
          </p:cNvPicPr>
          <p:nvPr/>
        </p:nvPicPr>
        <p:blipFill>
          <a:blip r:embed="rId3"/>
          <a:stretch>
            <a:fillRect/>
          </a:stretch>
        </p:blipFill>
        <p:spPr>
          <a:xfrm>
            <a:off x="191512" y="3963568"/>
            <a:ext cx="11808975" cy="2347163"/>
          </a:xfrm>
          <a:prstGeom prst="rect">
            <a:avLst/>
          </a:prstGeom>
        </p:spPr>
      </p:pic>
      <p:sp>
        <p:nvSpPr>
          <p:cNvPr id="47" name="Content Placeholder 1">
            <a:extLst>
              <a:ext uri="{FF2B5EF4-FFF2-40B4-BE49-F238E27FC236}">
                <a16:creationId xmlns:a16="http://schemas.microsoft.com/office/drawing/2014/main" id="{706D5D2E-A2F9-4C87-B371-B811D899A1C3}"/>
              </a:ext>
            </a:extLst>
          </p:cNvPr>
          <p:cNvSpPr>
            <a:spLocks noGrp="1"/>
          </p:cNvSpPr>
          <p:nvPr>
            <p:ph idx="1"/>
          </p:nvPr>
        </p:nvSpPr>
        <p:spPr>
          <a:xfrm>
            <a:off x="209752" y="1442572"/>
            <a:ext cx="11772497" cy="2313080"/>
          </a:xfrm>
          <a:prstGeom prst="roundRect">
            <a:avLst/>
          </a:prstGeom>
          <a:solidFill>
            <a:schemeClr val="bg1">
              <a:alpha val="2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endParaRPr lang="en-US" b="1" u="sng" dirty="0">
              <a:solidFill>
                <a:schemeClr val="bg1"/>
              </a:solidFill>
              <a:cs typeface="Calibri"/>
              <a:sym typeface="Calibri"/>
            </a:endParaRPr>
          </a:p>
        </p:txBody>
      </p:sp>
      <p:sp>
        <p:nvSpPr>
          <p:cNvPr id="38" name="Shape 336">
            <a:extLst>
              <a:ext uri="{FF2B5EF4-FFF2-40B4-BE49-F238E27FC236}">
                <a16:creationId xmlns:a16="http://schemas.microsoft.com/office/drawing/2014/main" id="{1FE30D26-1D46-42B4-9B8A-D08360978206}"/>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11" name="Rectangle 10">
            <a:extLst>
              <a:ext uri="{FF2B5EF4-FFF2-40B4-BE49-F238E27FC236}">
                <a16:creationId xmlns:a16="http://schemas.microsoft.com/office/drawing/2014/main" id="{416573A9-ECCA-4FD9-9610-5C66434A2192}"/>
              </a:ext>
            </a:extLst>
          </p:cNvPr>
          <p:cNvSpPr/>
          <p:nvPr/>
        </p:nvSpPr>
        <p:spPr>
          <a:xfrm>
            <a:off x="7257313" y="5237667"/>
            <a:ext cx="1666418" cy="646331"/>
          </a:xfrm>
          <a:prstGeom prst="rect">
            <a:avLst/>
          </a:prstGeom>
        </p:spPr>
        <p:txBody>
          <a:bodyPr wrap="none">
            <a:spAutoFit/>
          </a:bodyPr>
          <a:lstStyle/>
          <a:p>
            <a:r>
              <a:rPr lang="en-US" b="1" dirty="0">
                <a:solidFill>
                  <a:schemeClr val="bg1"/>
                </a:solidFill>
              </a:rPr>
              <a:t>Higher</a:t>
            </a:r>
          </a:p>
          <a:p>
            <a:r>
              <a:rPr lang="en-US" b="1" dirty="0">
                <a:solidFill>
                  <a:schemeClr val="bg1"/>
                </a:solidFill>
              </a:rPr>
              <a:t>Current Income</a:t>
            </a:r>
          </a:p>
        </p:txBody>
      </p:sp>
      <p:pic>
        <p:nvPicPr>
          <p:cNvPr id="49" name="Picture 48">
            <a:extLst>
              <a:ext uri="{FF2B5EF4-FFF2-40B4-BE49-F238E27FC236}">
                <a16:creationId xmlns:a16="http://schemas.microsoft.com/office/drawing/2014/main" id="{F25DFB23-769E-4484-A9A5-FC71A97E2CB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39" b="91211" l="9645" r="96447">
                        <a14:foregroundMark x1="48477" y1="47981" x2="48477" y2="47981"/>
                        <a14:foregroundMark x1="51777" y1="90736" x2="51777" y2="90736"/>
                        <a14:foregroundMark x1="91371" y1="47268" x2="91371" y2="47268"/>
                        <a14:foregroundMark x1="96447" y1="40143" x2="96447" y2="40143"/>
                        <a14:foregroundMark x1="54569" y1="89786" x2="54569" y2="89786"/>
                        <a14:foregroundMark x1="41878" y1="90736" x2="41878" y2="90736"/>
                        <a14:foregroundMark x1="41878" y1="90736" x2="44162" y2="90736"/>
                        <a14:foregroundMark x1="32234" y1="91211" x2="26142" y2="91211"/>
                        <a14:foregroundMark x1="15736" y1="70071" x2="15736" y2="70071"/>
                      </a14:backgroundRemoval>
                    </a14:imgEffect>
                  </a14:imgLayer>
                </a14:imgProps>
              </a:ext>
            </a:extLst>
          </a:blip>
          <a:stretch>
            <a:fillRect/>
          </a:stretch>
        </p:blipFill>
        <p:spPr>
          <a:xfrm>
            <a:off x="6482900" y="5273534"/>
            <a:ext cx="563012" cy="601594"/>
          </a:xfrm>
          <a:prstGeom prst="rect">
            <a:avLst/>
          </a:prstGeom>
          <a:effectLst>
            <a:outerShdw blurRad="63500" sx="102000" sy="102000" algn="ctr" rotWithShape="0">
              <a:schemeClr val="bg1">
                <a:alpha val="40000"/>
              </a:schemeClr>
            </a:outerShdw>
          </a:effectLst>
        </p:spPr>
      </p:pic>
      <p:sp>
        <p:nvSpPr>
          <p:cNvPr id="14" name="Rectangle 13">
            <a:extLst>
              <a:ext uri="{FF2B5EF4-FFF2-40B4-BE49-F238E27FC236}">
                <a16:creationId xmlns:a16="http://schemas.microsoft.com/office/drawing/2014/main" id="{4822D8E0-48B9-4AAA-B3C2-B8BC69178717}"/>
              </a:ext>
            </a:extLst>
          </p:cNvPr>
          <p:cNvSpPr/>
          <p:nvPr/>
        </p:nvSpPr>
        <p:spPr>
          <a:xfrm>
            <a:off x="4538978" y="4379883"/>
            <a:ext cx="1658691" cy="646331"/>
          </a:xfrm>
          <a:prstGeom prst="rect">
            <a:avLst/>
          </a:prstGeom>
        </p:spPr>
        <p:txBody>
          <a:bodyPr wrap="square">
            <a:spAutoFit/>
          </a:bodyPr>
          <a:lstStyle/>
          <a:p>
            <a:r>
              <a:rPr lang="en-US" b="1" dirty="0">
                <a:solidFill>
                  <a:schemeClr val="bg1"/>
                </a:solidFill>
              </a:rPr>
              <a:t>Non-English Speakers</a:t>
            </a:r>
          </a:p>
        </p:txBody>
      </p:sp>
      <p:pic>
        <p:nvPicPr>
          <p:cNvPr id="50" name="Picture 4" descr="Image result for hindi">
            <a:extLst>
              <a:ext uri="{FF2B5EF4-FFF2-40B4-BE49-F238E27FC236}">
                <a16:creationId xmlns:a16="http://schemas.microsoft.com/office/drawing/2014/main" id="{66748088-0216-46A3-96B3-3A7A7BB888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329" y="4451413"/>
            <a:ext cx="838728" cy="489114"/>
          </a:xfrm>
          <a:prstGeom prst="rect">
            <a:avLst/>
          </a:prstGeom>
          <a:noFill/>
          <a:effectLst>
            <a:outerShdw blurRad="63500" sx="102000" sy="102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C88FB67-8584-4A79-9A6F-228C27CC8BCF}"/>
              </a:ext>
            </a:extLst>
          </p:cNvPr>
          <p:cNvSpPr/>
          <p:nvPr/>
        </p:nvSpPr>
        <p:spPr>
          <a:xfrm>
            <a:off x="4407148" y="2302230"/>
            <a:ext cx="1403974" cy="646331"/>
          </a:xfrm>
          <a:prstGeom prst="rect">
            <a:avLst/>
          </a:prstGeom>
        </p:spPr>
        <p:txBody>
          <a:bodyPr wrap="square">
            <a:spAutoFit/>
          </a:bodyPr>
          <a:lstStyle/>
          <a:p>
            <a:r>
              <a:rPr lang="en-US" b="1" dirty="0">
                <a:solidFill>
                  <a:schemeClr val="bg1"/>
                </a:solidFill>
              </a:rPr>
              <a:t>Higher Current Rent</a:t>
            </a:r>
          </a:p>
        </p:txBody>
      </p:sp>
      <p:pic>
        <p:nvPicPr>
          <p:cNvPr id="51" name="Picture 50">
            <a:extLst>
              <a:ext uri="{FF2B5EF4-FFF2-40B4-BE49-F238E27FC236}">
                <a16:creationId xmlns:a16="http://schemas.microsoft.com/office/drawing/2014/main" id="{AA31C34F-9245-4FA5-B063-D75BC6710D2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4762" y1="33810" x2="64762" y2="33810"/>
                      </a14:backgroundRemoval>
                    </a14:imgEffect>
                  </a14:imgLayer>
                </a14:imgProps>
              </a:ext>
            </a:extLst>
          </a:blip>
          <a:stretch>
            <a:fillRect/>
          </a:stretch>
        </p:blipFill>
        <p:spPr>
          <a:xfrm>
            <a:off x="3699370" y="2269382"/>
            <a:ext cx="563011" cy="563011"/>
          </a:xfrm>
          <a:prstGeom prst="rect">
            <a:avLst/>
          </a:prstGeom>
          <a:effectLst>
            <a:outerShdw blurRad="63500" sx="102000" sy="102000" algn="ctr" rotWithShape="0">
              <a:schemeClr val="bg1">
                <a:alpha val="40000"/>
              </a:schemeClr>
            </a:outerShdw>
          </a:effectLst>
        </p:spPr>
      </p:pic>
      <p:sp>
        <p:nvSpPr>
          <p:cNvPr id="10" name="Rectangle 9">
            <a:extLst>
              <a:ext uri="{FF2B5EF4-FFF2-40B4-BE49-F238E27FC236}">
                <a16:creationId xmlns:a16="http://schemas.microsoft.com/office/drawing/2014/main" id="{F5AD3329-E44F-4854-BCF4-D983B3E60E26}"/>
              </a:ext>
            </a:extLst>
          </p:cNvPr>
          <p:cNvSpPr/>
          <p:nvPr/>
        </p:nvSpPr>
        <p:spPr>
          <a:xfrm>
            <a:off x="10315019" y="2320054"/>
            <a:ext cx="2049220" cy="646331"/>
          </a:xfrm>
          <a:prstGeom prst="rect">
            <a:avLst/>
          </a:prstGeom>
        </p:spPr>
        <p:txBody>
          <a:bodyPr wrap="square">
            <a:spAutoFit/>
          </a:bodyPr>
          <a:lstStyle/>
          <a:p>
            <a:r>
              <a:rPr lang="en-US" b="1" dirty="0">
                <a:solidFill>
                  <a:schemeClr val="bg1"/>
                </a:solidFill>
              </a:rPr>
              <a:t>Increases in Household Size</a:t>
            </a:r>
          </a:p>
        </p:txBody>
      </p:sp>
      <p:pic>
        <p:nvPicPr>
          <p:cNvPr id="53" name="Picture 52">
            <a:extLst>
              <a:ext uri="{FF2B5EF4-FFF2-40B4-BE49-F238E27FC236}">
                <a16:creationId xmlns:a16="http://schemas.microsoft.com/office/drawing/2014/main" id="{86D1A1C6-3580-4244-8B31-9373A1F2F69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36" b="89836" l="6437" r="89885">
                        <a14:foregroundMark x1="6437" y1="39344" x2="6437" y2="39344"/>
                        <a14:foregroundMark x1="17011" y1="15738" x2="17011" y2="15738"/>
                        <a14:foregroundMark x1="78391" y1="18033" x2="78391" y2="18033"/>
                        <a14:foregroundMark x1="45977" y1="51475" x2="45977" y2="51475"/>
                        <a14:backgroundMark x1="10575" y1="38361" x2="10575" y2="38361"/>
                      </a14:backgroundRemoval>
                    </a14:imgEffect>
                  </a14:imgLayer>
                </a14:imgProps>
              </a:ext>
            </a:extLst>
          </a:blip>
          <a:stretch>
            <a:fillRect/>
          </a:stretch>
        </p:blipFill>
        <p:spPr>
          <a:xfrm>
            <a:off x="9635739" y="2452556"/>
            <a:ext cx="578487" cy="405606"/>
          </a:xfrm>
          <a:prstGeom prst="rect">
            <a:avLst/>
          </a:prstGeom>
          <a:effectLst>
            <a:outerShdw blurRad="63500" sx="102000" sy="102000" algn="ctr" rotWithShape="0">
              <a:schemeClr val="bg1">
                <a:alpha val="40000"/>
              </a:schemeClr>
            </a:outerShdw>
          </a:effectLst>
        </p:spPr>
      </p:pic>
      <p:sp>
        <p:nvSpPr>
          <p:cNvPr id="42" name="Rectangle 41">
            <a:extLst>
              <a:ext uri="{FF2B5EF4-FFF2-40B4-BE49-F238E27FC236}">
                <a16:creationId xmlns:a16="http://schemas.microsoft.com/office/drawing/2014/main" id="{5D6064FC-9CED-47A8-B60E-8F7DF6EDFA7E}"/>
              </a:ext>
            </a:extLst>
          </p:cNvPr>
          <p:cNvSpPr/>
          <p:nvPr/>
        </p:nvSpPr>
        <p:spPr>
          <a:xfrm>
            <a:off x="7833335" y="2452556"/>
            <a:ext cx="1072730" cy="369332"/>
          </a:xfrm>
          <a:prstGeom prst="rect">
            <a:avLst/>
          </a:prstGeom>
        </p:spPr>
        <p:txBody>
          <a:bodyPr wrap="square">
            <a:spAutoFit/>
          </a:bodyPr>
          <a:lstStyle/>
          <a:p>
            <a:r>
              <a:rPr lang="en-US" b="1" dirty="0">
                <a:solidFill>
                  <a:schemeClr val="bg1"/>
                </a:solidFill>
              </a:rPr>
              <a:t>Disability</a:t>
            </a:r>
          </a:p>
        </p:txBody>
      </p:sp>
      <p:pic>
        <p:nvPicPr>
          <p:cNvPr id="54" name="Picture 53">
            <a:extLst>
              <a:ext uri="{FF2B5EF4-FFF2-40B4-BE49-F238E27FC236}">
                <a16:creationId xmlns:a16="http://schemas.microsoft.com/office/drawing/2014/main" id="{4492495A-84E4-496A-9217-21EB52334B1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8810" b="92381" l="9906" r="92925">
                        <a14:foregroundMark x1="19340" y1="79762" x2="19340" y2="79762"/>
                        <a14:foregroundMark x1="93396" y1="86905" x2="93396" y2="86905"/>
                        <a14:foregroundMark x1="45755" y1="8810" x2="45755" y2="8810"/>
                        <a14:foregroundMark x1="46226" y1="92381" x2="46226" y2="92381"/>
                      </a14:backgroundRemoval>
                    </a14:imgEffect>
                  </a14:imgLayer>
                </a14:imgProps>
              </a:ext>
            </a:extLst>
          </a:blip>
          <a:stretch>
            <a:fillRect/>
          </a:stretch>
        </p:blipFill>
        <p:spPr>
          <a:xfrm>
            <a:off x="7111557" y="2350040"/>
            <a:ext cx="563009" cy="557699"/>
          </a:xfrm>
          <a:prstGeom prst="rect">
            <a:avLst/>
          </a:prstGeom>
          <a:effectLst>
            <a:outerShdw blurRad="63500" sx="102000" sy="102000" algn="ctr" rotWithShape="0">
              <a:schemeClr val="bg1">
                <a:alpha val="40000"/>
              </a:schemeClr>
            </a:outerShdw>
          </a:effectLst>
        </p:spPr>
      </p:pic>
      <p:sp>
        <p:nvSpPr>
          <p:cNvPr id="43" name="Rectangle 42">
            <a:extLst>
              <a:ext uri="{FF2B5EF4-FFF2-40B4-BE49-F238E27FC236}">
                <a16:creationId xmlns:a16="http://schemas.microsoft.com/office/drawing/2014/main" id="{AF8116FA-6C1E-4024-8B19-6381790A8D5D}"/>
              </a:ext>
            </a:extLst>
          </p:cNvPr>
          <p:cNvSpPr/>
          <p:nvPr/>
        </p:nvSpPr>
        <p:spPr>
          <a:xfrm>
            <a:off x="7798132" y="1700924"/>
            <a:ext cx="1707903" cy="369332"/>
          </a:xfrm>
          <a:prstGeom prst="rect">
            <a:avLst/>
          </a:prstGeom>
        </p:spPr>
        <p:txBody>
          <a:bodyPr wrap="square">
            <a:spAutoFit/>
          </a:bodyPr>
          <a:lstStyle/>
          <a:p>
            <a:r>
              <a:rPr lang="en-US" b="1" dirty="0">
                <a:solidFill>
                  <a:schemeClr val="bg1"/>
                </a:solidFill>
              </a:rPr>
              <a:t>Prior EA Denials</a:t>
            </a:r>
          </a:p>
        </p:txBody>
      </p:sp>
      <p:pic>
        <p:nvPicPr>
          <p:cNvPr id="55" name="Picture 54">
            <a:extLst>
              <a:ext uri="{FF2B5EF4-FFF2-40B4-BE49-F238E27FC236}">
                <a16:creationId xmlns:a16="http://schemas.microsoft.com/office/drawing/2014/main" id="{0D098E09-2E3C-4582-B07F-94DFB4D0F72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7143" b="89560" l="9942" r="94444">
                        <a14:foregroundMark x1="31287" y1="28022" x2="31287" y2="28022"/>
                        <a14:foregroundMark x1="53509" y1="7143" x2="53509" y2="7143"/>
                        <a14:foregroundMark x1="86842" y1="55769" x2="86842" y2="55769"/>
                        <a14:foregroundMark x1="94444" y1="66758" x2="94444" y2="66758"/>
                      </a14:backgroundRemoval>
                    </a14:imgEffect>
                  </a14:imgLayer>
                </a14:imgProps>
              </a:ext>
            </a:extLst>
          </a:blip>
          <a:stretch>
            <a:fillRect/>
          </a:stretch>
        </p:blipFill>
        <p:spPr>
          <a:xfrm>
            <a:off x="7076356" y="1594243"/>
            <a:ext cx="563010" cy="599227"/>
          </a:xfrm>
          <a:prstGeom prst="rect">
            <a:avLst/>
          </a:prstGeom>
          <a:effectLst>
            <a:outerShdw blurRad="63500" sx="102000" sy="102000" algn="ctr" rotWithShape="0">
              <a:schemeClr val="bg1">
                <a:alpha val="40000"/>
              </a:schemeClr>
            </a:outerShdw>
          </a:effectLst>
        </p:spPr>
      </p:pic>
      <p:sp>
        <p:nvSpPr>
          <p:cNvPr id="15" name="Rectangle 14">
            <a:extLst>
              <a:ext uri="{FF2B5EF4-FFF2-40B4-BE49-F238E27FC236}">
                <a16:creationId xmlns:a16="http://schemas.microsoft.com/office/drawing/2014/main" id="{09F121B2-7CF6-4B08-99BF-FAB9930872D6}"/>
              </a:ext>
            </a:extLst>
          </p:cNvPr>
          <p:cNvSpPr/>
          <p:nvPr/>
        </p:nvSpPr>
        <p:spPr>
          <a:xfrm>
            <a:off x="4417352" y="1522730"/>
            <a:ext cx="2113842" cy="646331"/>
          </a:xfrm>
          <a:prstGeom prst="rect">
            <a:avLst/>
          </a:prstGeom>
        </p:spPr>
        <p:txBody>
          <a:bodyPr wrap="square">
            <a:spAutoFit/>
          </a:bodyPr>
          <a:lstStyle/>
          <a:p>
            <a:r>
              <a:rPr lang="en-US" b="1" dirty="0">
                <a:solidFill>
                  <a:schemeClr val="bg1"/>
                </a:solidFill>
              </a:rPr>
              <a:t>Higher Current Program Payments</a:t>
            </a:r>
          </a:p>
        </p:txBody>
      </p:sp>
      <p:pic>
        <p:nvPicPr>
          <p:cNvPr id="56" name="Picture 55">
            <a:extLst>
              <a:ext uri="{FF2B5EF4-FFF2-40B4-BE49-F238E27FC236}">
                <a16:creationId xmlns:a16="http://schemas.microsoft.com/office/drawing/2014/main" id="{CF34B9E9-DD1E-4778-B76B-1DFC7E40C5D0}"/>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8824" b="89819" l="9749" r="89972">
                        <a14:foregroundMark x1="31476" y1="32127" x2="31476" y2="32127"/>
                        <a14:foregroundMark x1="40390" y1="8824" x2="40390" y2="8824"/>
                        <a14:foregroundMark x1="35097" y1="20814" x2="35097" y2="20814"/>
                      </a14:backgroundRemoval>
                    </a14:imgEffect>
                  </a14:imgLayer>
                </a14:imgProps>
              </a:ext>
            </a:extLst>
          </a:blip>
          <a:stretch>
            <a:fillRect/>
          </a:stretch>
        </p:blipFill>
        <p:spPr>
          <a:xfrm rot="16200000">
            <a:off x="3744159" y="1559935"/>
            <a:ext cx="464523" cy="571920"/>
          </a:xfrm>
          <a:prstGeom prst="rect">
            <a:avLst/>
          </a:prstGeom>
          <a:effectLst>
            <a:outerShdw blurRad="63500" sx="102000" sy="102000" algn="ctr" rotWithShape="0">
              <a:schemeClr val="bg1">
                <a:alpha val="40000"/>
              </a:schemeClr>
            </a:outerShdw>
          </a:effectLst>
        </p:spPr>
      </p:pic>
      <p:sp>
        <p:nvSpPr>
          <p:cNvPr id="44" name="Rectangle 43">
            <a:extLst>
              <a:ext uri="{FF2B5EF4-FFF2-40B4-BE49-F238E27FC236}">
                <a16:creationId xmlns:a16="http://schemas.microsoft.com/office/drawing/2014/main" id="{5BC55659-DDA6-40A7-85C3-C322D88E735C}"/>
              </a:ext>
            </a:extLst>
          </p:cNvPr>
          <p:cNvSpPr/>
          <p:nvPr/>
        </p:nvSpPr>
        <p:spPr>
          <a:xfrm>
            <a:off x="7838449" y="3065325"/>
            <a:ext cx="2273908" cy="646331"/>
          </a:xfrm>
          <a:prstGeom prst="rect">
            <a:avLst/>
          </a:prstGeom>
        </p:spPr>
        <p:txBody>
          <a:bodyPr wrap="square">
            <a:spAutoFit/>
          </a:bodyPr>
          <a:lstStyle/>
          <a:p>
            <a:r>
              <a:rPr lang="en-US" b="1" dirty="0">
                <a:solidFill>
                  <a:schemeClr val="bg1"/>
                </a:solidFill>
              </a:rPr>
              <a:t>Child Protective Services</a:t>
            </a:r>
          </a:p>
        </p:txBody>
      </p:sp>
      <p:pic>
        <p:nvPicPr>
          <p:cNvPr id="57" name="Picture 56">
            <a:extLst>
              <a:ext uri="{FF2B5EF4-FFF2-40B4-BE49-F238E27FC236}">
                <a16:creationId xmlns:a16="http://schemas.microsoft.com/office/drawing/2014/main" id="{5FF2F725-9B4D-4718-998F-80F6F3246B55}"/>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foregroundMark x1="50773" y1="38223" x2="50773" y2="38223"/>
                        <a14:foregroundMark x1="49007" y1="20661" x2="49007" y2="20661"/>
                        <a14:foregroundMark x1="57837" y1="66942" x2="57837" y2="66942"/>
                        <a14:foregroundMark x1="83444" y1="86983" x2="83444" y2="86983"/>
                        <a14:foregroundMark x1="17439" y1="84298" x2="17439" y2="84298"/>
                      </a14:backgroundRemoval>
                    </a14:imgEffect>
                  </a14:imgLayer>
                </a14:imgProps>
              </a:ext>
            </a:extLst>
          </a:blip>
          <a:stretch>
            <a:fillRect/>
          </a:stretch>
        </p:blipFill>
        <p:spPr>
          <a:xfrm>
            <a:off x="7111557" y="3098395"/>
            <a:ext cx="543030" cy="580191"/>
          </a:xfrm>
          <a:prstGeom prst="rect">
            <a:avLst/>
          </a:prstGeom>
          <a:effectLst>
            <a:outerShdw blurRad="63500" sx="102000" sy="102000" algn="ctr" rotWithShape="0">
              <a:schemeClr val="bg1">
                <a:alpha val="40000"/>
              </a:schemeClr>
            </a:outerShdw>
          </a:effectLst>
        </p:spPr>
      </p:pic>
      <p:pic>
        <p:nvPicPr>
          <p:cNvPr id="58" name="Picture 57">
            <a:extLst>
              <a:ext uri="{FF2B5EF4-FFF2-40B4-BE49-F238E27FC236}">
                <a16:creationId xmlns:a16="http://schemas.microsoft.com/office/drawing/2014/main" id="{CC4E37E3-EC22-47AB-9DD7-9B46A7AFFF23}"/>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10000" b="94762" l="10000" r="90000">
                        <a14:foregroundMark x1="52549" y1="48333" x2="52549" y2="48333"/>
                        <a14:foregroundMark x1="69608" y1="69762" x2="69608" y2="69762"/>
                        <a14:foregroundMark x1="62157" y1="90714" x2="62157" y2="90714"/>
                        <a14:foregroundMark x1="54902" y1="94762" x2="54902" y2="94762"/>
                        <a14:foregroundMark x1="62549" y1="35476" x2="62549" y2="35476"/>
                        <a14:foregroundMark x1="52157" y1="37381" x2="52157" y2="37381"/>
                        <a14:foregroundMark x1="31176" y1="44048" x2="31176" y2="44048"/>
                        <a14:foregroundMark x1="75098" y1="40238" x2="75098" y2="40238"/>
                        <a14:backgroundMark x1="36078" y1="87143" x2="36078" y2="87143"/>
                        <a14:backgroundMark x1="39804" y1="89286" x2="39804" y2="89286"/>
                        <a14:backgroundMark x1="46471" y1="90714" x2="46471" y2="90714"/>
                        <a14:backgroundMark x1="49608" y1="90714" x2="49608" y2="90714"/>
                      </a14:backgroundRemoval>
                    </a14:imgEffect>
                  </a14:imgLayer>
                </a14:imgProps>
              </a:ext>
            </a:extLst>
          </a:blip>
          <a:stretch>
            <a:fillRect/>
          </a:stretch>
        </p:blipFill>
        <p:spPr>
          <a:xfrm>
            <a:off x="3744251" y="5208557"/>
            <a:ext cx="716917" cy="590402"/>
          </a:xfrm>
          <a:prstGeom prst="rect">
            <a:avLst/>
          </a:prstGeom>
          <a:effectLst>
            <a:outerShdw blurRad="63500" sx="102000" sy="102000" algn="ctr" rotWithShape="0">
              <a:schemeClr val="bg1">
                <a:alpha val="40000"/>
              </a:schemeClr>
            </a:outerShdw>
          </a:effectLst>
        </p:spPr>
      </p:pic>
      <p:sp>
        <p:nvSpPr>
          <p:cNvPr id="59" name="Rectangle 58">
            <a:extLst>
              <a:ext uri="{FF2B5EF4-FFF2-40B4-BE49-F238E27FC236}">
                <a16:creationId xmlns:a16="http://schemas.microsoft.com/office/drawing/2014/main" id="{90A49885-478F-4FBF-BE04-BFE558522250}"/>
              </a:ext>
            </a:extLst>
          </p:cNvPr>
          <p:cNvSpPr/>
          <p:nvPr/>
        </p:nvSpPr>
        <p:spPr>
          <a:xfrm>
            <a:off x="4552670" y="5319092"/>
            <a:ext cx="1475469" cy="369332"/>
          </a:xfrm>
          <a:prstGeom prst="rect">
            <a:avLst/>
          </a:prstGeom>
        </p:spPr>
        <p:txBody>
          <a:bodyPr wrap="none">
            <a:spAutoFit/>
          </a:bodyPr>
          <a:lstStyle/>
          <a:p>
            <a:r>
              <a:rPr lang="en-US" b="1" dirty="0">
                <a:solidFill>
                  <a:schemeClr val="bg1"/>
                </a:solidFill>
              </a:rPr>
              <a:t>Food Support</a:t>
            </a:r>
          </a:p>
        </p:txBody>
      </p:sp>
      <p:pic>
        <p:nvPicPr>
          <p:cNvPr id="60" name="Picture 59">
            <a:extLst>
              <a:ext uri="{FF2B5EF4-FFF2-40B4-BE49-F238E27FC236}">
                <a16:creationId xmlns:a16="http://schemas.microsoft.com/office/drawing/2014/main" id="{F1BB56E9-EE5E-4037-B999-8D692A593AF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9877" b="94074" l="8523" r="95455">
                        <a14:foregroundMark x1="8523" y1="11605" x2="8523" y2="11605"/>
                        <a14:foregroundMark x1="71875" y1="40741" x2="71875" y2="40741"/>
                        <a14:foregroundMark x1="85511" y1="31358" x2="85511" y2="31358"/>
                        <a14:foregroundMark x1="81534" y1="32346" x2="81534" y2="32346"/>
                        <a14:foregroundMark x1="77273" y1="35556" x2="77273" y2="35556"/>
                        <a14:foregroundMark x1="95455" y1="22716" x2="95455" y2="22716"/>
                        <a14:foregroundMark x1="76136" y1="94074" x2="76136" y2="94074"/>
                      </a14:backgroundRemoval>
                    </a14:imgEffect>
                  </a14:imgLayer>
                </a14:imgProps>
              </a:ext>
            </a:extLst>
          </a:blip>
          <a:stretch>
            <a:fillRect/>
          </a:stretch>
        </p:blipFill>
        <p:spPr>
          <a:xfrm>
            <a:off x="6473992" y="4362333"/>
            <a:ext cx="571920" cy="658033"/>
          </a:xfrm>
          <a:prstGeom prst="rect">
            <a:avLst/>
          </a:prstGeom>
          <a:effectLst>
            <a:outerShdw blurRad="63500" sx="102000" sy="102000" algn="ctr" rotWithShape="0">
              <a:schemeClr val="bg1">
                <a:alpha val="40000"/>
              </a:schemeClr>
            </a:outerShdw>
          </a:effectLst>
        </p:spPr>
      </p:pic>
      <p:sp>
        <p:nvSpPr>
          <p:cNvPr id="61" name="Rectangle 60">
            <a:extLst>
              <a:ext uri="{FF2B5EF4-FFF2-40B4-BE49-F238E27FC236}">
                <a16:creationId xmlns:a16="http://schemas.microsoft.com/office/drawing/2014/main" id="{FC18D0DC-A989-4A3C-8E4C-7D7CC2A70AF8}"/>
              </a:ext>
            </a:extLst>
          </p:cNvPr>
          <p:cNvSpPr/>
          <p:nvPr/>
        </p:nvSpPr>
        <p:spPr>
          <a:xfrm>
            <a:off x="7222359" y="4368184"/>
            <a:ext cx="2173341" cy="646331"/>
          </a:xfrm>
          <a:prstGeom prst="rect">
            <a:avLst/>
          </a:prstGeom>
        </p:spPr>
        <p:txBody>
          <a:bodyPr wrap="square">
            <a:spAutoFit/>
          </a:bodyPr>
          <a:lstStyle/>
          <a:p>
            <a:r>
              <a:rPr lang="en-US" b="1" dirty="0">
                <a:solidFill>
                  <a:schemeClr val="bg1"/>
                </a:solidFill>
              </a:rPr>
              <a:t>Minnesota Families Investment Program</a:t>
            </a:r>
          </a:p>
        </p:txBody>
      </p:sp>
      <p:sp>
        <p:nvSpPr>
          <p:cNvPr id="66" name="TextBox 65">
            <a:extLst>
              <a:ext uri="{FF2B5EF4-FFF2-40B4-BE49-F238E27FC236}">
                <a16:creationId xmlns:a16="http://schemas.microsoft.com/office/drawing/2014/main" id="{EFB2D2F8-C3C2-4AF4-96F4-59DEF70CFB68}"/>
              </a:ext>
            </a:extLst>
          </p:cNvPr>
          <p:cNvSpPr txBox="1"/>
          <p:nvPr/>
        </p:nvSpPr>
        <p:spPr>
          <a:xfrm>
            <a:off x="10296420" y="4731992"/>
            <a:ext cx="1719840" cy="646331"/>
          </a:xfrm>
          <a:prstGeom prst="rect">
            <a:avLst/>
          </a:prstGeom>
          <a:noFill/>
        </p:spPr>
        <p:txBody>
          <a:bodyPr wrap="square" rtlCol="0">
            <a:spAutoFit/>
          </a:bodyPr>
          <a:lstStyle/>
          <a:p>
            <a:r>
              <a:rPr lang="en-US" b="1" dirty="0">
                <a:solidFill>
                  <a:schemeClr val="bg1"/>
                </a:solidFill>
              </a:rPr>
              <a:t>New program in prior 6 mos.</a:t>
            </a:r>
          </a:p>
        </p:txBody>
      </p:sp>
      <p:pic>
        <p:nvPicPr>
          <p:cNvPr id="68" name="Picture 67">
            <a:extLst>
              <a:ext uri="{FF2B5EF4-FFF2-40B4-BE49-F238E27FC236}">
                <a16:creationId xmlns:a16="http://schemas.microsoft.com/office/drawing/2014/main" id="{232CAEA1-0348-428B-9E75-E0B743BCF1B3}"/>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9913" b="95044" l="8115" r="94503">
                        <a14:foregroundMark x1="30890" y1="32362" x2="30890" y2="32362"/>
                        <a14:foregroundMark x1="80628" y1="32362" x2="80628" y2="32362"/>
                        <a14:foregroundMark x1="94503" y1="31195" x2="94503" y2="31195"/>
                        <a14:foregroundMark x1="38743" y1="95335" x2="38743" y2="95335"/>
                        <a14:foregroundMark x1="8115" y1="76676" x2="8115" y2="76676"/>
                      </a14:backgroundRemoval>
                    </a14:imgEffect>
                  </a14:imgLayer>
                </a14:imgProps>
              </a:ext>
            </a:extLst>
          </a:blip>
          <a:stretch>
            <a:fillRect/>
          </a:stretch>
        </p:blipFill>
        <p:spPr>
          <a:xfrm>
            <a:off x="9563386" y="4809880"/>
            <a:ext cx="644056" cy="578302"/>
          </a:xfrm>
          <a:prstGeom prst="rect">
            <a:avLst/>
          </a:prstGeom>
          <a:effectLst>
            <a:outerShdw blurRad="63500" sx="102000" sy="102000" algn="ctr" rotWithShape="0">
              <a:schemeClr val="bg1">
                <a:alpha val="40000"/>
              </a:schemeClr>
            </a:outerShdw>
          </a:effectLst>
        </p:spPr>
      </p:pic>
      <p:pic>
        <p:nvPicPr>
          <p:cNvPr id="69" name="Picture 68">
            <a:extLst>
              <a:ext uri="{FF2B5EF4-FFF2-40B4-BE49-F238E27FC236}">
                <a16:creationId xmlns:a16="http://schemas.microsoft.com/office/drawing/2014/main" id="{88E6A754-23A9-4CC2-A7BC-FBE740E216E9}"/>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9953" b="92654" l="9659" r="89773">
                        <a14:foregroundMark x1="26989" y1="17773" x2="26989" y2="17773"/>
                        <a14:foregroundMark x1="49148" y1="13033" x2="49148" y2="13033"/>
                        <a14:foregroundMark x1="71307" y1="15166" x2="71307" y2="15166"/>
                        <a14:foregroundMark x1="67045" y1="46682" x2="67045" y2="46682"/>
                        <a14:foregroundMark x1="75852" y1="91232" x2="75852" y2="91232"/>
                        <a14:foregroundMark x1="59375" y1="92654" x2="59375" y2="92654"/>
                      </a14:backgroundRemoval>
                    </a14:imgEffect>
                  </a14:imgLayer>
                </a14:imgProps>
              </a:ext>
            </a:extLst>
          </a:blip>
          <a:stretch>
            <a:fillRect/>
          </a:stretch>
        </p:blipFill>
        <p:spPr>
          <a:xfrm>
            <a:off x="3690460" y="2993136"/>
            <a:ext cx="564028" cy="676192"/>
          </a:xfrm>
          <a:prstGeom prst="rect">
            <a:avLst/>
          </a:prstGeom>
          <a:effectLst>
            <a:outerShdw blurRad="63500" sx="102000" sy="102000" algn="ctr" rotWithShape="0">
              <a:schemeClr val="bg1">
                <a:alpha val="40000"/>
              </a:schemeClr>
            </a:outerShdw>
          </a:effectLst>
        </p:spPr>
      </p:pic>
      <p:sp>
        <p:nvSpPr>
          <p:cNvPr id="70" name="Rectangle 69">
            <a:extLst>
              <a:ext uri="{FF2B5EF4-FFF2-40B4-BE49-F238E27FC236}">
                <a16:creationId xmlns:a16="http://schemas.microsoft.com/office/drawing/2014/main" id="{48D60258-7F5A-406E-973C-E0FA8C3B8817}"/>
              </a:ext>
            </a:extLst>
          </p:cNvPr>
          <p:cNvSpPr/>
          <p:nvPr/>
        </p:nvSpPr>
        <p:spPr>
          <a:xfrm>
            <a:off x="4432650" y="3009596"/>
            <a:ext cx="2483371" cy="646331"/>
          </a:xfrm>
          <a:prstGeom prst="rect">
            <a:avLst/>
          </a:prstGeom>
        </p:spPr>
        <p:txBody>
          <a:bodyPr wrap="square">
            <a:spAutoFit/>
          </a:bodyPr>
          <a:lstStyle/>
          <a:p>
            <a:r>
              <a:rPr lang="en-US" b="1" dirty="0">
                <a:solidFill>
                  <a:schemeClr val="bg1"/>
                </a:solidFill>
              </a:rPr>
              <a:t>Prior Emergency General Assistance</a:t>
            </a:r>
          </a:p>
        </p:txBody>
      </p:sp>
      <p:sp>
        <p:nvSpPr>
          <p:cNvPr id="39" name="Title 1">
            <a:extLst>
              <a:ext uri="{FF2B5EF4-FFF2-40B4-BE49-F238E27FC236}">
                <a16:creationId xmlns:a16="http://schemas.microsoft.com/office/drawing/2014/main" id="{59D8F921-E502-4BEC-86B4-030BC0CC0047}"/>
              </a:ext>
            </a:extLst>
          </p:cNvPr>
          <p:cNvSpPr>
            <a:spLocks noGrp="1"/>
          </p:cNvSpPr>
          <p:nvPr>
            <p:ph type="title"/>
          </p:nvPr>
        </p:nvSpPr>
        <p:spPr>
          <a:xfrm>
            <a:off x="614995" y="361426"/>
            <a:ext cx="10244517" cy="1005840"/>
          </a:xfrm>
        </p:spPr>
        <p:txBody>
          <a:bodyPr numCol="1"/>
          <a:lstStyle/>
          <a:p>
            <a:r>
              <a:rPr lang="en-US" dirty="0">
                <a:solidFill>
                  <a:schemeClr val="bg1"/>
                </a:solidFill>
              </a:rPr>
              <a:t>Features affect likelihood of an eviction filing in different ways</a:t>
            </a:r>
            <a:endParaRPr lang="en-US" dirty="0">
              <a:solidFill>
                <a:schemeClr val="bg1"/>
              </a:solidFill>
              <a:latin typeface="Calibri Light (Headings)"/>
            </a:endParaRPr>
          </a:p>
        </p:txBody>
      </p:sp>
      <p:sp>
        <p:nvSpPr>
          <p:cNvPr id="35" name="Arrow: Down 34">
            <a:extLst>
              <a:ext uri="{FF2B5EF4-FFF2-40B4-BE49-F238E27FC236}">
                <a16:creationId xmlns:a16="http://schemas.microsoft.com/office/drawing/2014/main" id="{960DB6B0-15BE-4392-86E1-38646BF9B781}"/>
              </a:ext>
            </a:extLst>
          </p:cNvPr>
          <p:cNvSpPr/>
          <p:nvPr/>
        </p:nvSpPr>
        <p:spPr>
          <a:xfrm rot="10800000">
            <a:off x="249139" y="2132320"/>
            <a:ext cx="731711" cy="889106"/>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7648519-4CF6-4F9D-95FF-371AD83A9C52}"/>
              </a:ext>
            </a:extLst>
          </p:cNvPr>
          <p:cNvSpPr/>
          <p:nvPr/>
        </p:nvSpPr>
        <p:spPr>
          <a:xfrm>
            <a:off x="755681" y="2109721"/>
            <a:ext cx="3056993" cy="1015663"/>
          </a:xfrm>
          <a:prstGeom prst="rect">
            <a:avLst/>
          </a:prstGeom>
        </p:spPr>
        <p:txBody>
          <a:bodyPr wrap="square">
            <a:spAutoFit/>
          </a:bodyPr>
          <a:lstStyle/>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Higher Eviction</a:t>
            </a:r>
          </a:p>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Filing Likelihood</a:t>
            </a:r>
          </a:p>
        </p:txBody>
      </p:sp>
      <p:sp>
        <p:nvSpPr>
          <p:cNvPr id="40" name="Arrow: Down 39">
            <a:extLst>
              <a:ext uri="{FF2B5EF4-FFF2-40B4-BE49-F238E27FC236}">
                <a16:creationId xmlns:a16="http://schemas.microsoft.com/office/drawing/2014/main" id="{530F191A-5539-4A24-A474-61952EDB4510}"/>
              </a:ext>
            </a:extLst>
          </p:cNvPr>
          <p:cNvSpPr/>
          <p:nvPr/>
        </p:nvSpPr>
        <p:spPr>
          <a:xfrm>
            <a:off x="252454" y="4587547"/>
            <a:ext cx="731711" cy="889106"/>
          </a:xfrm>
          <a:prstGeom prst="downArrow">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41" name="Rectangle 40">
            <a:extLst>
              <a:ext uri="{FF2B5EF4-FFF2-40B4-BE49-F238E27FC236}">
                <a16:creationId xmlns:a16="http://schemas.microsoft.com/office/drawing/2014/main" id="{67D8F1D4-3BAB-469C-A165-47F944D4B9F8}"/>
              </a:ext>
            </a:extLst>
          </p:cNvPr>
          <p:cNvSpPr/>
          <p:nvPr/>
        </p:nvSpPr>
        <p:spPr>
          <a:xfrm>
            <a:off x="758996" y="4564948"/>
            <a:ext cx="3056993" cy="1015663"/>
          </a:xfrm>
          <a:prstGeom prst="rect">
            <a:avLst/>
          </a:prstGeom>
        </p:spPr>
        <p:txBody>
          <a:bodyPr wrap="square">
            <a:spAutoFit/>
          </a:bodyPr>
          <a:lstStyle/>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Lower Eviction</a:t>
            </a:r>
          </a:p>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Filing Likelihood</a:t>
            </a:r>
          </a:p>
        </p:txBody>
      </p:sp>
      <p:sp>
        <p:nvSpPr>
          <p:cNvPr id="37" name="Shape 334">
            <a:extLst>
              <a:ext uri="{FF2B5EF4-FFF2-40B4-BE49-F238E27FC236}">
                <a16:creationId xmlns:a16="http://schemas.microsoft.com/office/drawing/2014/main" id="{CB7CD8ED-952B-4632-8149-C20EDD7918EE}"/>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26</a:t>
            </a:fld>
            <a:endParaRPr sz="900" dirty="0">
              <a:latin typeface="Calibri"/>
              <a:ea typeface="Calibri"/>
              <a:cs typeface="Calibri"/>
              <a:sym typeface="Calibri"/>
            </a:endParaRPr>
          </a:p>
        </p:txBody>
      </p:sp>
    </p:spTree>
    <p:extLst>
      <p:ext uri="{BB962C8B-B14F-4D97-AF65-F5344CB8AC3E}">
        <p14:creationId xmlns:p14="http://schemas.microsoft.com/office/powerpoint/2010/main" val="270163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93699"/>
            <a:ext cx="10244517" cy="1005840"/>
          </a:xfrm>
        </p:spPr>
        <p:txBody>
          <a:bodyPr numCol="1"/>
          <a:lstStyle/>
          <a:p>
            <a:r>
              <a:rPr lang="en-US" dirty="0">
                <a:solidFill>
                  <a:schemeClr val="bg1"/>
                </a:solidFill>
                <a:latin typeface="Calibri Light (Headings)"/>
              </a:rPr>
              <a:t>Reductions in program payments </a:t>
            </a:r>
            <a:r>
              <a:rPr lang="en-US" u="sng" dirty="0">
                <a:solidFill>
                  <a:schemeClr val="bg1"/>
                </a:solidFill>
                <a:latin typeface="Calibri Light (Headings)"/>
              </a:rPr>
              <a:t>over time</a:t>
            </a:r>
            <a:r>
              <a:rPr lang="en-US" dirty="0">
                <a:solidFill>
                  <a:schemeClr val="bg1"/>
                </a:solidFill>
                <a:latin typeface="Calibri Light (Headings)"/>
              </a:rPr>
              <a:t> increase the probability of eviction filing</a:t>
            </a:r>
          </a:p>
        </p:txBody>
      </p:sp>
      <p:sp>
        <p:nvSpPr>
          <p:cNvPr id="7" name="Slide Number Placeholder 6"/>
          <p:cNvSpPr>
            <a:spLocks noGrp="1"/>
          </p:cNvSpPr>
          <p:nvPr>
            <p:ph type="sldNum" sz="quarter" idx="12"/>
          </p:nvPr>
        </p:nvSpPr>
        <p:spPr>
          <a:xfrm>
            <a:off x="11338560" y="6385683"/>
            <a:ext cx="413852" cy="295303"/>
          </a:xfrm>
        </p:spPr>
        <p:txBody>
          <a:bodyPr numCol="1"/>
          <a:lstStyle/>
          <a:p>
            <a:fld id="{831CFD71-6638-48AF-A8DD-07B269875813}" type="slidenum">
              <a:rPr lang="en-US" smtClean="0"/>
              <a:pPr/>
              <a:t>27</a:t>
            </a:fld>
            <a:endParaRPr lang="en-US" dirty="0"/>
          </a:p>
        </p:txBody>
      </p:sp>
      <p:sp>
        <p:nvSpPr>
          <p:cNvPr id="48" name="Shape 336">
            <a:extLst>
              <a:ext uri="{FF2B5EF4-FFF2-40B4-BE49-F238E27FC236}">
                <a16:creationId xmlns:a16="http://schemas.microsoft.com/office/drawing/2014/main" id="{B933390D-3F59-452D-9ECE-A4CEE8840AC8}"/>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81" name="Oval 80">
            <a:extLst>
              <a:ext uri="{FF2B5EF4-FFF2-40B4-BE49-F238E27FC236}">
                <a16:creationId xmlns:a16="http://schemas.microsoft.com/office/drawing/2014/main" id="{24017F4D-A7E4-4252-9034-FA40D4593059}"/>
              </a:ext>
            </a:extLst>
          </p:cNvPr>
          <p:cNvSpPr/>
          <p:nvPr/>
        </p:nvSpPr>
        <p:spPr>
          <a:xfrm>
            <a:off x="2788452" y="3033384"/>
            <a:ext cx="706300" cy="77978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7A41817-CE28-4415-A43C-4C80C781FCFC}"/>
              </a:ext>
            </a:extLst>
          </p:cNvPr>
          <p:cNvSpPr/>
          <p:nvPr/>
        </p:nvSpPr>
        <p:spPr>
          <a:xfrm>
            <a:off x="7465262" y="3033384"/>
            <a:ext cx="706300" cy="779789"/>
          </a:xfrm>
          <a:prstGeom prst="ellipse">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4" name="Picture 3">
            <a:extLst>
              <a:ext uri="{FF2B5EF4-FFF2-40B4-BE49-F238E27FC236}">
                <a16:creationId xmlns:a16="http://schemas.microsoft.com/office/drawing/2014/main" id="{751F0D97-1782-44A5-A6C2-1C5FF73383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08" b="89199" l="7221" r="92123">
                        <a14:foregroundMark x1="10066" y1="47038" x2="10066" y2="47038"/>
                        <a14:foregroundMark x1="9628" y1="52962" x2="9628" y2="52962"/>
                        <a14:foregroundMark x1="9628" y1="58188" x2="9628" y2="58188"/>
                        <a14:foregroundMark x1="16411" y1="88153" x2="16411" y2="88153"/>
                        <a14:foregroundMark x1="26915" y1="88850" x2="26915" y2="88850"/>
                        <a14:foregroundMark x1="19694" y1="89199" x2="19694" y2="89199"/>
                        <a14:foregroundMark x1="92123" y1="87805" x2="92123" y2="87805"/>
                        <a14:foregroundMark x1="91685" y1="83972" x2="91685" y2="83972"/>
                        <a14:foregroundMark x1="91685" y1="78397" x2="92341" y2="65505"/>
                        <a14:foregroundMark x1="89906" y1="17770" x2="89851" y2="16694"/>
                        <a14:foregroundMark x1="89924" y1="18118" x2="89906" y2="17770"/>
                        <a14:foregroundMark x1="89977" y1="19164" x2="89924" y2="18118"/>
                        <a14:foregroundMark x1="89986" y1="19345" x2="89977" y2="19164"/>
                        <a14:foregroundMark x1="92341" y1="65505" x2="90448" y2="28401"/>
                        <a14:foregroundMark x1="11290" y1="16829" x2="10168" y2="16896"/>
                        <a14:foregroundMark x1="11708" y1="16804" x2="11634" y2="16808"/>
                        <a14:foregroundMark x1="18867" y1="16374" x2="17906" y2="16432"/>
                        <a14:foregroundMark x1="85442" y1="12385" x2="26883" y2="15894"/>
                        <a14:foregroundMark x1="50766" y1="48432" x2="50766" y2="48432"/>
                        <a14:foregroundMark x1="18381" y1="28571" x2="18381" y2="28571"/>
                        <a14:foregroundMark x1="17505" y1="72474" x2="17505" y2="72474"/>
                        <a14:foregroundMark x1="86652" y1="70732" x2="86652" y2="70732"/>
                        <a14:foregroundMark x1="86871" y1="32753" x2="86871" y2="32753"/>
                        <a14:backgroundMark x1="7659" y1="18815" x2="7659" y2="18815"/>
                        <a14:backgroundMark x1="7002" y1="17422" x2="7002" y2="17422"/>
                        <a14:backgroundMark x1="7002" y1="17073" x2="7002" y2="33798"/>
                        <a14:backgroundMark x1="5470" y1="16725" x2="7440" y2="43206"/>
                        <a14:backgroundMark x1="23851" y1="41812" x2="23851" y2="41812"/>
                        <a14:backgroundMark x1="12473" y1="17073" x2="12473" y2="17073"/>
                        <a14:backgroundMark x1="15317" y1="17073" x2="15317" y2="17073"/>
                        <a14:backgroundMark x1="18381" y1="18118" x2="18381" y2="18118"/>
                        <a14:backgroundMark x1="18162" y1="17073" x2="11816" y2="17073"/>
                        <a14:backgroundMark x1="91904" y1="11150" x2="84464" y2="9756"/>
                        <a14:backgroundMark x1="88621" y1="19512" x2="89059" y2="28571"/>
                        <a14:backgroundMark x1="89059" y1="19164" x2="89059" y2="19164"/>
                        <a14:backgroundMark x1="90153" y1="18118" x2="90153" y2="18118"/>
                        <a14:backgroundMark x1="89934" y1="17770" x2="89934" y2="17770"/>
                        <a14:backgroundMark x1="89934" y1="17770" x2="89934" y2="17770"/>
                        <a14:backgroundMark x1="89934" y1="17770" x2="89934" y2="17770"/>
                        <a14:backgroundMark x1="89934" y1="17770" x2="89934" y2="17770"/>
                        <a14:backgroundMark x1="18818" y1="19512" x2="25602" y2="19164"/>
                        <a14:backgroundMark x1="17505" y1="20906" x2="19037" y2="19512"/>
                        <a14:backgroundMark x1="12035" y1="20557" x2="12035" y2="18815"/>
                        <a14:backgroundMark x1="87527" y1="21603" x2="88621" y2="19512"/>
                        <a14:backgroundMark x1="89934" y1="19164" x2="89934" y2="19164"/>
                        <a14:backgroundMark x1="89716" y1="18118" x2="89716" y2="18118"/>
                        <a14:backgroundMark x1="89716" y1="16725" x2="89716" y2="16725"/>
                        <a14:backgroundMark x1="89497" y1="18118" x2="89497" y2="18118"/>
                        <a14:backgroundMark x1="11379" y1="16725" x2="11379" y2="16725"/>
                      </a14:backgroundRemoval>
                    </a14:imgEffect>
                  </a14:imgLayer>
                </a14:imgProps>
              </a:ext>
            </a:extLst>
          </a:blip>
          <a:stretch>
            <a:fillRect/>
          </a:stretch>
        </p:blipFill>
        <p:spPr>
          <a:xfrm>
            <a:off x="2428107" y="3870269"/>
            <a:ext cx="1251288" cy="799316"/>
          </a:xfrm>
          <a:prstGeom prst="rect">
            <a:avLst/>
          </a:prstGeom>
          <a:effectLst>
            <a:outerShdw blurRad="63500" sx="102000" sy="102000" algn="ctr" rotWithShape="0">
              <a:schemeClr val="bg1">
                <a:alpha val="40000"/>
              </a:schemeClr>
            </a:outerShdw>
          </a:effectLst>
        </p:spPr>
      </p:pic>
      <p:pic>
        <p:nvPicPr>
          <p:cNvPr id="5" name="Picture 4">
            <a:extLst>
              <a:ext uri="{FF2B5EF4-FFF2-40B4-BE49-F238E27FC236}">
                <a16:creationId xmlns:a16="http://schemas.microsoft.com/office/drawing/2014/main" id="{2DD2A341-4F08-4FF9-B9C2-A7A35FD6F0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64" b="93266" l="9945" r="89779">
                        <a14:foregroundMark x1="54420" y1="32997" x2="54420" y2="32997"/>
                        <a14:foregroundMark x1="50276" y1="67677" x2="50276" y2="67677"/>
                        <a14:foregroundMark x1="50276" y1="88552" x2="50276" y2="88552"/>
                        <a14:foregroundMark x1="49724" y1="93266" x2="49724" y2="93266"/>
                        <a14:backgroundMark x1="48343" y1="19865" x2="48343" y2="19865"/>
                        <a14:backgroundMark x1="46961" y1="95960" x2="46961" y2="95960"/>
                        <a14:backgroundMark x1="53039" y1="95960" x2="53039" y2="95960"/>
                        <a14:backgroundMark x1="51105" y1="95960" x2="51105" y2="95960"/>
                        <a14:backgroundMark x1="49171" y1="95960" x2="49171" y2="95960"/>
                      </a14:backgroundRemoval>
                    </a14:imgEffect>
                  </a14:imgLayer>
                </a14:imgProps>
              </a:ext>
            </a:extLst>
          </a:blip>
          <a:stretch>
            <a:fillRect/>
          </a:stretch>
        </p:blipFill>
        <p:spPr>
          <a:xfrm>
            <a:off x="6197703" y="3835277"/>
            <a:ext cx="1010584" cy="843365"/>
          </a:xfrm>
          <a:prstGeom prst="rect">
            <a:avLst/>
          </a:prstGeom>
          <a:effectLst>
            <a:outerShdw blurRad="63500" sx="102000" sy="102000" algn="ctr" rotWithShape="0">
              <a:schemeClr val="bg1">
                <a:alpha val="40000"/>
              </a:schemeClr>
            </a:outerShdw>
          </a:effectLst>
        </p:spPr>
      </p:pic>
      <p:grpSp>
        <p:nvGrpSpPr>
          <p:cNvPr id="88" name="Group 87">
            <a:extLst>
              <a:ext uri="{FF2B5EF4-FFF2-40B4-BE49-F238E27FC236}">
                <a16:creationId xmlns:a16="http://schemas.microsoft.com/office/drawing/2014/main" id="{06EDC876-09A8-4EAA-8DBB-3A6066B2A67A}"/>
              </a:ext>
            </a:extLst>
          </p:cNvPr>
          <p:cNvGrpSpPr/>
          <p:nvPr/>
        </p:nvGrpSpPr>
        <p:grpSpPr>
          <a:xfrm>
            <a:off x="2528208" y="3310056"/>
            <a:ext cx="6857529" cy="226443"/>
            <a:chOff x="6791418" y="2096610"/>
            <a:chExt cx="4882718" cy="380261"/>
          </a:xfrm>
        </p:grpSpPr>
        <p:cxnSp>
          <p:nvCxnSpPr>
            <p:cNvPr id="89" name="Straight Arrow Connector 88">
              <a:extLst>
                <a:ext uri="{FF2B5EF4-FFF2-40B4-BE49-F238E27FC236}">
                  <a16:creationId xmlns:a16="http://schemas.microsoft.com/office/drawing/2014/main" id="{D55AA45D-D645-4766-82EA-3F4289A38F60}"/>
                </a:ext>
              </a:extLst>
            </p:cNvPr>
            <p:cNvCxnSpPr/>
            <p:nvPr/>
          </p:nvCxnSpPr>
          <p:spPr>
            <a:xfrm>
              <a:off x="6791418" y="2281561"/>
              <a:ext cx="4882718" cy="0"/>
            </a:xfrm>
            <a:prstGeom prst="straightConnector1">
              <a:avLst/>
            </a:prstGeom>
            <a:ln w="28575">
              <a:solidFill>
                <a:srgbClr val="FDBE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8A7912-7172-4ACA-A475-A592D0DB7B6A}"/>
                </a:ext>
              </a:extLst>
            </p:cNvPr>
            <p:cNvCxnSpPr/>
            <p:nvPr/>
          </p:nvCxnSpPr>
          <p:spPr>
            <a:xfrm>
              <a:off x="7217546" y="2104009"/>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7A3F749-A6D0-41E6-87F7-AB2EF30BDDFE}"/>
                </a:ext>
              </a:extLst>
            </p:cNvPr>
            <p:cNvCxnSpPr/>
            <p:nvPr/>
          </p:nvCxnSpPr>
          <p:spPr>
            <a:xfrm>
              <a:off x="8035772"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207F458-912B-430A-B237-C3388FD9CC63}"/>
                </a:ext>
              </a:extLst>
            </p:cNvPr>
            <p:cNvCxnSpPr/>
            <p:nvPr/>
          </p:nvCxnSpPr>
          <p:spPr>
            <a:xfrm>
              <a:off x="8889507"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4E757C9-BE9C-4A48-BE35-9758EF58A292}"/>
                </a:ext>
              </a:extLst>
            </p:cNvPr>
            <p:cNvCxnSpPr/>
            <p:nvPr/>
          </p:nvCxnSpPr>
          <p:spPr>
            <a:xfrm>
              <a:off x="9752121"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970DFAD-0AA0-4081-B5A0-0701F0BA8210}"/>
                </a:ext>
              </a:extLst>
            </p:cNvPr>
            <p:cNvCxnSpPr/>
            <p:nvPr/>
          </p:nvCxnSpPr>
          <p:spPr>
            <a:xfrm>
              <a:off x="10551111"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11F3767-5D69-4419-A752-41B78A5FF905}"/>
                </a:ext>
              </a:extLst>
            </p:cNvPr>
            <p:cNvCxnSpPr>
              <a:cxnSpLocks/>
            </p:cNvCxnSpPr>
            <p:nvPr/>
          </p:nvCxnSpPr>
          <p:spPr>
            <a:xfrm>
              <a:off x="11338560"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FE68C445-25FB-4B78-92D2-DDC809945436}"/>
              </a:ext>
            </a:extLst>
          </p:cNvPr>
          <p:cNvSpPr txBox="1"/>
          <p:nvPr/>
        </p:nvSpPr>
        <p:spPr>
          <a:xfrm>
            <a:off x="2008897" y="2234832"/>
            <a:ext cx="6963125" cy="461665"/>
          </a:xfrm>
          <a:prstGeom prst="rect">
            <a:avLst/>
          </a:prstGeom>
          <a:noFill/>
        </p:spPr>
        <p:txBody>
          <a:bodyPr wrap="none" rtlCol="0">
            <a:spAutoFit/>
          </a:bodyPr>
          <a:lstStyle/>
          <a:p>
            <a:pPr algn="ctr"/>
            <a:r>
              <a:rPr lang="en-US" sz="2400" b="1" dirty="0">
                <a:solidFill>
                  <a:schemeClr val="bg1"/>
                </a:solidFill>
              </a:rPr>
              <a:t>Payment Reduction Percentage: $750 / $1,000 = </a:t>
            </a:r>
            <a:r>
              <a:rPr lang="en-US" sz="2400" b="1" u="sng" dirty="0">
                <a:solidFill>
                  <a:schemeClr val="bg1"/>
                </a:solidFill>
              </a:rPr>
              <a:t>75</a:t>
            </a:r>
            <a:r>
              <a:rPr lang="en-US" sz="2400" b="1" dirty="0">
                <a:solidFill>
                  <a:schemeClr val="bg1"/>
                </a:solidFill>
              </a:rPr>
              <a:t>% </a:t>
            </a:r>
          </a:p>
        </p:txBody>
      </p:sp>
      <p:sp>
        <p:nvSpPr>
          <p:cNvPr id="50" name="Oval 49">
            <a:extLst>
              <a:ext uri="{FF2B5EF4-FFF2-40B4-BE49-F238E27FC236}">
                <a16:creationId xmlns:a16="http://schemas.microsoft.com/office/drawing/2014/main" id="{7B355D0E-AC55-4DA7-9C9B-3C2136279907}"/>
              </a:ext>
            </a:extLst>
          </p:cNvPr>
          <p:cNvSpPr/>
          <p:nvPr/>
        </p:nvSpPr>
        <p:spPr>
          <a:xfrm>
            <a:off x="6341484" y="3033384"/>
            <a:ext cx="706300" cy="77978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 name="Rectangle 2">
            <a:extLst>
              <a:ext uri="{FF2B5EF4-FFF2-40B4-BE49-F238E27FC236}">
                <a16:creationId xmlns:a16="http://schemas.microsoft.com/office/drawing/2014/main" id="{7EB5E808-7673-4D5D-9B47-04F4E543DA53}"/>
              </a:ext>
            </a:extLst>
          </p:cNvPr>
          <p:cNvSpPr/>
          <p:nvPr/>
        </p:nvSpPr>
        <p:spPr>
          <a:xfrm>
            <a:off x="6228548" y="4748578"/>
            <a:ext cx="915636" cy="523219"/>
          </a:xfrm>
          <a:prstGeom prst="rect">
            <a:avLst/>
          </a:prstGeom>
        </p:spPr>
        <p:txBody>
          <a:bodyPr wrap="none">
            <a:spAutoFit/>
          </a:bodyPr>
          <a:lstStyle/>
          <a:p>
            <a:pPr algn="ctr"/>
            <a:r>
              <a:rPr lang="en-US" sz="2800" b="1" dirty="0">
                <a:solidFill>
                  <a:schemeClr val="bg1"/>
                </a:solidFill>
              </a:rPr>
              <a:t>$750</a:t>
            </a:r>
          </a:p>
        </p:txBody>
      </p:sp>
      <p:sp>
        <p:nvSpPr>
          <p:cNvPr id="6" name="Rectangle 5">
            <a:extLst>
              <a:ext uri="{FF2B5EF4-FFF2-40B4-BE49-F238E27FC236}">
                <a16:creationId xmlns:a16="http://schemas.microsoft.com/office/drawing/2014/main" id="{37E768E0-CD7D-4E09-98DF-7CC94F34F620}"/>
              </a:ext>
            </a:extLst>
          </p:cNvPr>
          <p:cNvSpPr/>
          <p:nvPr/>
        </p:nvSpPr>
        <p:spPr>
          <a:xfrm>
            <a:off x="2409619" y="4748578"/>
            <a:ext cx="1269899" cy="523219"/>
          </a:xfrm>
          <a:prstGeom prst="rect">
            <a:avLst/>
          </a:prstGeom>
        </p:spPr>
        <p:txBody>
          <a:bodyPr wrap="none">
            <a:spAutoFit/>
          </a:bodyPr>
          <a:lstStyle/>
          <a:p>
            <a:pPr algn="ctr"/>
            <a:r>
              <a:rPr lang="en-US" sz="2800" b="1" dirty="0">
                <a:solidFill>
                  <a:schemeClr val="bg1"/>
                </a:solidFill>
              </a:rPr>
              <a:t> $1,000</a:t>
            </a:r>
          </a:p>
        </p:txBody>
      </p:sp>
      <p:sp>
        <p:nvSpPr>
          <p:cNvPr id="25" name="Arrow: Down 24">
            <a:extLst>
              <a:ext uri="{FF2B5EF4-FFF2-40B4-BE49-F238E27FC236}">
                <a16:creationId xmlns:a16="http://schemas.microsoft.com/office/drawing/2014/main" id="{2C0F0395-BF06-4743-A588-497363459A7E}"/>
              </a:ext>
            </a:extLst>
          </p:cNvPr>
          <p:cNvSpPr/>
          <p:nvPr/>
        </p:nvSpPr>
        <p:spPr>
          <a:xfrm rot="10800000">
            <a:off x="7715035" y="4807974"/>
            <a:ext cx="1005840" cy="1188720"/>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2AB697-BBF8-4876-939A-2552ED297E07}"/>
              </a:ext>
            </a:extLst>
          </p:cNvPr>
          <p:cNvSpPr/>
          <p:nvPr/>
        </p:nvSpPr>
        <p:spPr>
          <a:xfrm>
            <a:off x="8770572" y="4901452"/>
            <a:ext cx="3056993" cy="1077218"/>
          </a:xfrm>
          <a:prstGeom prst="rect">
            <a:avLst/>
          </a:prstGeom>
        </p:spPr>
        <p:txBody>
          <a:bodyPr wrap="square">
            <a:spAutoFit/>
          </a:bodyPr>
          <a:lstStyle/>
          <a:p>
            <a:pPr algn="ctr"/>
            <a:r>
              <a:rPr lang="en-US" sz="32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Higher</a:t>
            </a:r>
            <a:r>
              <a:rPr lang="en-US" sz="3200" b="1" dirty="0">
                <a:ln>
                  <a:solidFill>
                    <a:schemeClr val="tx1"/>
                  </a:solidFill>
                </a:ln>
                <a:solidFill>
                  <a:schemeClr val="accent1">
                    <a:lumMod val="60000"/>
                    <a:lumOff val="40000"/>
                  </a:schemeClr>
                </a:solidFill>
                <a:effectLst>
                  <a:outerShdw blurRad="50800" dist="50800" dir="5400000" algn="ctr" rotWithShape="0">
                    <a:schemeClr val="tx1"/>
                  </a:outerShdw>
                </a:effectLst>
              </a:rPr>
              <a:t> Eviction</a:t>
            </a:r>
          </a:p>
          <a:p>
            <a:pPr algn="ctr"/>
            <a:r>
              <a:rPr lang="en-US" sz="3200" b="1" dirty="0">
                <a:ln>
                  <a:solidFill>
                    <a:schemeClr val="tx1"/>
                  </a:solidFill>
                </a:ln>
                <a:solidFill>
                  <a:schemeClr val="accent1">
                    <a:lumMod val="60000"/>
                    <a:lumOff val="40000"/>
                  </a:schemeClr>
                </a:solidFill>
                <a:effectLst>
                  <a:outerShdw blurRad="50800" dist="50800" dir="5400000" algn="ctr" rotWithShape="0">
                    <a:schemeClr val="tx1"/>
                  </a:outerShdw>
                </a:effectLst>
              </a:rPr>
              <a:t>Filing Likelihood</a:t>
            </a:r>
          </a:p>
        </p:txBody>
      </p:sp>
      <p:sp>
        <p:nvSpPr>
          <p:cNvPr id="8" name="TextBox 7">
            <a:extLst>
              <a:ext uri="{FF2B5EF4-FFF2-40B4-BE49-F238E27FC236}">
                <a16:creationId xmlns:a16="http://schemas.microsoft.com/office/drawing/2014/main" id="{9E37C4AE-DC96-4E5A-B500-121B9AE531B0}"/>
              </a:ext>
            </a:extLst>
          </p:cNvPr>
          <p:cNvSpPr txBox="1"/>
          <p:nvPr/>
        </p:nvSpPr>
        <p:spPr>
          <a:xfrm>
            <a:off x="8870477" y="3623304"/>
            <a:ext cx="1984177" cy="461665"/>
          </a:xfrm>
          <a:prstGeom prst="rect">
            <a:avLst/>
          </a:prstGeom>
          <a:noFill/>
        </p:spPr>
        <p:txBody>
          <a:bodyPr wrap="square" rtlCol="0">
            <a:spAutoFit/>
          </a:bodyPr>
          <a:lstStyle/>
          <a:p>
            <a:r>
              <a:rPr lang="en-US" sz="2400" i="1" dirty="0">
                <a:solidFill>
                  <a:srgbClr val="FDBE57"/>
                </a:solidFill>
              </a:rPr>
              <a:t>Months</a:t>
            </a:r>
            <a:endParaRPr lang="en-US" sz="2000" i="1" dirty="0">
              <a:solidFill>
                <a:srgbClr val="FDBE57"/>
              </a:solidFill>
            </a:endParaRPr>
          </a:p>
        </p:txBody>
      </p:sp>
    </p:spTree>
    <p:extLst>
      <p:ext uri="{BB962C8B-B14F-4D97-AF65-F5344CB8AC3E}">
        <p14:creationId xmlns:p14="http://schemas.microsoft.com/office/powerpoint/2010/main" val="4031959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93699"/>
            <a:ext cx="10244517" cy="1005840"/>
          </a:xfrm>
        </p:spPr>
        <p:txBody>
          <a:bodyPr numCol="1"/>
          <a:lstStyle/>
          <a:p>
            <a:r>
              <a:rPr lang="en-US" dirty="0">
                <a:solidFill>
                  <a:schemeClr val="bg1"/>
                </a:solidFill>
                <a:latin typeface="Calibri Light (Headings)"/>
              </a:rPr>
              <a:t>More cumulative EA/EGA Denials lead to a much higher probability of eviction filing</a:t>
            </a:r>
          </a:p>
        </p:txBody>
      </p:sp>
      <p:sp>
        <p:nvSpPr>
          <p:cNvPr id="7" name="Slide Number Placeholder 6"/>
          <p:cNvSpPr>
            <a:spLocks noGrp="1"/>
          </p:cNvSpPr>
          <p:nvPr>
            <p:ph type="sldNum" sz="quarter" idx="12"/>
          </p:nvPr>
        </p:nvSpPr>
        <p:spPr>
          <a:xfrm>
            <a:off x="11338560" y="6385683"/>
            <a:ext cx="413852" cy="295303"/>
          </a:xfrm>
        </p:spPr>
        <p:txBody>
          <a:bodyPr numCol="1"/>
          <a:lstStyle/>
          <a:p>
            <a:fld id="{831CFD71-6638-48AF-A8DD-07B269875813}" type="slidenum">
              <a:rPr lang="en-US" smtClean="0"/>
              <a:pPr/>
              <a:t>28</a:t>
            </a:fld>
            <a:endParaRPr lang="en-US" dirty="0"/>
          </a:p>
        </p:txBody>
      </p:sp>
      <p:sp>
        <p:nvSpPr>
          <p:cNvPr id="48" name="Shape 336">
            <a:extLst>
              <a:ext uri="{FF2B5EF4-FFF2-40B4-BE49-F238E27FC236}">
                <a16:creationId xmlns:a16="http://schemas.microsoft.com/office/drawing/2014/main" id="{B933390D-3F59-452D-9ECE-A4CEE8840AC8}"/>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grpSp>
        <p:nvGrpSpPr>
          <p:cNvPr id="27" name="Group 26">
            <a:extLst>
              <a:ext uri="{FF2B5EF4-FFF2-40B4-BE49-F238E27FC236}">
                <a16:creationId xmlns:a16="http://schemas.microsoft.com/office/drawing/2014/main" id="{3B0E0B85-6B43-4F86-BEAA-6CBE02A8CDE1}"/>
              </a:ext>
            </a:extLst>
          </p:cNvPr>
          <p:cNvGrpSpPr/>
          <p:nvPr/>
        </p:nvGrpSpPr>
        <p:grpSpPr>
          <a:xfrm>
            <a:off x="1293439" y="4651407"/>
            <a:ext cx="7843370" cy="178787"/>
            <a:chOff x="6791418" y="2096610"/>
            <a:chExt cx="4882718" cy="380261"/>
          </a:xfrm>
        </p:grpSpPr>
        <p:cxnSp>
          <p:nvCxnSpPr>
            <p:cNvPr id="30" name="Straight Arrow Connector 29">
              <a:extLst>
                <a:ext uri="{FF2B5EF4-FFF2-40B4-BE49-F238E27FC236}">
                  <a16:creationId xmlns:a16="http://schemas.microsoft.com/office/drawing/2014/main" id="{BE922E1A-913E-4A62-AFCD-28841111C00D}"/>
                </a:ext>
              </a:extLst>
            </p:cNvPr>
            <p:cNvCxnSpPr/>
            <p:nvPr/>
          </p:nvCxnSpPr>
          <p:spPr>
            <a:xfrm>
              <a:off x="6791418" y="2281561"/>
              <a:ext cx="4882718" cy="0"/>
            </a:xfrm>
            <a:prstGeom prst="straightConnector1">
              <a:avLst/>
            </a:prstGeom>
            <a:ln w="28575">
              <a:solidFill>
                <a:srgbClr val="FDBE5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62692E-B100-4E58-A13A-872FDCFE7BEB}"/>
                </a:ext>
              </a:extLst>
            </p:cNvPr>
            <p:cNvCxnSpPr/>
            <p:nvPr/>
          </p:nvCxnSpPr>
          <p:spPr>
            <a:xfrm>
              <a:off x="7217546" y="2104009"/>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672CAE-0009-46DA-98A8-65208D71DB5E}"/>
                </a:ext>
              </a:extLst>
            </p:cNvPr>
            <p:cNvCxnSpPr/>
            <p:nvPr/>
          </p:nvCxnSpPr>
          <p:spPr>
            <a:xfrm>
              <a:off x="8035772"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E9205D-393A-401A-9666-AB7B08F29C40}"/>
                </a:ext>
              </a:extLst>
            </p:cNvPr>
            <p:cNvCxnSpPr/>
            <p:nvPr/>
          </p:nvCxnSpPr>
          <p:spPr>
            <a:xfrm>
              <a:off x="8889507"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204970-CB3D-4204-A0EE-7D674164DFF8}"/>
                </a:ext>
              </a:extLst>
            </p:cNvPr>
            <p:cNvCxnSpPr/>
            <p:nvPr/>
          </p:nvCxnSpPr>
          <p:spPr>
            <a:xfrm>
              <a:off x="9752121"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ED1022-55CF-4B19-8585-C20A1FAF3F27}"/>
                </a:ext>
              </a:extLst>
            </p:cNvPr>
            <p:cNvCxnSpPr/>
            <p:nvPr/>
          </p:nvCxnSpPr>
          <p:spPr>
            <a:xfrm>
              <a:off x="10551111"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936670-A337-4E69-956A-BC9D33D407B0}"/>
                </a:ext>
              </a:extLst>
            </p:cNvPr>
            <p:cNvCxnSpPr>
              <a:cxnSpLocks/>
            </p:cNvCxnSpPr>
            <p:nvPr/>
          </p:nvCxnSpPr>
          <p:spPr>
            <a:xfrm>
              <a:off x="11338560" y="2096610"/>
              <a:ext cx="0" cy="372862"/>
            </a:xfrm>
            <a:prstGeom prst="line">
              <a:avLst/>
            </a:prstGeom>
            <a:ln w="28575">
              <a:solidFill>
                <a:srgbClr val="FDBE57"/>
              </a:solidFill>
            </a:ln>
          </p:spPr>
          <p:style>
            <a:lnRef idx="1">
              <a:schemeClr val="accent1"/>
            </a:lnRef>
            <a:fillRef idx="0">
              <a:schemeClr val="accent1"/>
            </a:fillRef>
            <a:effectRef idx="0">
              <a:schemeClr val="accent1"/>
            </a:effectRef>
            <a:fontRef idx="minor">
              <a:schemeClr val="tx1"/>
            </a:fontRef>
          </p:style>
        </p:cxnSp>
      </p:grpSp>
      <p:sp>
        <p:nvSpPr>
          <p:cNvPr id="26" name="Arrow: Down 25">
            <a:extLst>
              <a:ext uri="{FF2B5EF4-FFF2-40B4-BE49-F238E27FC236}">
                <a16:creationId xmlns:a16="http://schemas.microsoft.com/office/drawing/2014/main" id="{0C046E1B-83AC-44DC-8D73-B14C228849F1}"/>
              </a:ext>
            </a:extLst>
          </p:cNvPr>
          <p:cNvSpPr/>
          <p:nvPr/>
        </p:nvSpPr>
        <p:spPr>
          <a:xfrm rot="10800000">
            <a:off x="6794201" y="1725350"/>
            <a:ext cx="1005840" cy="1188720"/>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9E115912-988F-4CF7-9C71-FE9D4CC730F9}"/>
              </a:ext>
            </a:extLst>
          </p:cNvPr>
          <p:cNvSpPr/>
          <p:nvPr/>
        </p:nvSpPr>
        <p:spPr>
          <a:xfrm rot="10800000">
            <a:off x="4227571" y="2015610"/>
            <a:ext cx="872275" cy="965003"/>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DB146941-2FFD-4E60-B9C8-A7566C54BCCC}"/>
              </a:ext>
            </a:extLst>
          </p:cNvPr>
          <p:cNvSpPr/>
          <p:nvPr/>
        </p:nvSpPr>
        <p:spPr>
          <a:xfrm rot="10800000">
            <a:off x="2944333" y="2223143"/>
            <a:ext cx="695955" cy="757469"/>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44AA3B-F4A5-4800-A8EA-C5E040F5DB3E}"/>
              </a:ext>
            </a:extLst>
          </p:cNvPr>
          <p:cNvSpPr txBox="1"/>
          <p:nvPr/>
        </p:nvSpPr>
        <p:spPr>
          <a:xfrm>
            <a:off x="2789394" y="4953819"/>
            <a:ext cx="1147904" cy="707886"/>
          </a:xfrm>
          <a:prstGeom prst="rect">
            <a:avLst/>
          </a:prstGeom>
          <a:noFill/>
        </p:spPr>
        <p:txBody>
          <a:bodyPr wrap="square" rtlCol="0">
            <a:spAutoFit/>
          </a:bodyPr>
          <a:lstStyle/>
          <a:p>
            <a:pPr algn="ctr"/>
            <a:r>
              <a:rPr lang="en-US" sz="2000" dirty="0">
                <a:solidFill>
                  <a:schemeClr val="bg1"/>
                </a:solidFill>
              </a:rPr>
              <a:t>1</a:t>
            </a:r>
            <a:r>
              <a:rPr lang="en-US" sz="2000" baseline="30000" dirty="0">
                <a:solidFill>
                  <a:schemeClr val="bg1"/>
                </a:solidFill>
              </a:rPr>
              <a:t>st</a:t>
            </a:r>
          </a:p>
          <a:p>
            <a:pPr algn="ctr"/>
            <a:r>
              <a:rPr lang="en-US" sz="2000" dirty="0">
                <a:solidFill>
                  <a:schemeClr val="bg1"/>
                </a:solidFill>
              </a:rPr>
              <a:t>Denial</a:t>
            </a:r>
          </a:p>
        </p:txBody>
      </p:sp>
      <p:sp>
        <p:nvSpPr>
          <p:cNvPr id="54" name="TextBox 53">
            <a:extLst>
              <a:ext uri="{FF2B5EF4-FFF2-40B4-BE49-F238E27FC236}">
                <a16:creationId xmlns:a16="http://schemas.microsoft.com/office/drawing/2014/main" id="{CC3EF364-E73A-44BC-B5A8-0CDC4408D463}"/>
              </a:ext>
            </a:extLst>
          </p:cNvPr>
          <p:cNvSpPr txBox="1"/>
          <p:nvPr/>
        </p:nvSpPr>
        <p:spPr>
          <a:xfrm>
            <a:off x="4189406" y="4953819"/>
            <a:ext cx="1091520" cy="707886"/>
          </a:xfrm>
          <a:prstGeom prst="rect">
            <a:avLst/>
          </a:prstGeom>
          <a:noFill/>
        </p:spPr>
        <p:txBody>
          <a:bodyPr wrap="square" rtlCol="0">
            <a:spAutoFit/>
          </a:bodyPr>
          <a:lstStyle/>
          <a:p>
            <a:pPr algn="ctr"/>
            <a:r>
              <a:rPr lang="en-US" sz="2000" dirty="0">
                <a:solidFill>
                  <a:schemeClr val="bg1"/>
                </a:solidFill>
              </a:rPr>
              <a:t>2</a:t>
            </a:r>
            <a:r>
              <a:rPr lang="en-US" sz="2000" baseline="30000" dirty="0">
                <a:solidFill>
                  <a:schemeClr val="bg1"/>
                </a:solidFill>
              </a:rPr>
              <a:t>nd</a:t>
            </a:r>
            <a:r>
              <a:rPr lang="en-US" sz="2000" dirty="0">
                <a:solidFill>
                  <a:schemeClr val="bg1"/>
                </a:solidFill>
              </a:rPr>
              <a:t> Denial</a:t>
            </a:r>
          </a:p>
        </p:txBody>
      </p:sp>
      <p:sp>
        <p:nvSpPr>
          <p:cNvPr id="55" name="TextBox 54">
            <a:extLst>
              <a:ext uri="{FF2B5EF4-FFF2-40B4-BE49-F238E27FC236}">
                <a16:creationId xmlns:a16="http://schemas.microsoft.com/office/drawing/2014/main" id="{1A38092B-C6ED-455D-BDEC-01EE814B3220}"/>
              </a:ext>
            </a:extLst>
          </p:cNvPr>
          <p:cNvSpPr txBox="1"/>
          <p:nvPr/>
        </p:nvSpPr>
        <p:spPr>
          <a:xfrm>
            <a:off x="6804903" y="4959251"/>
            <a:ext cx="1005840" cy="707886"/>
          </a:xfrm>
          <a:prstGeom prst="rect">
            <a:avLst/>
          </a:prstGeom>
          <a:noFill/>
        </p:spPr>
        <p:txBody>
          <a:bodyPr wrap="square" rtlCol="0">
            <a:spAutoFit/>
          </a:bodyPr>
          <a:lstStyle/>
          <a:p>
            <a:pPr algn="ctr"/>
            <a:r>
              <a:rPr lang="en-US" sz="2000" dirty="0">
                <a:solidFill>
                  <a:schemeClr val="bg1"/>
                </a:solidFill>
              </a:rPr>
              <a:t>3</a:t>
            </a:r>
            <a:r>
              <a:rPr lang="en-US" sz="2000" baseline="30000" dirty="0">
                <a:solidFill>
                  <a:schemeClr val="bg1"/>
                </a:solidFill>
              </a:rPr>
              <a:t>rd</a:t>
            </a:r>
            <a:r>
              <a:rPr lang="en-US" sz="2000" dirty="0">
                <a:solidFill>
                  <a:schemeClr val="bg1"/>
                </a:solidFill>
              </a:rPr>
              <a:t> Denial</a:t>
            </a:r>
          </a:p>
        </p:txBody>
      </p:sp>
      <p:pic>
        <p:nvPicPr>
          <p:cNvPr id="56" name="Picture 55">
            <a:extLst>
              <a:ext uri="{FF2B5EF4-FFF2-40B4-BE49-F238E27FC236}">
                <a16:creationId xmlns:a16="http://schemas.microsoft.com/office/drawing/2014/main" id="{200222E6-B0FC-46BC-A46A-7860D8E655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3" b="89560" l="9942" r="94444">
                        <a14:foregroundMark x1="31287" y1="28022" x2="31287" y2="28022"/>
                        <a14:foregroundMark x1="53509" y1="7143" x2="53509" y2="7143"/>
                        <a14:foregroundMark x1="86842" y1="55769" x2="86842" y2="55769"/>
                        <a14:foregroundMark x1="94444" y1="66758" x2="94444" y2="66758"/>
                      </a14:backgroundRemoval>
                    </a14:imgEffect>
                  </a14:imgLayer>
                </a14:imgProps>
              </a:ext>
            </a:extLst>
          </a:blip>
          <a:stretch>
            <a:fillRect/>
          </a:stretch>
        </p:blipFill>
        <p:spPr>
          <a:xfrm>
            <a:off x="4046490" y="3178596"/>
            <a:ext cx="1234436" cy="1313844"/>
          </a:xfrm>
          <a:prstGeom prst="rect">
            <a:avLst/>
          </a:prstGeom>
          <a:effectLst>
            <a:outerShdw blurRad="63500" sx="102000" sy="102000" algn="ctr" rotWithShape="0">
              <a:schemeClr val="bg1">
                <a:alpha val="40000"/>
              </a:schemeClr>
            </a:outerShdw>
          </a:effectLst>
        </p:spPr>
      </p:pic>
      <p:pic>
        <p:nvPicPr>
          <p:cNvPr id="57" name="Picture 56">
            <a:extLst>
              <a:ext uri="{FF2B5EF4-FFF2-40B4-BE49-F238E27FC236}">
                <a16:creationId xmlns:a16="http://schemas.microsoft.com/office/drawing/2014/main" id="{78BB8EA8-A4F6-4656-A9CE-8196F2C42E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3" b="89560" l="9942" r="94444">
                        <a14:foregroundMark x1="31287" y1="28022" x2="31287" y2="28022"/>
                        <a14:foregroundMark x1="53509" y1="7143" x2="53509" y2="7143"/>
                        <a14:foregroundMark x1="86842" y1="55769" x2="86842" y2="55769"/>
                        <a14:foregroundMark x1="94444" y1="66758" x2="94444" y2="66758"/>
                      </a14:backgroundRemoval>
                    </a14:imgEffect>
                  </a14:imgLayer>
                </a14:imgProps>
              </a:ext>
            </a:extLst>
          </a:blip>
          <a:stretch>
            <a:fillRect/>
          </a:stretch>
        </p:blipFill>
        <p:spPr>
          <a:xfrm>
            <a:off x="2783684" y="3390209"/>
            <a:ext cx="1017252" cy="1082689"/>
          </a:xfrm>
          <a:prstGeom prst="rect">
            <a:avLst/>
          </a:prstGeom>
          <a:effectLst>
            <a:outerShdw blurRad="63500" sx="102000" sy="102000" algn="ctr" rotWithShape="0">
              <a:schemeClr val="bg1">
                <a:alpha val="40000"/>
              </a:schemeClr>
            </a:outerShdw>
          </a:effectLst>
        </p:spPr>
      </p:pic>
      <p:pic>
        <p:nvPicPr>
          <p:cNvPr id="58" name="Picture 57">
            <a:extLst>
              <a:ext uri="{FF2B5EF4-FFF2-40B4-BE49-F238E27FC236}">
                <a16:creationId xmlns:a16="http://schemas.microsoft.com/office/drawing/2014/main" id="{C23F5C11-2F27-4F25-82F7-07BDE04D8F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43" b="89560" l="9942" r="94444">
                        <a14:foregroundMark x1="31287" y1="28022" x2="31287" y2="28022"/>
                        <a14:foregroundMark x1="53509" y1="7143" x2="53509" y2="7143"/>
                        <a14:foregroundMark x1="86842" y1="55769" x2="86842" y2="55769"/>
                        <a14:foregroundMark x1="94444" y1="66758" x2="94444" y2="66758"/>
                      </a14:backgroundRemoval>
                    </a14:imgEffect>
                  </a14:imgLayer>
                </a14:imgProps>
              </a:ext>
            </a:extLst>
          </a:blip>
          <a:stretch>
            <a:fillRect/>
          </a:stretch>
        </p:blipFill>
        <p:spPr>
          <a:xfrm>
            <a:off x="6586173" y="2937325"/>
            <a:ext cx="1443301" cy="1536145"/>
          </a:xfrm>
          <a:prstGeom prst="rect">
            <a:avLst/>
          </a:prstGeom>
          <a:effectLst>
            <a:outerShdw blurRad="63500" sx="102000" sy="102000" algn="ctr" rotWithShape="0">
              <a:schemeClr val="bg1">
                <a:alpha val="40000"/>
              </a:schemeClr>
            </a:outerShdw>
          </a:effectLst>
        </p:spPr>
      </p:pic>
      <p:sp>
        <p:nvSpPr>
          <p:cNvPr id="59" name="TextBox 58">
            <a:extLst>
              <a:ext uri="{FF2B5EF4-FFF2-40B4-BE49-F238E27FC236}">
                <a16:creationId xmlns:a16="http://schemas.microsoft.com/office/drawing/2014/main" id="{022DB436-5E62-4111-A0C0-D34E36420BC9}"/>
              </a:ext>
            </a:extLst>
          </p:cNvPr>
          <p:cNvSpPr txBox="1"/>
          <p:nvPr/>
        </p:nvSpPr>
        <p:spPr>
          <a:xfrm>
            <a:off x="8694171" y="4921934"/>
            <a:ext cx="1984177" cy="461665"/>
          </a:xfrm>
          <a:prstGeom prst="rect">
            <a:avLst/>
          </a:prstGeom>
          <a:noFill/>
        </p:spPr>
        <p:txBody>
          <a:bodyPr wrap="square" rtlCol="0">
            <a:spAutoFit/>
          </a:bodyPr>
          <a:lstStyle/>
          <a:p>
            <a:r>
              <a:rPr lang="en-US" sz="2400" i="1" dirty="0">
                <a:solidFill>
                  <a:srgbClr val="FDBE57"/>
                </a:solidFill>
              </a:rPr>
              <a:t>Months</a:t>
            </a:r>
            <a:endParaRPr lang="en-US" sz="2000" i="1" dirty="0">
              <a:solidFill>
                <a:srgbClr val="FDBE57"/>
              </a:solidFill>
            </a:endParaRPr>
          </a:p>
        </p:txBody>
      </p:sp>
      <p:sp>
        <p:nvSpPr>
          <p:cNvPr id="60" name="Rectangle 59">
            <a:extLst>
              <a:ext uri="{FF2B5EF4-FFF2-40B4-BE49-F238E27FC236}">
                <a16:creationId xmlns:a16="http://schemas.microsoft.com/office/drawing/2014/main" id="{7FC2D6CE-9B15-469A-B320-24064851C7BA}"/>
              </a:ext>
            </a:extLst>
          </p:cNvPr>
          <p:cNvSpPr/>
          <p:nvPr/>
        </p:nvSpPr>
        <p:spPr>
          <a:xfrm>
            <a:off x="7987304" y="1959503"/>
            <a:ext cx="3056993" cy="1077218"/>
          </a:xfrm>
          <a:prstGeom prst="rect">
            <a:avLst/>
          </a:prstGeom>
        </p:spPr>
        <p:txBody>
          <a:bodyPr wrap="square">
            <a:spAutoFit/>
          </a:bodyPr>
          <a:lstStyle/>
          <a:p>
            <a:pPr algn="ctr"/>
            <a:r>
              <a:rPr lang="en-US" sz="32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Higher Eviction</a:t>
            </a:r>
          </a:p>
          <a:p>
            <a:pPr algn="ctr"/>
            <a:r>
              <a:rPr lang="en-US" sz="32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Filing Likelihood</a:t>
            </a:r>
          </a:p>
        </p:txBody>
      </p:sp>
    </p:spTree>
    <p:extLst>
      <p:ext uri="{BB962C8B-B14F-4D97-AF65-F5344CB8AC3E}">
        <p14:creationId xmlns:p14="http://schemas.microsoft.com/office/powerpoint/2010/main" val="135729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Speech">
            <a:extLst>
              <a:ext uri="{FF2B5EF4-FFF2-40B4-BE49-F238E27FC236}">
                <a16:creationId xmlns:a16="http://schemas.microsoft.com/office/drawing/2014/main" id="{8EF26BD8-D953-444E-94A9-9D207900AB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70367" y="1385242"/>
            <a:ext cx="3187731" cy="3187731"/>
          </a:xfrm>
          <a:prstGeom prst="rect">
            <a:avLst/>
          </a:prstGeom>
          <a:effectLst>
            <a:outerShdw blurRad="63500" sx="102000" sy="102000" algn="ctr" rotWithShape="0">
              <a:prstClr val="black">
                <a:alpha val="40000"/>
              </a:prstClr>
            </a:outerShdw>
          </a:effectLst>
        </p:spPr>
      </p:pic>
      <p:pic>
        <p:nvPicPr>
          <p:cNvPr id="5" name="Graphic 4" descr="Speech">
            <a:extLst>
              <a:ext uri="{FF2B5EF4-FFF2-40B4-BE49-F238E27FC236}">
                <a16:creationId xmlns:a16="http://schemas.microsoft.com/office/drawing/2014/main" id="{549816BC-7E76-4A6E-A264-E61C8DE1D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084043" y="1372693"/>
            <a:ext cx="3187731" cy="3187731"/>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14995" y="393699"/>
            <a:ext cx="10244517" cy="1005840"/>
          </a:xfrm>
        </p:spPr>
        <p:txBody>
          <a:bodyPr numCol="1"/>
          <a:lstStyle/>
          <a:p>
            <a:r>
              <a:rPr lang="en-US" dirty="0">
                <a:solidFill>
                  <a:schemeClr val="bg1"/>
                </a:solidFill>
              </a:rPr>
              <a:t>Non-English speaking families have a lower probability of eviction filing</a:t>
            </a:r>
          </a:p>
        </p:txBody>
      </p:sp>
      <p:sp>
        <p:nvSpPr>
          <p:cNvPr id="7" name="Slide Number Placeholder 6"/>
          <p:cNvSpPr>
            <a:spLocks noGrp="1"/>
          </p:cNvSpPr>
          <p:nvPr>
            <p:ph type="sldNum" sz="quarter" idx="12"/>
          </p:nvPr>
        </p:nvSpPr>
        <p:spPr>
          <a:xfrm>
            <a:off x="11338560" y="6385683"/>
            <a:ext cx="413852" cy="295303"/>
          </a:xfrm>
        </p:spPr>
        <p:txBody>
          <a:bodyPr numCol="1"/>
          <a:lstStyle/>
          <a:p>
            <a:fld id="{831CFD71-6638-48AF-A8DD-07B269875813}" type="slidenum">
              <a:rPr lang="en-US" smtClean="0"/>
              <a:pPr/>
              <a:t>29</a:t>
            </a:fld>
            <a:endParaRPr lang="en-US" dirty="0"/>
          </a:p>
        </p:txBody>
      </p:sp>
      <p:pic>
        <p:nvPicPr>
          <p:cNvPr id="2052" name="Picture 4" descr="Image result for hindi">
            <a:extLst>
              <a:ext uri="{FF2B5EF4-FFF2-40B4-BE49-F238E27FC236}">
                <a16:creationId xmlns:a16="http://schemas.microsoft.com/office/drawing/2014/main" id="{62E4AC3B-C7A1-47F2-984C-D2A63A9F5E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921" y="2223297"/>
            <a:ext cx="1851977" cy="10800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3F3AD2-C9A4-4D2D-85B9-3A6D90D799EB}"/>
              </a:ext>
            </a:extLst>
          </p:cNvPr>
          <p:cNvSpPr txBox="1"/>
          <p:nvPr/>
        </p:nvSpPr>
        <p:spPr>
          <a:xfrm>
            <a:off x="2172486" y="2347799"/>
            <a:ext cx="1946367" cy="830997"/>
          </a:xfrm>
          <a:prstGeom prst="rect">
            <a:avLst/>
          </a:prstGeom>
          <a:noFill/>
        </p:spPr>
        <p:txBody>
          <a:bodyPr wrap="none" rtlCol="0">
            <a:spAutoFit/>
          </a:bodyPr>
          <a:lstStyle/>
          <a:p>
            <a:r>
              <a:rPr lang="en-US" sz="4800" dirty="0"/>
              <a:t>English</a:t>
            </a:r>
            <a:endParaRPr lang="en-US" sz="2400" dirty="0"/>
          </a:p>
        </p:txBody>
      </p:sp>
      <p:sp>
        <p:nvSpPr>
          <p:cNvPr id="16" name="Footer Placeholder 5">
            <a:extLst>
              <a:ext uri="{FF2B5EF4-FFF2-40B4-BE49-F238E27FC236}">
                <a16:creationId xmlns:a16="http://schemas.microsoft.com/office/drawing/2014/main" id="{00F7C9D6-FD0B-40B7-B379-6EF320133C03}"/>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4" name="TextBox 3">
            <a:extLst>
              <a:ext uri="{FF2B5EF4-FFF2-40B4-BE49-F238E27FC236}">
                <a16:creationId xmlns:a16="http://schemas.microsoft.com/office/drawing/2014/main" id="{95F32C6E-2C87-4DD6-A1F5-734455CCAF86}"/>
              </a:ext>
            </a:extLst>
          </p:cNvPr>
          <p:cNvSpPr txBox="1"/>
          <p:nvPr/>
        </p:nvSpPr>
        <p:spPr>
          <a:xfrm>
            <a:off x="8697686" y="3113480"/>
            <a:ext cx="1034143" cy="369332"/>
          </a:xfrm>
          <a:prstGeom prst="rect">
            <a:avLst/>
          </a:prstGeom>
          <a:noFill/>
        </p:spPr>
        <p:txBody>
          <a:bodyPr wrap="square" rtlCol="0">
            <a:spAutoFit/>
          </a:bodyPr>
          <a:lstStyle/>
          <a:p>
            <a:r>
              <a:rPr lang="en-US" dirty="0"/>
              <a:t>(Hindi)</a:t>
            </a:r>
          </a:p>
        </p:txBody>
      </p:sp>
      <p:grpSp>
        <p:nvGrpSpPr>
          <p:cNvPr id="17" name="Group 16">
            <a:extLst>
              <a:ext uri="{FF2B5EF4-FFF2-40B4-BE49-F238E27FC236}">
                <a16:creationId xmlns:a16="http://schemas.microsoft.com/office/drawing/2014/main" id="{D6ECBB09-8705-4C65-9004-2B6C3E422676}"/>
              </a:ext>
            </a:extLst>
          </p:cNvPr>
          <p:cNvGrpSpPr/>
          <p:nvPr/>
        </p:nvGrpSpPr>
        <p:grpSpPr>
          <a:xfrm>
            <a:off x="1646598" y="4280720"/>
            <a:ext cx="3563535" cy="1015663"/>
            <a:chOff x="249139" y="2109721"/>
            <a:chExt cx="3563535" cy="1015663"/>
          </a:xfrm>
        </p:grpSpPr>
        <p:sp>
          <p:nvSpPr>
            <p:cNvPr id="18" name="Arrow: Down 17">
              <a:extLst>
                <a:ext uri="{FF2B5EF4-FFF2-40B4-BE49-F238E27FC236}">
                  <a16:creationId xmlns:a16="http://schemas.microsoft.com/office/drawing/2014/main" id="{D1092B2C-8216-4061-8FD0-61FC56621446}"/>
                </a:ext>
              </a:extLst>
            </p:cNvPr>
            <p:cNvSpPr/>
            <p:nvPr/>
          </p:nvSpPr>
          <p:spPr>
            <a:xfrm rot="10800000">
              <a:off x="249139" y="2132320"/>
              <a:ext cx="731711" cy="889106"/>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E82C7B-5E22-442B-82F4-1B3FFCF087FD}"/>
                </a:ext>
              </a:extLst>
            </p:cNvPr>
            <p:cNvSpPr/>
            <p:nvPr/>
          </p:nvSpPr>
          <p:spPr>
            <a:xfrm>
              <a:off x="755681" y="2109721"/>
              <a:ext cx="3056993" cy="1015663"/>
            </a:xfrm>
            <a:prstGeom prst="rect">
              <a:avLst/>
            </a:prstGeom>
          </p:spPr>
          <p:txBody>
            <a:bodyPr wrap="square">
              <a:spAutoFit/>
            </a:bodyPr>
            <a:lstStyle/>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Higher Eviction</a:t>
              </a:r>
            </a:p>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Filing Likelihood</a:t>
              </a:r>
            </a:p>
          </p:txBody>
        </p:sp>
      </p:grpSp>
      <p:grpSp>
        <p:nvGrpSpPr>
          <p:cNvPr id="20" name="Group 19">
            <a:extLst>
              <a:ext uri="{FF2B5EF4-FFF2-40B4-BE49-F238E27FC236}">
                <a16:creationId xmlns:a16="http://schemas.microsoft.com/office/drawing/2014/main" id="{B90ABFBD-347F-4205-9CA3-9C692AA7496F}"/>
              </a:ext>
            </a:extLst>
          </p:cNvPr>
          <p:cNvGrpSpPr/>
          <p:nvPr/>
        </p:nvGrpSpPr>
        <p:grpSpPr>
          <a:xfrm>
            <a:off x="6981867" y="4240040"/>
            <a:ext cx="3651780" cy="1015663"/>
            <a:chOff x="6981867" y="4240040"/>
            <a:chExt cx="3651780" cy="1015663"/>
          </a:xfrm>
        </p:grpSpPr>
        <p:sp>
          <p:nvSpPr>
            <p:cNvPr id="21" name="Arrow: Down 20">
              <a:extLst>
                <a:ext uri="{FF2B5EF4-FFF2-40B4-BE49-F238E27FC236}">
                  <a16:creationId xmlns:a16="http://schemas.microsoft.com/office/drawing/2014/main" id="{7DDBA7CC-2AB3-43E7-8577-096C6C641D5E}"/>
                </a:ext>
              </a:extLst>
            </p:cNvPr>
            <p:cNvSpPr/>
            <p:nvPr/>
          </p:nvSpPr>
          <p:spPr>
            <a:xfrm>
              <a:off x="6981867" y="4303319"/>
              <a:ext cx="731711" cy="889106"/>
            </a:xfrm>
            <a:prstGeom prst="downArrow">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28" name="Rectangle 27">
              <a:extLst>
                <a:ext uri="{FF2B5EF4-FFF2-40B4-BE49-F238E27FC236}">
                  <a16:creationId xmlns:a16="http://schemas.microsoft.com/office/drawing/2014/main" id="{58B31550-53C4-43D6-9C34-5616B7AA8970}"/>
                </a:ext>
              </a:extLst>
            </p:cNvPr>
            <p:cNvSpPr/>
            <p:nvPr/>
          </p:nvSpPr>
          <p:spPr>
            <a:xfrm>
              <a:off x="7576654" y="4240040"/>
              <a:ext cx="3056993" cy="1015663"/>
            </a:xfrm>
            <a:prstGeom prst="rect">
              <a:avLst/>
            </a:prstGeom>
          </p:spPr>
          <p:txBody>
            <a:bodyPr wrap="square">
              <a:spAutoFit/>
            </a:bodyPr>
            <a:lstStyle/>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Lower Eviction</a:t>
              </a:r>
            </a:p>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Filing Likelihood</a:t>
              </a:r>
            </a:p>
          </p:txBody>
        </p:sp>
      </p:grpSp>
    </p:spTree>
    <p:extLst>
      <p:ext uri="{BB962C8B-B14F-4D97-AF65-F5344CB8AC3E}">
        <p14:creationId xmlns:p14="http://schemas.microsoft.com/office/powerpoint/2010/main" val="263429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Problem Definition and Background</a:t>
            </a:r>
          </a:p>
        </p:txBody>
      </p:sp>
    </p:spTree>
    <p:extLst>
      <p:ext uri="{BB962C8B-B14F-4D97-AF65-F5344CB8AC3E}">
        <p14:creationId xmlns:p14="http://schemas.microsoft.com/office/powerpoint/2010/main" val="4277765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93699"/>
            <a:ext cx="10244517" cy="1005840"/>
          </a:xfrm>
        </p:spPr>
        <p:txBody>
          <a:bodyPr numCol="1"/>
          <a:lstStyle/>
          <a:p>
            <a:r>
              <a:rPr lang="en-US" dirty="0">
                <a:solidFill>
                  <a:schemeClr val="bg1"/>
                </a:solidFill>
              </a:rPr>
              <a:t>Some program participation leads to less likelihood of eviction filing, while others increase likelihood</a:t>
            </a:r>
          </a:p>
        </p:txBody>
      </p:sp>
      <p:sp>
        <p:nvSpPr>
          <p:cNvPr id="7" name="Slide Number Placeholder 6"/>
          <p:cNvSpPr>
            <a:spLocks noGrp="1"/>
          </p:cNvSpPr>
          <p:nvPr>
            <p:ph type="sldNum" sz="quarter" idx="12"/>
          </p:nvPr>
        </p:nvSpPr>
        <p:spPr>
          <a:xfrm>
            <a:off x="11338560" y="6385683"/>
            <a:ext cx="413852" cy="295303"/>
          </a:xfrm>
        </p:spPr>
        <p:txBody>
          <a:bodyPr numCol="1"/>
          <a:lstStyle/>
          <a:p>
            <a:fld id="{831CFD71-6638-48AF-A8DD-07B269875813}" type="slidenum">
              <a:rPr lang="en-US" smtClean="0"/>
              <a:pPr/>
              <a:t>30</a:t>
            </a:fld>
            <a:endParaRPr lang="en-US" dirty="0"/>
          </a:p>
        </p:txBody>
      </p:sp>
      <p:pic>
        <p:nvPicPr>
          <p:cNvPr id="13" name="Picture 12">
            <a:extLst>
              <a:ext uri="{FF2B5EF4-FFF2-40B4-BE49-F238E27FC236}">
                <a16:creationId xmlns:a16="http://schemas.microsoft.com/office/drawing/2014/main" id="{D384BA34-C897-4C3F-B5D2-22EA465E69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4762" l="10000" r="90000">
                        <a14:foregroundMark x1="52549" y1="48333" x2="52549" y2="48333"/>
                        <a14:foregroundMark x1="69608" y1="69762" x2="69608" y2="69762"/>
                        <a14:foregroundMark x1="62157" y1="90714" x2="62157" y2="90714"/>
                        <a14:foregroundMark x1="54902" y1="94762" x2="54902" y2="94762"/>
                        <a14:foregroundMark x1="62549" y1="35476" x2="62549" y2="35476"/>
                        <a14:foregroundMark x1="52157" y1="37381" x2="52157" y2="37381"/>
                        <a14:foregroundMark x1="31176" y1="44048" x2="31176" y2="44048"/>
                        <a14:foregroundMark x1="75098" y1="40238" x2="75098" y2="40238"/>
                        <a14:backgroundMark x1="36078" y1="87143" x2="36078" y2="87143"/>
                        <a14:backgroundMark x1="39804" y1="89286" x2="39804" y2="89286"/>
                        <a14:backgroundMark x1="46471" y1="90714" x2="46471" y2="90714"/>
                        <a14:backgroundMark x1="49608" y1="90714" x2="49608" y2="90714"/>
                      </a14:backgroundRemoval>
                    </a14:imgEffect>
                  </a14:imgLayer>
                </a14:imgProps>
              </a:ext>
            </a:extLst>
          </a:blip>
          <a:stretch>
            <a:fillRect/>
          </a:stretch>
        </p:blipFill>
        <p:spPr>
          <a:xfrm>
            <a:off x="7936821" y="1886856"/>
            <a:ext cx="1741872" cy="1554480"/>
          </a:xfrm>
          <a:prstGeom prst="rect">
            <a:avLst/>
          </a:prstGeom>
          <a:effectLst>
            <a:outerShdw blurRad="63500" sx="102000" sy="102000" algn="ctr" rotWithShape="0">
              <a:schemeClr val="bg1">
                <a:alpha val="40000"/>
              </a:schemeClr>
            </a:outerShdw>
          </a:effectLst>
        </p:spPr>
      </p:pic>
      <p:sp>
        <p:nvSpPr>
          <p:cNvPr id="14" name="Rectangle 13">
            <a:extLst>
              <a:ext uri="{FF2B5EF4-FFF2-40B4-BE49-F238E27FC236}">
                <a16:creationId xmlns:a16="http://schemas.microsoft.com/office/drawing/2014/main" id="{0631033E-9755-4938-9AF5-D441BF9DA2B7}"/>
              </a:ext>
            </a:extLst>
          </p:cNvPr>
          <p:cNvSpPr/>
          <p:nvPr/>
        </p:nvSpPr>
        <p:spPr>
          <a:xfrm>
            <a:off x="7996445" y="3463791"/>
            <a:ext cx="1622624" cy="400110"/>
          </a:xfrm>
          <a:prstGeom prst="rect">
            <a:avLst/>
          </a:prstGeom>
        </p:spPr>
        <p:txBody>
          <a:bodyPr wrap="none">
            <a:spAutoFit/>
          </a:bodyPr>
          <a:lstStyle/>
          <a:p>
            <a:r>
              <a:rPr lang="en-US" sz="2000" b="1" dirty="0">
                <a:solidFill>
                  <a:schemeClr val="bg1"/>
                </a:solidFill>
              </a:rPr>
              <a:t>Food Support</a:t>
            </a:r>
          </a:p>
        </p:txBody>
      </p:sp>
      <p:sp>
        <p:nvSpPr>
          <p:cNvPr id="18" name="Rectangle 17">
            <a:extLst>
              <a:ext uri="{FF2B5EF4-FFF2-40B4-BE49-F238E27FC236}">
                <a16:creationId xmlns:a16="http://schemas.microsoft.com/office/drawing/2014/main" id="{AB00A93D-30FD-446E-AE58-0B9DD63E3675}"/>
              </a:ext>
            </a:extLst>
          </p:cNvPr>
          <p:cNvSpPr/>
          <p:nvPr/>
        </p:nvSpPr>
        <p:spPr>
          <a:xfrm>
            <a:off x="2291411" y="3463791"/>
            <a:ext cx="2273908" cy="707886"/>
          </a:xfrm>
          <a:prstGeom prst="rect">
            <a:avLst/>
          </a:prstGeom>
        </p:spPr>
        <p:txBody>
          <a:bodyPr wrap="square">
            <a:spAutoFit/>
          </a:bodyPr>
          <a:lstStyle/>
          <a:p>
            <a:pPr algn="ctr"/>
            <a:r>
              <a:rPr lang="en-US" sz="2000" b="1" dirty="0">
                <a:solidFill>
                  <a:schemeClr val="bg1"/>
                </a:solidFill>
              </a:rPr>
              <a:t>Child Protective Services</a:t>
            </a:r>
          </a:p>
        </p:txBody>
      </p:sp>
      <p:pic>
        <p:nvPicPr>
          <p:cNvPr id="19" name="Picture 18">
            <a:extLst>
              <a:ext uri="{FF2B5EF4-FFF2-40B4-BE49-F238E27FC236}">
                <a16:creationId xmlns:a16="http://schemas.microsoft.com/office/drawing/2014/main" id="{C4CF0C6D-2D6C-41C5-83E1-5F0F650049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0773" y1="38223" x2="50773" y2="38223"/>
                        <a14:foregroundMark x1="49007" y1="20661" x2="49007" y2="20661"/>
                        <a14:foregroundMark x1="57837" y1="66942" x2="57837" y2="66942"/>
                        <a14:foregroundMark x1="83444" y1="86983" x2="83444" y2="86983"/>
                        <a14:foregroundMark x1="17439" y1="84298" x2="17439" y2="84298"/>
                      </a14:backgroundRemoval>
                    </a14:imgEffect>
                  </a14:imgLayer>
                </a14:imgProps>
              </a:ext>
            </a:extLst>
          </a:blip>
          <a:stretch>
            <a:fillRect/>
          </a:stretch>
        </p:blipFill>
        <p:spPr>
          <a:xfrm>
            <a:off x="2700907" y="1856171"/>
            <a:ext cx="1454917" cy="1554480"/>
          </a:xfrm>
          <a:prstGeom prst="rect">
            <a:avLst/>
          </a:prstGeom>
          <a:effectLst>
            <a:outerShdw blurRad="63500" sx="102000" sy="102000" algn="ctr" rotWithShape="0">
              <a:schemeClr val="bg1">
                <a:alpha val="40000"/>
              </a:schemeClr>
            </a:outerShdw>
          </a:effectLst>
        </p:spPr>
      </p:pic>
      <p:sp>
        <p:nvSpPr>
          <p:cNvPr id="15" name="Footer Placeholder 5">
            <a:extLst>
              <a:ext uri="{FF2B5EF4-FFF2-40B4-BE49-F238E27FC236}">
                <a16:creationId xmlns:a16="http://schemas.microsoft.com/office/drawing/2014/main" id="{FC852AB7-DC38-4F08-8B61-89298FD7243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3" name="Group 2">
            <a:extLst>
              <a:ext uri="{FF2B5EF4-FFF2-40B4-BE49-F238E27FC236}">
                <a16:creationId xmlns:a16="http://schemas.microsoft.com/office/drawing/2014/main" id="{106C6FFE-2BAF-4BE7-809A-BECB347C8952}"/>
              </a:ext>
            </a:extLst>
          </p:cNvPr>
          <p:cNvGrpSpPr/>
          <p:nvPr/>
        </p:nvGrpSpPr>
        <p:grpSpPr>
          <a:xfrm>
            <a:off x="1646598" y="4280720"/>
            <a:ext cx="3563535" cy="1015663"/>
            <a:chOff x="249139" y="2109721"/>
            <a:chExt cx="3563535" cy="1015663"/>
          </a:xfrm>
        </p:grpSpPr>
        <p:sp>
          <p:nvSpPr>
            <p:cNvPr id="16" name="Arrow: Down 15">
              <a:extLst>
                <a:ext uri="{FF2B5EF4-FFF2-40B4-BE49-F238E27FC236}">
                  <a16:creationId xmlns:a16="http://schemas.microsoft.com/office/drawing/2014/main" id="{CBE04008-5115-437D-9042-D131856D1BAC}"/>
                </a:ext>
              </a:extLst>
            </p:cNvPr>
            <p:cNvSpPr/>
            <p:nvPr/>
          </p:nvSpPr>
          <p:spPr>
            <a:xfrm rot="10800000">
              <a:off x="249139" y="2132320"/>
              <a:ext cx="731711" cy="889106"/>
            </a:xfrm>
            <a:prstGeom prst="downArrow">
              <a:avLst/>
            </a:prstGeom>
            <a:solidFill>
              <a:srgbClr val="FF505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C2C325-D92C-4E97-946F-8232375079A0}"/>
                </a:ext>
              </a:extLst>
            </p:cNvPr>
            <p:cNvSpPr/>
            <p:nvPr/>
          </p:nvSpPr>
          <p:spPr>
            <a:xfrm>
              <a:off x="755681" y="2109721"/>
              <a:ext cx="3056993" cy="1015663"/>
            </a:xfrm>
            <a:prstGeom prst="rect">
              <a:avLst/>
            </a:prstGeom>
          </p:spPr>
          <p:txBody>
            <a:bodyPr wrap="square">
              <a:spAutoFit/>
            </a:bodyPr>
            <a:lstStyle/>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Higher Eviction</a:t>
              </a:r>
            </a:p>
            <a:p>
              <a:pPr algn="ctr"/>
              <a:r>
                <a:rPr lang="en-US" sz="30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Filing Likelihood</a:t>
              </a:r>
            </a:p>
          </p:txBody>
        </p:sp>
      </p:grpSp>
      <p:grpSp>
        <p:nvGrpSpPr>
          <p:cNvPr id="5" name="Group 4">
            <a:extLst>
              <a:ext uri="{FF2B5EF4-FFF2-40B4-BE49-F238E27FC236}">
                <a16:creationId xmlns:a16="http://schemas.microsoft.com/office/drawing/2014/main" id="{4EFF18A7-6386-48C5-88F5-47196813CD1C}"/>
              </a:ext>
            </a:extLst>
          </p:cNvPr>
          <p:cNvGrpSpPr/>
          <p:nvPr/>
        </p:nvGrpSpPr>
        <p:grpSpPr>
          <a:xfrm>
            <a:off x="6981867" y="4240040"/>
            <a:ext cx="3651780" cy="1015663"/>
            <a:chOff x="6981867" y="4240040"/>
            <a:chExt cx="3651780" cy="1015663"/>
          </a:xfrm>
        </p:grpSpPr>
        <p:sp>
          <p:nvSpPr>
            <p:cNvPr id="26" name="Arrow: Down 25">
              <a:extLst>
                <a:ext uri="{FF2B5EF4-FFF2-40B4-BE49-F238E27FC236}">
                  <a16:creationId xmlns:a16="http://schemas.microsoft.com/office/drawing/2014/main" id="{CE7BB69A-DFF2-401A-8988-DB46C46D2452}"/>
                </a:ext>
              </a:extLst>
            </p:cNvPr>
            <p:cNvSpPr/>
            <p:nvPr/>
          </p:nvSpPr>
          <p:spPr>
            <a:xfrm>
              <a:off x="6981867" y="4303319"/>
              <a:ext cx="731711" cy="889106"/>
            </a:xfrm>
            <a:prstGeom prst="downArrow">
              <a:avLst/>
            </a:prstGeom>
            <a:solidFill>
              <a:srgbClr val="92D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27" name="Rectangle 26">
              <a:extLst>
                <a:ext uri="{FF2B5EF4-FFF2-40B4-BE49-F238E27FC236}">
                  <a16:creationId xmlns:a16="http://schemas.microsoft.com/office/drawing/2014/main" id="{97FFAFAA-A061-4721-BF53-60B44FB08995}"/>
                </a:ext>
              </a:extLst>
            </p:cNvPr>
            <p:cNvSpPr/>
            <p:nvPr/>
          </p:nvSpPr>
          <p:spPr>
            <a:xfrm>
              <a:off x="7576654" y="4240040"/>
              <a:ext cx="3056993" cy="1015663"/>
            </a:xfrm>
            <a:prstGeom prst="rect">
              <a:avLst/>
            </a:prstGeom>
          </p:spPr>
          <p:txBody>
            <a:bodyPr wrap="square">
              <a:spAutoFit/>
            </a:bodyPr>
            <a:lstStyle/>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Lower Eviction</a:t>
              </a:r>
            </a:p>
            <a:p>
              <a:pPr algn="ctr"/>
              <a:r>
                <a:rPr lang="en-US" sz="3000" b="1" dirty="0">
                  <a:ln>
                    <a:solidFill>
                      <a:schemeClr val="tx1"/>
                    </a:solidFill>
                  </a:ln>
                  <a:solidFill>
                    <a:srgbClr val="92D050"/>
                  </a:solidFill>
                  <a:effectLst>
                    <a:outerShdw blurRad="50800" dist="38100" dir="5400000" algn="t" rotWithShape="0">
                      <a:prstClr val="black">
                        <a:alpha val="40000"/>
                      </a:prstClr>
                    </a:outerShdw>
                  </a:effectLst>
                </a:rPr>
                <a:t>Filing Likelihood</a:t>
              </a:r>
            </a:p>
          </p:txBody>
        </p:sp>
      </p:grpSp>
    </p:spTree>
    <p:extLst>
      <p:ext uri="{BB962C8B-B14F-4D97-AF65-F5344CB8AC3E}">
        <p14:creationId xmlns:p14="http://schemas.microsoft.com/office/powerpoint/2010/main" val="303717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14995" y="393699"/>
            <a:ext cx="10244517" cy="1005840"/>
          </a:xfrm>
          <a:prstGeom prst="rect">
            <a:avLst/>
          </a:prstGeom>
          <a:noFill/>
          <a:ln>
            <a:noFill/>
          </a:ln>
        </p:spPr>
        <p:txBody>
          <a:bodyPr spcFirstLastPara="1" wrap="square" lIns="91425" tIns="45700" rIns="91425" bIns="45700" anchor="ctr" anchorCtr="0">
            <a:noAutofit/>
          </a:bodyPr>
          <a:lstStyle/>
          <a:p>
            <a:pPr lvl="0">
              <a:spcBef>
                <a:spcPts val="0"/>
              </a:spcBef>
              <a:buClr>
                <a:srgbClr val="7A0019"/>
              </a:buClr>
              <a:buSzPts val="3600"/>
            </a:pPr>
            <a:r>
              <a:rPr lang="en-US" sz="3600" dirty="0">
                <a:solidFill>
                  <a:schemeClr val="bg1"/>
                </a:solidFill>
                <a:latin typeface="Calibri Light (Headings)"/>
                <a:cs typeface="Calibri" charset="0"/>
                <a:sym typeface="Calibri"/>
              </a:rPr>
              <a:t>However, predictions are not possible for all county clients</a:t>
            </a:r>
            <a:endParaRPr sz="3600" dirty="0">
              <a:solidFill>
                <a:schemeClr val="bg1"/>
              </a:solidFill>
              <a:latin typeface="+mn-lt"/>
              <a:cs typeface="Calibri" charset="0"/>
              <a:sym typeface="Calibri"/>
            </a:endParaRPr>
          </a:p>
        </p:txBody>
      </p:sp>
      <p:sp>
        <p:nvSpPr>
          <p:cNvPr id="336" name="Shape 336"/>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34" name="Shape 334"/>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31</a:t>
            </a:fld>
            <a:endParaRPr sz="900" dirty="0">
              <a:latin typeface="Calibri"/>
              <a:ea typeface="Calibri"/>
              <a:cs typeface="Calibri"/>
              <a:sym typeface="Calibri"/>
            </a:endParaRPr>
          </a:p>
        </p:txBody>
      </p:sp>
      <p:sp>
        <p:nvSpPr>
          <p:cNvPr id="8" name="Oval 7">
            <a:extLst>
              <a:ext uri="{FF2B5EF4-FFF2-40B4-BE49-F238E27FC236}">
                <a16:creationId xmlns:a16="http://schemas.microsoft.com/office/drawing/2014/main" id="{F0B6BCBE-2DB9-455E-9C8C-BF72B9AD13A2}"/>
              </a:ext>
            </a:extLst>
          </p:cNvPr>
          <p:cNvSpPr/>
          <p:nvPr/>
        </p:nvSpPr>
        <p:spPr>
          <a:xfrm>
            <a:off x="890847" y="1552948"/>
            <a:ext cx="5021538" cy="3412398"/>
          </a:xfrm>
          <a:prstGeom prst="ellipse">
            <a:avLst/>
          </a:prstGeom>
          <a:solidFill>
            <a:srgbClr val="C08E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effectLst>
                  <a:outerShdw blurRad="50800" dist="38100" dir="2700000" algn="tl" rotWithShape="0">
                    <a:prstClr val="black">
                      <a:alpha val="40000"/>
                    </a:prstClr>
                  </a:outerShdw>
                </a:effectLst>
              </a:rPr>
              <a:t>New clients</a:t>
            </a:r>
          </a:p>
          <a:p>
            <a:r>
              <a:rPr lang="en-US" sz="2400" dirty="0">
                <a:solidFill>
                  <a:schemeClr val="bg1"/>
                </a:solidFill>
                <a:effectLst>
                  <a:outerShdw blurRad="50800" dist="38100" dir="2700000" algn="tl" rotWithShape="0">
                    <a:prstClr val="black">
                      <a:alpha val="40000"/>
                    </a:prstClr>
                  </a:outerShdw>
                </a:effectLst>
              </a:rPr>
              <a:t>Time-varying data such as changes in income, programs, or household size are unavailable</a:t>
            </a:r>
          </a:p>
        </p:txBody>
      </p:sp>
      <p:sp>
        <p:nvSpPr>
          <p:cNvPr id="13" name="Oval 12">
            <a:extLst>
              <a:ext uri="{FF2B5EF4-FFF2-40B4-BE49-F238E27FC236}">
                <a16:creationId xmlns:a16="http://schemas.microsoft.com/office/drawing/2014/main" id="{C68CA12D-4BB9-4239-A2C5-F9179E24A5A7}"/>
              </a:ext>
            </a:extLst>
          </p:cNvPr>
          <p:cNvSpPr/>
          <p:nvPr/>
        </p:nvSpPr>
        <p:spPr>
          <a:xfrm>
            <a:off x="6449913" y="1552948"/>
            <a:ext cx="5021538" cy="3412398"/>
          </a:xfrm>
          <a:prstGeom prst="ellipse">
            <a:avLst/>
          </a:prstGeom>
          <a:solidFill>
            <a:srgbClr val="C08E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800" b="1" dirty="0">
                <a:solidFill>
                  <a:schemeClr val="bg1"/>
                </a:solidFill>
                <a:effectLst>
                  <a:outerShdw blurRad="50800" dist="38100" dir="2700000" algn="tl" rotWithShape="0">
                    <a:prstClr val="black">
                      <a:alpha val="40000"/>
                    </a:prstClr>
                  </a:outerShdw>
                </a:effectLst>
              </a:rPr>
              <a:t>Former clients</a:t>
            </a:r>
          </a:p>
          <a:p>
            <a:r>
              <a:rPr lang="en-US" sz="2400" dirty="0">
                <a:solidFill>
                  <a:schemeClr val="bg1"/>
                </a:solidFill>
                <a:effectLst>
                  <a:outerShdw blurRad="50800" dist="38100" dir="2700000" algn="tl" rotWithShape="0">
                    <a:prstClr val="black">
                      <a:alpha val="40000"/>
                    </a:prstClr>
                  </a:outerShdw>
                </a:effectLst>
              </a:rPr>
              <a:t>Current data is unavailable and prevents calculation and use of time-varying data</a:t>
            </a:r>
          </a:p>
        </p:txBody>
      </p:sp>
    </p:spTree>
    <p:extLst>
      <p:ext uri="{BB962C8B-B14F-4D97-AF65-F5344CB8AC3E}">
        <p14:creationId xmlns:p14="http://schemas.microsoft.com/office/powerpoint/2010/main" val="2206792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General Insights Regarding Eviction Filings</a:t>
            </a:r>
          </a:p>
        </p:txBody>
      </p:sp>
    </p:spTree>
    <p:extLst>
      <p:ext uri="{BB962C8B-B14F-4D97-AF65-F5344CB8AC3E}">
        <p14:creationId xmlns:p14="http://schemas.microsoft.com/office/powerpoint/2010/main" val="364333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AE89-249B-4B63-ABEA-74768AAF30B7}"/>
              </a:ext>
            </a:extLst>
          </p:cNvPr>
          <p:cNvSpPr>
            <a:spLocks noGrp="1"/>
          </p:cNvSpPr>
          <p:nvPr>
            <p:ph type="title"/>
          </p:nvPr>
        </p:nvSpPr>
        <p:spPr>
          <a:xfrm>
            <a:off x="603420" y="393699"/>
            <a:ext cx="10244517" cy="1005840"/>
          </a:xfrm>
        </p:spPr>
        <p:txBody>
          <a:bodyPr/>
          <a:lstStyle/>
          <a:p>
            <a:r>
              <a:rPr lang="en-US" dirty="0">
                <a:solidFill>
                  <a:schemeClr val="bg1"/>
                </a:solidFill>
                <a:latin typeface="Calibri Light (Headings)"/>
              </a:rPr>
              <a:t>Segmentation can be used where predictions won’t work</a:t>
            </a:r>
            <a:endParaRPr lang="en-US" dirty="0">
              <a:solidFill>
                <a:schemeClr val="bg1"/>
              </a:solidFill>
            </a:endParaRPr>
          </a:p>
        </p:txBody>
      </p:sp>
      <p:sp>
        <p:nvSpPr>
          <p:cNvPr id="6" name="Footer Placeholder 5">
            <a:extLst>
              <a:ext uri="{FF2B5EF4-FFF2-40B4-BE49-F238E27FC236}">
                <a16:creationId xmlns:a16="http://schemas.microsoft.com/office/drawing/2014/main" id="{6106F4B3-8D42-4A97-A184-DDC6CEDFECE8}"/>
              </a:ext>
            </a:extLst>
          </p:cNvPr>
          <p:cNvSpPr>
            <a:spLocks noGrp="1"/>
          </p:cNvSpPr>
          <p:nvPr>
            <p:ph type="ftr" sz="quarter" idx="11"/>
          </p:nvPr>
        </p:nvSpPr>
        <p:spPr>
          <a:xfrm>
            <a:off x="4861932" y="6389673"/>
            <a:ext cx="5429444" cy="295303"/>
          </a:xfrm>
        </p:spPr>
        <p:txBody>
          <a:bodyPr/>
          <a:lstStyle/>
          <a:p>
            <a:r>
              <a:rPr lang="en-US" dirty="0"/>
              <a:t> Hennepin County | CONFIDENTIAL</a:t>
            </a:r>
          </a:p>
        </p:txBody>
      </p:sp>
      <p:sp>
        <p:nvSpPr>
          <p:cNvPr id="7" name="Slide Number Placeholder 6">
            <a:extLst>
              <a:ext uri="{FF2B5EF4-FFF2-40B4-BE49-F238E27FC236}">
                <a16:creationId xmlns:a16="http://schemas.microsoft.com/office/drawing/2014/main" id="{373517E1-E046-4F7C-846A-A154199FE2FE}"/>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33</a:t>
            </a:fld>
            <a:endParaRPr lang="en-US" dirty="0"/>
          </a:p>
        </p:txBody>
      </p:sp>
      <p:sp>
        <p:nvSpPr>
          <p:cNvPr id="147" name="Oval 146">
            <a:extLst>
              <a:ext uri="{FF2B5EF4-FFF2-40B4-BE49-F238E27FC236}">
                <a16:creationId xmlns:a16="http://schemas.microsoft.com/office/drawing/2014/main" id="{60A2FCA4-F038-4151-A32B-802D68E58E7D}"/>
              </a:ext>
            </a:extLst>
          </p:cNvPr>
          <p:cNvSpPr/>
          <p:nvPr/>
        </p:nvSpPr>
        <p:spPr>
          <a:xfrm>
            <a:off x="3878645" y="3848525"/>
            <a:ext cx="1786319" cy="1764601"/>
          </a:xfrm>
          <a:prstGeom prst="ellipse">
            <a:avLst/>
          </a:prstGeom>
          <a:solidFill>
            <a:srgbClr val="FDBE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C3AA376-884A-4CEF-9C03-60D00582ED69}"/>
              </a:ext>
            </a:extLst>
          </p:cNvPr>
          <p:cNvSpPr/>
          <p:nvPr/>
        </p:nvSpPr>
        <p:spPr>
          <a:xfrm>
            <a:off x="5732082" y="3830580"/>
            <a:ext cx="1324106" cy="1615421"/>
          </a:xfrm>
          <a:prstGeom prst="ellipse">
            <a:avLst/>
          </a:prstGeom>
          <a:solidFill>
            <a:srgbClr val="FDBE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7C78ACB3-60C3-46DF-BFF8-0C3F244BD3B5}"/>
              </a:ext>
            </a:extLst>
          </p:cNvPr>
          <p:cNvSpPr/>
          <p:nvPr/>
        </p:nvSpPr>
        <p:spPr>
          <a:xfrm>
            <a:off x="7125915" y="3756997"/>
            <a:ext cx="1468665" cy="1489294"/>
          </a:xfrm>
          <a:prstGeom prst="ellipse">
            <a:avLst/>
          </a:prstGeom>
          <a:solidFill>
            <a:srgbClr val="FDBE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15" name="Oval 214">
            <a:extLst>
              <a:ext uri="{FF2B5EF4-FFF2-40B4-BE49-F238E27FC236}">
                <a16:creationId xmlns:a16="http://schemas.microsoft.com/office/drawing/2014/main" id="{9DCE1988-0ED8-4725-B97F-774058010540}"/>
              </a:ext>
            </a:extLst>
          </p:cNvPr>
          <p:cNvSpPr/>
          <p:nvPr/>
        </p:nvSpPr>
        <p:spPr>
          <a:xfrm>
            <a:off x="5018082" y="5477665"/>
            <a:ext cx="2249484" cy="679731"/>
          </a:xfrm>
          <a:prstGeom prst="ellipse">
            <a:avLst/>
          </a:prstGeom>
          <a:solidFill>
            <a:srgbClr val="FDBE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096A299-5C42-4D0B-B663-71B54872C6C5}"/>
              </a:ext>
            </a:extLst>
          </p:cNvPr>
          <p:cNvSpPr/>
          <p:nvPr/>
        </p:nvSpPr>
        <p:spPr>
          <a:xfrm>
            <a:off x="3948376" y="2037533"/>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Oval 8">
            <a:extLst>
              <a:ext uri="{FF2B5EF4-FFF2-40B4-BE49-F238E27FC236}">
                <a16:creationId xmlns:a16="http://schemas.microsoft.com/office/drawing/2014/main" id="{1619DC76-0ABB-45A0-A406-F2E7752B0BAF}"/>
              </a:ext>
            </a:extLst>
          </p:cNvPr>
          <p:cNvSpPr/>
          <p:nvPr/>
        </p:nvSpPr>
        <p:spPr>
          <a:xfrm>
            <a:off x="4839642" y="2255299"/>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9F5E332D-8A96-4792-B6CF-D3ADEFB29D58}"/>
              </a:ext>
            </a:extLst>
          </p:cNvPr>
          <p:cNvSpPr/>
          <p:nvPr/>
        </p:nvSpPr>
        <p:spPr>
          <a:xfrm>
            <a:off x="4549001" y="1806465"/>
            <a:ext cx="121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613DC1A8-1766-4573-AA44-51BB712470E0}"/>
              </a:ext>
            </a:extLst>
          </p:cNvPr>
          <p:cNvSpPr/>
          <p:nvPr/>
        </p:nvSpPr>
        <p:spPr>
          <a:xfrm>
            <a:off x="5099877" y="243767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11">
            <a:extLst>
              <a:ext uri="{FF2B5EF4-FFF2-40B4-BE49-F238E27FC236}">
                <a16:creationId xmlns:a16="http://schemas.microsoft.com/office/drawing/2014/main" id="{294FF35B-30C5-456F-995C-3319E530B4E1}"/>
              </a:ext>
            </a:extLst>
          </p:cNvPr>
          <p:cNvSpPr/>
          <p:nvPr/>
        </p:nvSpPr>
        <p:spPr>
          <a:xfrm>
            <a:off x="4483830" y="444406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Oval 12">
            <a:extLst>
              <a:ext uri="{FF2B5EF4-FFF2-40B4-BE49-F238E27FC236}">
                <a16:creationId xmlns:a16="http://schemas.microsoft.com/office/drawing/2014/main" id="{253F47BE-331C-48A7-A46A-6D2A932D6677}"/>
              </a:ext>
            </a:extLst>
          </p:cNvPr>
          <p:cNvSpPr/>
          <p:nvPr/>
        </p:nvSpPr>
        <p:spPr>
          <a:xfrm>
            <a:off x="3266362" y="2949839"/>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9518D822-B3F9-4EC4-A5B1-7562D23D855A}"/>
              </a:ext>
            </a:extLst>
          </p:cNvPr>
          <p:cNvSpPr/>
          <p:nvPr/>
        </p:nvSpPr>
        <p:spPr>
          <a:xfrm>
            <a:off x="4920025" y="474983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Oval 14">
            <a:extLst>
              <a:ext uri="{FF2B5EF4-FFF2-40B4-BE49-F238E27FC236}">
                <a16:creationId xmlns:a16="http://schemas.microsoft.com/office/drawing/2014/main" id="{3129E873-4028-4EBE-96B7-551C65CDD4C8}"/>
              </a:ext>
            </a:extLst>
          </p:cNvPr>
          <p:cNvSpPr/>
          <p:nvPr/>
        </p:nvSpPr>
        <p:spPr>
          <a:xfrm>
            <a:off x="3382299" y="250459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1A54D76D-955E-4424-8C64-FB36703B3BE5}"/>
              </a:ext>
            </a:extLst>
          </p:cNvPr>
          <p:cNvSpPr/>
          <p:nvPr/>
        </p:nvSpPr>
        <p:spPr>
          <a:xfrm>
            <a:off x="5294579" y="177918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Oval 16">
            <a:extLst>
              <a:ext uri="{FF2B5EF4-FFF2-40B4-BE49-F238E27FC236}">
                <a16:creationId xmlns:a16="http://schemas.microsoft.com/office/drawing/2014/main" id="{7A9DD572-D65E-4CD1-8557-CA950915CC69}"/>
              </a:ext>
            </a:extLst>
          </p:cNvPr>
          <p:cNvSpPr/>
          <p:nvPr/>
        </p:nvSpPr>
        <p:spPr>
          <a:xfrm>
            <a:off x="4022425" y="474983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Oval 17">
            <a:extLst>
              <a:ext uri="{FF2B5EF4-FFF2-40B4-BE49-F238E27FC236}">
                <a16:creationId xmlns:a16="http://schemas.microsoft.com/office/drawing/2014/main" id="{EC2655E8-2127-42F3-A542-44028FD2841E}"/>
              </a:ext>
            </a:extLst>
          </p:cNvPr>
          <p:cNvSpPr/>
          <p:nvPr/>
        </p:nvSpPr>
        <p:spPr>
          <a:xfrm>
            <a:off x="4492437" y="2362219"/>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Oval 19">
            <a:extLst>
              <a:ext uri="{FF2B5EF4-FFF2-40B4-BE49-F238E27FC236}">
                <a16:creationId xmlns:a16="http://schemas.microsoft.com/office/drawing/2014/main" id="{DA27CF65-3B88-43D9-8C32-B0B37E1ADCD7}"/>
              </a:ext>
            </a:extLst>
          </p:cNvPr>
          <p:cNvSpPr/>
          <p:nvPr/>
        </p:nvSpPr>
        <p:spPr>
          <a:xfrm>
            <a:off x="4185583" y="2409092"/>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Oval 20">
            <a:extLst>
              <a:ext uri="{FF2B5EF4-FFF2-40B4-BE49-F238E27FC236}">
                <a16:creationId xmlns:a16="http://schemas.microsoft.com/office/drawing/2014/main" id="{21C525C4-B388-4303-9CE8-42882C4D35C6}"/>
              </a:ext>
            </a:extLst>
          </p:cNvPr>
          <p:cNvSpPr/>
          <p:nvPr/>
        </p:nvSpPr>
        <p:spPr>
          <a:xfrm>
            <a:off x="4566474" y="304914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Oval 21">
            <a:extLst>
              <a:ext uri="{FF2B5EF4-FFF2-40B4-BE49-F238E27FC236}">
                <a16:creationId xmlns:a16="http://schemas.microsoft.com/office/drawing/2014/main" id="{3F4649F7-089A-43A8-81AC-548A3895AEC1}"/>
              </a:ext>
            </a:extLst>
          </p:cNvPr>
          <p:cNvSpPr/>
          <p:nvPr/>
        </p:nvSpPr>
        <p:spPr>
          <a:xfrm>
            <a:off x="5803176" y="210184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74583046-30CD-4282-959C-4DE8019582CD}"/>
              </a:ext>
            </a:extLst>
          </p:cNvPr>
          <p:cNvSpPr/>
          <p:nvPr/>
        </p:nvSpPr>
        <p:spPr>
          <a:xfrm>
            <a:off x="3566968" y="327301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Oval 23">
            <a:extLst>
              <a:ext uri="{FF2B5EF4-FFF2-40B4-BE49-F238E27FC236}">
                <a16:creationId xmlns:a16="http://schemas.microsoft.com/office/drawing/2014/main" id="{9AEB406B-0C24-4D5B-9E11-45DCD883332B}"/>
              </a:ext>
            </a:extLst>
          </p:cNvPr>
          <p:cNvSpPr/>
          <p:nvPr/>
        </p:nvSpPr>
        <p:spPr>
          <a:xfrm>
            <a:off x="4113376" y="4358135"/>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Oval 24">
            <a:extLst>
              <a:ext uri="{FF2B5EF4-FFF2-40B4-BE49-F238E27FC236}">
                <a16:creationId xmlns:a16="http://schemas.microsoft.com/office/drawing/2014/main" id="{C2424B79-FBB2-4C59-B697-65CBB1BA3D7D}"/>
              </a:ext>
            </a:extLst>
          </p:cNvPr>
          <p:cNvSpPr/>
          <p:nvPr/>
        </p:nvSpPr>
        <p:spPr>
          <a:xfrm>
            <a:off x="5957834" y="449752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Oval 25">
            <a:extLst>
              <a:ext uri="{FF2B5EF4-FFF2-40B4-BE49-F238E27FC236}">
                <a16:creationId xmlns:a16="http://schemas.microsoft.com/office/drawing/2014/main" id="{01C6AAA9-B7CC-48DF-80D0-31CAA4D33696}"/>
              </a:ext>
            </a:extLst>
          </p:cNvPr>
          <p:cNvSpPr/>
          <p:nvPr/>
        </p:nvSpPr>
        <p:spPr>
          <a:xfrm>
            <a:off x="5155183" y="4245295"/>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Oval 26">
            <a:extLst>
              <a:ext uri="{FF2B5EF4-FFF2-40B4-BE49-F238E27FC236}">
                <a16:creationId xmlns:a16="http://schemas.microsoft.com/office/drawing/2014/main" id="{4C1BD292-09C4-4D7A-A247-CF1768644FBB}"/>
              </a:ext>
            </a:extLst>
          </p:cNvPr>
          <p:cNvSpPr/>
          <p:nvPr/>
        </p:nvSpPr>
        <p:spPr>
          <a:xfrm>
            <a:off x="5376409" y="218051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Oval 27">
            <a:extLst>
              <a:ext uri="{FF2B5EF4-FFF2-40B4-BE49-F238E27FC236}">
                <a16:creationId xmlns:a16="http://schemas.microsoft.com/office/drawing/2014/main" id="{92E5AF87-CE7B-4FE7-BE64-DEE4F393C64C}"/>
              </a:ext>
            </a:extLst>
          </p:cNvPr>
          <p:cNvSpPr/>
          <p:nvPr/>
        </p:nvSpPr>
        <p:spPr>
          <a:xfrm>
            <a:off x="4712629" y="262383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Oval 28">
            <a:extLst>
              <a:ext uri="{FF2B5EF4-FFF2-40B4-BE49-F238E27FC236}">
                <a16:creationId xmlns:a16="http://schemas.microsoft.com/office/drawing/2014/main" id="{245C001A-82A8-4E90-A7FC-100AE844A1FC}"/>
              </a:ext>
            </a:extLst>
          </p:cNvPr>
          <p:cNvSpPr/>
          <p:nvPr/>
        </p:nvSpPr>
        <p:spPr>
          <a:xfrm>
            <a:off x="3703496" y="301645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Oval 30">
            <a:extLst>
              <a:ext uri="{FF2B5EF4-FFF2-40B4-BE49-F238E27FC236}">
                <a16:creationId xmlns:a16="http://schemas.microsoft.com/office/drawing/2014/main" id="{A968ECA2-66EF-4FFB-B9CA-F20DA6969547}"/>
              </a:ext>
            </a:extLst>
          </p:cNvPr>
          <p:cNvSpPr/>
          <p:nvPr/>
        </p:nvSpPr>
        <p:spPr>
          <a:xfrm>
            <a:off x="5207419" y="300998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Oval 31">
            <a:extLst>
              <a:ext uri="{FF2B5EF4-FFF2-40B4-BE49-F238E27FC236}">
                <a16:creationId xmlns:a16="http://schemas.microsoft.com/office/drawing/2014/main" id="{396D594A-2E61-4495-8F1B-816BA4487BBE}"/>
              </a:ext>
            </a:extLst>
          </p:cNvPr>
          <p:cNvSpPr/>
          <p:nvPr/>
        </p:nvSpPr>
        <p:spPr>
          <a:xfrm>
            <a:off x="6352061" y="314558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Oval 33">
            <a:extLst>
              <a:ext uri="{FF2B5EF4-FFF2-40B4-BE49-F238E27FC236}">
                <a16:creationId xmlns:a16="http://schemas.microsoft.com/office/drawing/2014/main" id="{452BB5BF-3D1C-4E0C-8AFB-B298F47D323C}"/>
              </a:ext>
            </a:extLst>
          </p:cNvPr>
          <p:cNvSpPr/>
          <p:nvPr/>
        </p:nvSpPr>
        <p:spPr>
          <a:xfrm>
            <a:off x="5739798" y="2493549"/>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34">
            <a:extLst>
              <a:ext uri="{FF2B5EF4-FFF2-40B4-BE49-F238E27FC236}">
                <a16:creationId xmlns:a16="http://schemas.microsoft.com/office/drawing/2014/main" id="{3A15FCA6-ED59-4DE1-904B-3F2E77ADD039}"/>
              </a:ext>
            </a:extLst>
          </p:cNvPr>
          <p:cNvSpPr/>
          <p:nvPr/>
        </p:nvSpPr>
        <p:spPr>
          <a:xfrm>
            <a:off x="4292612" y="267889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Oval 35">
            <a:extLst>
              <a:ext uri="{FF2B5EF4-FFF2-40B4-BE49-F238E27FC236}">
                <a16:creationId xmlns:a16="http://schemas.microsoft.com/office/drawing/2014/main" id="{13E6BAC9-E1F5-4C65-A7A3-F902B8BD95FF}"/>
              </a:ext>
            </a:extLst>
          </p:cNvPr>
          <p:cNvSpPr/>
          <p:nvPr/>
        </p:nvSpPr>
        <p:spPr>
          <a:xfrm>
            <a:off x="4885904" y="190611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a:extLst>
              <a:ext uri="{FF2B5EF4-FFF2-40B4-BE49-F238E27FC236}">
                <a16:creationId xmlns:a16="http://schemas.microsoft.com/office/drawing/2014/main" id="{3C4342AA-136A-4C35-9FAA-D821E5040BAF}"/>
              </a:ext>
            </a:extLst>
          </p:cNvPr>
          <p:cNvSpPr/>
          <p:nvPr/>
        </p:nvSpPr>
        <p:spPr>
          <a:xfrm>
            <a:off x="3301746" y="4131042"/>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Oval 37">
            <a:extLst>
              <a:ext uri="{FF2B5EF4-FFF2-40B4-BE49-F238E27FC236}">
                <a16:creationId xmlns:a16="http://schemas.microsoft.com/office/drawing/2014/main" id="{322148BE-DFB5-440E-A884-CE6A532D951C}"/>
              </a:ext>
            </a:extLst>
          </p:cNvPr>
          <p:cNvSpPr/>
          <p:nvPr/>
        </p:nvSpPr>
        <p:spPr>
          <a:xfrm>
            <a:off x="3783378" y="268551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Oval 38">
            <a:extLst>
              <a:ext uri="{FF2B5EF4-FFF2-40B4-BE49-F238E27FC236}">
                <a16:creationId xmlns:a16="http://schemas.microsoft.com/office/drawing/2014/main" id="{B0CF6A59-AFEC-44A5-94CC-97115170F73A}"/>
              </a:ext>
            </a:extLst>
          </p:cNvPr>
          <p:cNvSpPr/>
          <p:nvPr/>
        </p:nvSpPr>
        <p:spPr>
          <a:xfrm>
            <a:off x="4798263" y="3215280"/>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Oval 39">
            <a:extLst>
              <a:ext uri="{FF2B5EF4-FFF2-40B4-BE49-F238E27FC236}">
                <a16:creationId xmlns:a16="http://schemas.microsoft.com/office/drawing/2014/main" id="{89160777-F48A-4F5C-9249-0435DE02EBE0}"/>
              </a:ext>
            </a:extLst>
          </p:cNvPr>
          <p:cNvSpPr/>
          <p:nvPr/>
        </p:nvSpPr>
        <p:spPr>
          <a:xfrm>
            <a:off x="4492437" y="336680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a:extLst>
              <a:ext uri="{FF2B5EF4-FFF2-40B4-BE49-F238E27FC236}">
                <a16:creationId xmlns:a16="http://schemas.microsoft.com/office/drawing/2014/main" id="{2E7183DD-6C73-4584-8F4F-9F4A54FDE3BA}"/>
              </a:ext>
            </a:extLst>
          </p:cNvPr>
          <p:cNvSpPr/>
          <p:nvPr/>
        </p:nvSpPr>
        <p:spPr>
          <a:xfrm>
            <a:off x="5145352" y="331334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a:extLst>
              <a:ext uri="{FF2B5EF4-FFF2-40B4-BE49-F238E27FC236}">
                <a16:creationId xmlns:a16="http://schemas.microsoft.com/office/drawing/2014/main" id="{624AE82C-4AB5-4E80-9FE8-34310E4ABA43}"/>
              </a:ext>
            </a:extLst>
          </p:cNvPr>
          <p:cNvSpPr/>
          <p:nvPr/>
        </p:nvSpPr>
        <p:spPr>
          <a:xfrm>
            <a:off x="4596494" y="391720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Oval 42">
            <a:extLst>
              <a:ext uri="{FF2B5EF4-FFF2-40B4-BE49-F238E27FC236}">
                <a16:creationId xmlns:a16="http://schemas.microsoft.com/office/drawing/2014/main" id="{C5C27FDB-2D24-467C-9534-A070192EADB4}"/>
              </a:ext>
            </a:extLst>
          </p:cNvPr>
          <p:cNvSpPr/>
          <p:nvPr/>
        </p:nvSpPr>
        <p:spPr>
          <a:xfrm>
            <a:off x="5960821" y="3343172"/>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Oval 43">
            <a:extLst>
              <a:ext uri="{FF2B5EF4-FFF2-40B4-BE49-F238E27FC236}">
                <a16:creationId xmlns:a16="http://schemas.microsoft.com/office/drawing/2014/main" id="{DB2CA2F1-DCF4-494B-ADA8-5AC29306F418}"/>
              </a:ext>
            </a:extLst>
          </p:cNvPr>
          <p:cNvSpPr/>
          <p:nvPr/>
        </p:nvSpPr>
        <p:spPr>
          <a:xfrm>
            <a:off x="5576337" y="462719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44">
            <a:extLst>
              <a:ext uri="{FF2B5EF4-FFF2-40B4-BE49-F238E27FC236}">
                <a16:creationId xmlns:a16="http://schemas.microsoft.com/office/drawing/2014/main" id="{AB23D13B-55C3-4482-8981-F5467E5CF270}"/>
              </a:ext>
            </a:extLst>
          </p:cNvPr>
          <p:cNvSpPr/>
          <p:nvPr/>
        </p:nvSpPr>
        <p:spPr>
          <a:xfrm>
            <a:off x="6008259" y="414507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45">
            <a:extLst>
              <a:ext uri="{FF2B5EF4-FFF2-40B4-BE49-F238E27FC236}">
                <a16:creationId xmlns:a16="http://schemas.microsoft.com/office/drawing/2014/main" id="{DBD6AD9B-FE9F-43B4-B351-CE1C8D3F5CB7}"/>
              </a:ext>
            </a:extLst>
          </p:cNvPr>
          <p:cNvSpPr/>
          <p:nvPr/>
        </p:nvSpPr>
        <p:spPr>
          <a:xfrm>
            <a:off x="3508378" y="3751143"/>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Oval 46">
            <a:extLst>
              <a:ext uri="{FF2B5EF4-FFF2-40B4-BE49-F238E27FC236}">
                <a16:creationId xmlns:a16="http://schemas.microsoft.com/office/drawing/2014/main" id="{16483DA7-86F6-438F-9937-BBF77EBD282B}"/>
              </a:ext>
            </a:extLst>
          </p:cNvPr>
          <p:cNvSpPr/>
          <p:nvPr/>
        </p:nvSpPr>
        <p:spPr>
          <a:xfrm>
            <a:off x="3703496" y="4520272"/>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Oval 48">
            <a:extLst>
              <a:ext uri="{FF2B5EF4-FFF2-40B4-BE49-F238E27FC236}">
                <a16:creationId xmlns:a16="http://schemas.microsoft.com/office/drawing/2014/main" id="{FAA871CB-E680-4819-99DF-69649C69393B}"/>
              </a:ext>
            </a:extLst>
          </p:cNvPr>
          <p:cNvSpPr/>
          <p:nvPr/>
        </p:nvSpPr>
        <p:spPr>
          <a:xfrm>
            <a:off x="4853263" y="363328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Oval 49">
            <a:extLst>
              <a:ext uri="{FF2B5EF4-FFF2-40B4-BE49-F238E27FC236}">
                <a16:creationId xmlns:a16="http://schemas.microsoft.com/office/drawing/2014/main" id="{7D61CB1F-FF52-438D-B4B0-EE6C6CF1EC96}"/>
              </a:ext>
            </a:extLst>
          </p:cNvPr>
          <p:cNvSpPr/>
          <p:nvPr/>
        </p:nvSpPr>
        <p:spPr>
          <a:xfrm>
            <a:off x="3900437" y="3194543"/>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Oval 50">
            <a:extLst>
              <a:ext uri="{FF2B5EF4-FFF2-40B4-BE49-F238E27FC236}">
                <a16:creationId xmlns:a16="http://schemas.microsoft.com/office/drawing/2014/main" id="{4D1D2082-1D85-465C-807B-1811CD34872B}"/>
              </a:ext>
            </a:extLst>
          </p:cNvPr>
          <p:cNvSpPr/>
          <p:nvPr/>
        </p:nvSpPr>
        <p:spPr>
          <a:xfrm>
            <a:off x="5629798" y="317546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Oval 51">
            <a:extLst>
              <a:ext uri="{FF2B5EF4-FFF2-40B4-BE49-F238E27FC236}">
                <a16:creationId xmlns:a16="http://schemas.microsoft.com/office/drawing/2014/main" id="{5CFFEABD-097F-4541-867B-1152BD2FB265}"/>
              </a:ext>
            </a:extLst>
          </p:cNvPr>
          <p:cNvSpPr/>
          <p:nvPr/>
        </p:nvSpPr>
        <p:spPr>
          <a:xfrm>
            <a:off x="3758496" y="35462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Oval 52">
            <a:extLst>
              <a:ext uri="{FF2B5EF4-FFF2-40B4-BE49-F238E27FC236}">
                <a16:creationId xmlns:a16="http://schemas.microsoft.com/office/drawing/2014/main" id="{AA2EE6C2-C4C6-4F95-A850-EBAB1186BE4C}"/>
              </a:ext>
            </a:extLst>
          </p:cNvPr>
          <p:cNvSpPr/>
          <p:nvPr/>
        </p:nvSpPr>
        <p:spPr>
          <a:xfrm>
            <a:off x="5090352" y="393640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Oval 53">
            <a:extLst>
              <a:ext uri="{FF2B5EF4-FFF2-40B4-BE49-F238E27FC236}">
                <a16:creationId xmlns:a16="http://schemas.microsoft.com/office/drawing/2014/main" id="{F3571285-D46B-441F-8D2F-B75A6EA7B8D2}"/>
              </a:ext>
            </a:extLst>
          </p:cNvPr>
          <p:cNvSpPr/>
          <p:nvPr/>
        </p:nvSpPr>
        <p:spPr>
          <a:xfrm>
            <a:off x="4776956" y="4342293"/>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Oval 55">
            <a:extLst>
              <a:ext uri="{FF2B5EF4-FFF2-40B4-BE49-F238E27FC236}">
                <a16:creationId xmlns:a16="http://schemas.microsoft.com/office/drawing/2014/main" id="{5CCCD672-CC89-4F6D-AF99-B1A5E4DC1947}"/>
              </a:ext>
            </a:extLst>
          </p:cNvPr>
          <p:cNvSpPr/>
          <p:nvPr/>
        </p:nvSpPr>
        <p:spPr>
          <a:xfrm>
            <a:off x="4486498" y="481972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Oval 56">
            <a:extLst>
              <a:ext uri="{FF2B5EF4-FFF2-40B4-BE49-F238E27FC236}">
                <a16:creationId xmlns:a16="http://schemas.microsoft.com/office/drawing/2014/main" id="{5275993E-879F-430F-B3CC-3E1E7472C1BD}"/>
              </a:ext>
            </a:extLst>
          </p:cNvPr>
          <p:cNvSpPr/>
          <p:nvPr/>
        </p:nvSpPr>
        <p:spPr>
          <a:xfrm>
            <a:off x="3272516" y="347290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Oval 57">
            <a:extLst>
              <a:ext uri="{FF2B5EF4-FFF2-40B4-BE49-F238E27FC236}">
                <a16:creationId xmlns:a16="http://schemas.microsoft.com/office/drawing/2014/main" id="{A481774E-CD9D-40F6-8BBD-79B43561D92E}"/>
              </a:ext>
            </a:extLst>
          </p:cNvPr>
          <p:cNvSpPr/>
          <p:nvPr/>
        </p:nvSpPr>
        <p:spPr>
          <a:xfrm>
            <a:off x="4058376" y="343931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Oval 58">
            <a:extLst>
              <a:ext uri="{FF2B5EF4-FFF2-40B4-BE49-F238E27FC236}">
                <a16:creationId xmlns:a16="http://schemas.microsoft.com/office/drawing/2014/main" id="{6C9A0D9F-CA8B-42A5-A2D6-8E16DFE9DFE3}"/>
              </a:ext>
            </a:extLst>
          </p:cNvPr>
          <p:cNvSpPr/>
          <p:nvPr/>
        </p:nvSpPr>
        <p:spPr>
          <a:xfrm>
            <a:off x="5423837" y="35462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61">
            <a:extLst>
              <a:ext uri="{FF2B5EF4-FFF2-40B4-BE49-F238E27FC236}">
                <a16:creationId xmlns:a16="http://schemas.microsoft.com/office/drawing/2014/main" id="{D4E762CD-C9CC-4525-A25C-DC4BAD780A4D}"/>
              </a:ext>
            </a:extLst>
          </p:cNvPr>
          <p:cNvSpPr/>
          <p:nvPr/>
        </p:nvSpPr>
        <p:spPr>
          <a:xfrm>
            <a:off x="3948376" y="382948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Oval 62">
            <a:extLst>
              <a:ext uri="{FF2B5EF4-FFF2-40B4-BE49-F238E27FC236}">
                <a16:creationId xmlns:a16="http://schemas.microsoft.com/office/drawing/2014/main" id="{0DA3C0CD-C4F0-45B5-983B-6BF24A12C3CB}"/>
              </a:ext>
            </a:extLst>
          </p:cNvPr>
          <p:cNvSpPr/>
          <p:nvPr/>
        </p:nvSpPr>
        <p:spPr>
          <a:xfrm>
            <a:off x="4253279" y="402412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Oval 63">
            <a:extLst>
              <a:ext uri="{FF2B5EF4-FFF2-40B4-BE49-F238E27FC236}">
                <a16:creationId xmlns:a16="http://schemas.microsoft.com/office/drawing/2014/main" id="{953DFF94-C716-442D-8EB0-5E035186051E}"/>
              </a:ext>
            </a:extLst>
          </p:cNvPr>
          <p:cNvSpPr/>
          <p:nvPr/>
        </p:nvSpPr>
        <p:spPr>
          <a:xfrm>
            <a:off x="3711172" y="4109780"/>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Oval 65">
            <a:extLst>
              <a:ext uri="{FF2B5EF4-FFF2-40B4-BE49-F238E27FC236}">
                <a16:creationId xmlns:a16="http://schemas.microsoft.com/office/drawing/2014/main" id="{C8505174-D5AC-462B-8BA6-6DD46C3C319A}"/>
              </a:ext>
            </a:extLst>
          </p:cNvPr>
          <p:cNvSpPr/>
          <p:nvPr/>
        </p:nvSpPr>
        <p:spPr>
          <a:xfrm>
            <a:off x="5184579" y="488933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67">
            <a:extLst>
              <a:ext uri="{FF2B5EF4-FFF2-40B4-BE49-F238E27FC236}">
                <a16:creationId xmlns:a16="http://schemas.microsoft.com/office/drawing/2014/main" id="{973F7521-7AE0-4F24-BF1E-F8BCDA00F3EE}"/>
              </a:ext>
            </a:extLst>
          </p:cNvPr>
          <p:cNvSpPr/>
          <p:nvPr/>
        </p:nvSpPr>
        <p:spPr>
          <a:xfrm>
            <a:off x="2831812" y="1150742"/>
            <a:ext cx="6032835" cy="5133923"/>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73" name="Oval 72">
            <a:extLst>
              <a:ext uri="{FF2B5EF4-FFF2-40B4-BE49-F238E27FC236}">
                <a16:creationId xmlns:a16="http://schemas.microsoft.com/office/drawing/2014/main" id="{31B827BA-C45E-4947-AF29-1B91C1512E7A}"/>
              </a:ext>
            </a:extLst>
          </p:cNvPr>
          <p:cNvSpPr/>
          <p:nvPr/>
        </p:nvSpPr>
        <p:spPr>
          <a:xfrm>
            <a:off x="5955576" y="225424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73">
            <a:extLst>
              <a:ext uri="{FF2B5EF4-FFF2-40B4-BE49-F238E27FC236}">
                <a16:creationId xmlns:a16="http://schemas.microsoft.com/office/drawing/2014/main" id="{5D508E74-DEE6-4B9F-B0AB-39428E1D98AD}"/>
              </a:ext>
            </a:extLst>
          </p:cNvPr>
          <p:cNvSpPr/>
          <p:nvPr/>
        </p:nvSpPr>
        <p:spPr>
          <a:xfrm>
            <a:off x="5889495" y="1730629"/>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Oval 74">
            <a:extLst>
              <a:ext uri="{FF2B5EF4-FFF2-40B4-BE49-F238E27FC236}">
                <a16:creationId xmlns:a16="http://schemas.microsoft.com/office/drawing/2014/main" id="{15C1A4B0-F23E-4B43-8AD5-F7ED3DAC3CD9}"/>
              </a:ext>
            </a:extLst>
          </p:cNvPr>
          <p:cNvSpPr/>
          <p:nvPr/>
        </p:nvSpPr>
        <p:spPr>
          <a:xfrm>
            <a:off x="6139340" y="188610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Oval 77">
            <a:extLst>
              <a:ext uri="{FF2B5EF4-FFF2-40B4-BE49-F238E27FC236}">
                <a16:creationId xmlns:a16="http://schemas.microsoft.com/office/drawing/2014/main" id="{D453F1D4-7990-4F6A-941E-8638D51F13A7}"/>
              </a:ext>
            </a:extLst>
          </p:cNvPr>
          <p:cNvSpPr/>
          <p:nvPr/>
        </p:nvSpPr>
        <p:spPr>
          <a:xfrm>
            <a:off x="6194340" y="220193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Oval 80">
            <a:extLst>
              <a:ext uri="{FF2B5EF4-FFF2-40B4-BE49-F238E27FC236}">
                <a16:creationId xmlns:a16="http://schemas.microsoft.com/office/drawing/2014/main" id="{B8FAB1D7-D7DD-4C71-BACF-E6BFC879023B}"/>
              </a:ext>
            </a:extLst>
          </p:cNvPr>
          <p:cNvSpPr/>
          <p:nvPr/>
        </p:nvSpPr>
        <p:spPr>
          <a:xfrm>
            <a:off x="5834495" y="145188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Oval 82">
            <a:extLst>
              <a:ext uri="{FF2B5EF4-FFF2-40B4-BE49-F238E27FC236}">
                <a16:creationId xmlns:a16="http://schemas.microsoft.com/office/drawing/2014/main" id="{4D5A8000-A80A-4B3F-80DB-2D6D859E9AC7}"/>
              </a:ext>
            </a:extLst>
          </p:cNvPr>
          <p:cNvSpPr/>
          <p:nvPr/>
        </p:nvSpPr>
        <p:spPr>
          <a:xfrm>
            <a:off x="6243786" y="388651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Oval 83">
            <a:extLst>
              <a:ext uri="{FF2B5EF4-FFF2-40B4-BE49-F238E27FC236}">
                <a16:creationId xmlns:a16="http://schemas.microsoft.com/office/drawing/2014/main" id="{3D60640D-F0CF-41A6-BCF0-2C5457837779}"/>
              </a:ext>
            </a:extLst>
          </p:cNvPr>
          <p:cNvSpPr/>
          <p:nvPr/>
        </p:nvSpPr>
        <p:spPr>
          <a:xfrm>
            <a:off x="4638772" y="510364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Oval 84">
            <a:extLst>
              <a:ext uri="{FF2B5EF4-FFF2-40B4-BE49-F238E27FC236}">
                <a16:creationId xmlns:a16="http://schemas.microsoft.com/office/drawing/2014/main" id="{2AF62264-F291-45ED-9778-5B9A1C9400F9}"/>
              </a:ext>
            </a:extLst>
          </p:cNvPr>
          <p:cNvSpPr/>
          <p:nvPr/>
        </p:nvSpPr>
        <p:spPr>
          <a:xfrm>
            <a:off x="4933254" y="525465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Oval 85">
            <a:extLst>
              <a:ext uri="{FF2B5EF4-FFF2-40B4-BE49-F238E27FC236}">
                <a16:creationId xmlns:a16="http://schemas.microsoft.com/office/drawing/2014/main" id="{AAE1436C-09C4-496C-BB8D-E9476C3B0BFA}"/>
              </a:ext>
            </a:extLst>
          </p:cNvPr>
          <p:cNvSpPr/>
          <p:nvPr/>
        </p:nvSpPr>
        <p:spPr>
          <a:xfrm>
            <a:off x="5821858" y="4873611"/>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Oval 86">
            <a:extLst>
              <a:ext uri="{FF2B5EF4-FFF2-40B4-BE49-F238E27FC236}">
                <a16:creationId xmlns:a16="http://schemas.microsoft.com/office/drawing/2014/main" id="{F7C4AA69-62AB-45DD-B85F-CA3EADD6EE27}"/>
              </a:ext>
            </a:extLst>
          </p:cNvPr>
          <p:cNvSpPr/>
          <p:nvPr/>
        </p:nvSpPr>
        <p:spPr>
          <a:xfrm>
            <a:off x="5276051" y="508792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Oval 88">
            <a:extLst>
              <a:ext uri="{FF2B5EF4-FFF2-40B4-BE49-F238E27FC236}">
                <a16:creationId xmlns:a16="http://schemas.microsoft.com/office/drawing/2014/main" id="{EACF74FA-8196-446D-B907-515C1C356706}"/>
              </a:ext>
            </a:extLst>
          </p:cNvPr>
          <p:cNvSpPr/>
          <p:nvPr/>
        </p:nvSpPr>
        <p:spPr>
          <a:xfrm>
            <a:off x="6623064" y="4841783"/>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Oval 89">
            <a:extLst>
              <a:ext uri="{FF2B5EF4-FFF2-40B4-BE49-F238E27FC236}">
                <a16:creationId xmlns:a16="http://schemas.microsoft.com/office/drawing/2014/main" id="{18FB2C13-A330-4A34-AD6E-7EBE16ADDE60}"/>
              </a:ext>
            </a:extLst>
          </p:cNvPr>
          <p:cNvSpPr/>
          <p:nvPr/>
        </p:nvSpPr>
        <p:spPr>
          <a:xfrm>
            <a:off x="6077257" y="505609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Oval 90">
            <a:extLst>
              <a:ext uri="{FF2B5EF4-FFF2-40B4-BE49-F238E27FC236}">
                <a16:creationId xmlns:a16="http://schemas.microsoft.com/office/drawing/2014/main" id="{4F4A375F-3C8F-4838-8D34-041036A7494E}"/>
              </a:ext>
            </a:extLst>
          </p:cNvPr>
          <p:cNvSpPr/>
          <p:nvPr/>
        </p:nvSpPr>
        <p:spPr>
          <a:xfrm>
            <a:off x="6371739" y="520710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Oval 91">
            <a:extLst>
              <a:ext uri="{FF2B5EF4-FFF2-40B4-BE49-F238E27FC236}">
                <a16:creationId xmlns:a16="http://schemas.microsoft.com/office/drawing/2014/main" id="{442E9C21-7B45-4DF1-A09F-05B0F6A79B0D}"/>
              </a:ext>
            </a:extLst>
          </p:cNvPr>
          <p:cNvSpPr/>
          <p:nvPr/>
        </p:nvSpPr>
        <p:spPr>
          <a:xfrm>
            <a:off x="6748494" y="413219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Oval 92">
            <a:extLst>
              <a:ext uri="{FF2B5EF4-FFF2-40B4-BE49-F238E27FC236}">
                <a16:creationId xmlns:a16="http://schemas.microsoft.com/office/drawing/2014/main" id="{F8EE812A-B181-46AB-9743-AF7301C3B296}"/>
              </a:ext>
            </a:extLst>
          </p:cNvPr>
          <p:cNvSpPr/>
          <p:nvPr/>
        </p:nvSpPr>
        <p:spPr>
          <a:xfrm>
            <a:off x="6202687" y="434651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Oval 93">
            <a:extLst>
              <a:ext uri="{FF2B5EF4-FFF2-40B4-BE49-F238E27FC236}">
                <a16:creationId xmlns:a16="http://schemas.microsoft.com/office/drawing/2014/main" id="{5DAD7595-E376-4F2A-A077-4910D11C267E}"/>
              </a:ext>
            </a:extLst>
          </p:cNvPr>
          <p:cNvSpPr/>
          <p:nvPr/>
        </p:nvSpPr>
        <p:spPr>
          <a:xfrm>
            <a:off x="6497169" y="449752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Oval 94">
            <a:extLst>
              <a:ext uri="{FF2B5EF4-FFF2-40B4-BE49-F238E27FC236}">
                <a16:creationId xmlns:a16="http://schemas.microsoft.com/office/drawing/2014/main" id="{D7941853-B546-480D-B48E-C8C1BF3F3A4D}"/>
              </a:ext>
            </a:extLst>
          </p:cNvPr>
          <p:cNvSpPr/>
          <p:nvPr/>
        </p:nvSpPr>
        <p:spPr>
          <a:xfrm>
            <a:off x="6764237" y="190012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Oval 95">
            <a:extLst>
              <a:ext uri="{FF2B5EF4-FFF2-40B4-BE49-F238E27FC236}">
                <a16:creationId xmlns:a16="http://schemas.microsoft.com/office/drawing/2014/main" id="{664D51A9-D0C6-4535-863D-E38C894BBEB1}"/>
              </a:ext>
            </a:extLst>
          </p:cNvPr>
          <p:cNvSpPr/>
          <p:nvPr/>
        </p:nvSpPr>
        <p:spPr>
          <a:xfrm>
            <a:off x="6385376" y="199746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Oval 96">
            <a:extLst>
              <a:ext uri="{FF2B5EF4-FFF2-40B4-BE49-F238E27FC236}">
                <a16:creationId xmlns:a16="http://schemas.microsoft.com/office/drawing/2014/main" id="{759469DC-6184-4A8B-8490-FAEC66D1B426}"/>
              </a:ext>
            </a:extLst>
          </p:cNvPr>
          <p:cNvSpPr/>
          <p:nvPr/>
        </p:nvSpPr>
        <p:spPr>
          <a:xfrm>
            <a:off x="6679858" y="214847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Oval 97">
            <a:extLst>
              <a:ext uri="{FF2B5EF4-FFF2-40B4-BE49-F238E27FC236}">
                <a16:creationId xmlns:a16="http://schemas.microsoft.com/office/drawing/2014/main" id="{9720DE72-C127-4314-B783-209FFD5D75ED}"/>
              </a:ext>
            </a:extLst>
          </p:cNvPr>
          <p:cNvSpPr/>
          <p:nvPr/>
        </p:nvSpPr>
        <p:spPr>
          <a:xfrm>
            <a:off x="6912576" y="205470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Oval 98">
            <a:extLst>
              <a:ext uri="{FF2B5EF4-FFF2-40B4-BE49-F238E27FC236}">
                <a16:creationId xmlns:a16="http://schemas.microsoft.com/office/drawing/2014/main" id="{131D00E4-AFF7-482A-86E4-3BC4AAA3F016}"/>
              </a:ext>
            </a:extLst>
          </p:cNvPr>
          <p:cNvSpPr/>
          <p:nvPr/>
        </p:nvSpPr>
        <p:spPr>
          <a:xfrm>
            <a:off x="6432694" y="245819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Oval 99">
            <a:extLst>
              <a:ext uri="{FF2B5EF4-FFF2-40B4-BE49-F238E27FC236}">
                <a16:creationId xmlns:a16="http://schemas.microsoft.com/office/drawing/2014/main" id="{E7F76C31-7C11-416F-B537-55737887DDE3}"/>
              </a:ext>
            </a:extLst>
          </p:cNvPr>
          <p:cNvSpPr/>
          <p:nvPr/>
        </p:nvSpPr>
        <p:spPr>
          <a:xfrm>
            <a:off x="6727176" y="260920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Oval 100">
            <a:extLst>
              <a:ext uri="{FF2B5EF4-FFF2-40B4-BE49-F238E27FC236}">
                <a16:creationId xmlns:a16="http://schemas.microsoft.com/office/drawing/2014/main" id="{6FBCA2AE-6D4B-41CE-A333-0E42770A7445}"/>
              </a:ext>
            </a:extLst>
          </p:cNvPr>
          <p:cNvSpPr/>
          <p:nvPr/>
        </p:nvSpPr>
        <p:spPr>
          <a:xfrm>
            <a:off x="7084108" y="271556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Oval 101">
            <a:extLst>
              <a:ext uri="{FF2B5EF4-FFF2-40B4-BE49-F238E27FC236}">
                <a16:creationId xmlns:a16="http://schemas.microsoft.com/office/drawing/2014/main" id="{1E345050-7A44-4FDA-A357-E0677970D952}"/>
              </a:ext>
            </a:extLst>
          </p:cNvPr>
          <p:cNvSpPr/>
          <p:nvPr/>
        </p:nvSpPr>
        <p:spPr>
          <a:xfrm>
            <a:off x="6538301" y="292987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Oval 102">
            <a:extLst>
              <a:ext uri="{FF2B5EF4-FFF2-40B4-BE49-F238E27FC236}">
                <a16:creationId xmlns:a16="http://schemas.microsoft.com/office/drawing/2014/main" id="{C64BCC90-EFE2-465F-9278-231D57A685E1}"/>
              </a:ext>
            </a:extLst>
          </p:cNvPr>
          <p:cNvSpPr/>
          <p:nvPr/>
        </p:nvSpPr>
        <p:spPr>
          <a:xfrm>
            <a:off x="6832783" y="308088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Oval 103">
            <a:extLst>
              <a:ext uri="{FF2B5EF4-FFF2-40B4-BE49-F238E27FC236}">
                <a16:creationId xmlns:a16="http://schemas.microsoft.com/office/drawing/2014/main" id="{B31B834E-87A7-48A8-ABE1-FB48A21CB147}"/>
              </a:ext>
            </a:extLst>
          </p:cNvPr>
          <p:cNvSpPr/>
          <p:nvPr/>
        </p:nvSpPr>
        <p:spPr>
          <a:xfrm>
            <a:off x="7231743" y="304402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Oval 104">
            <a:extLst>
              <a:ext uri="{FF2B5EF4-FFF2-40B4-BE49-F238E27FC236}">
                <a16:creationId xmlns:a16="http://schemas.microsoft.com/office/drawing/2014/main" id="{DD94AEE4-0CB0-4F66-A5E4-AAC63DD0219A}"/>
              </a:ext>
            </a:extLst>
          </p:cNvPr>
          <p:cNvSpPr/>
          <p:nvPr/>
        </p:nvSpPr>
        <p:spPr>
          <a:xfrm>
            <a:off x="6685936" y="325833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Oval 105">
            <a:extLst>
              <a:ext uri="{FF2B5EF4-FFF2-40B4-BE49-F238E27FC236}">
                <a16:creationId xmlns:a16="http://schemas.microsoft.com/office/drawing/2014/main" id="{FE9E6800-91E2-4683-8D56-341C1ACB0326}"/>
              </a:ext>
            </a:extLst>
          </p:cNvPr>
          <p:cNvSpPr/>
          <p:nvPr/>
        </p:nvSpPr>
        <p:spPr>
          <a:xfrm>
            <a:off x="6980418" y="340934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Oval 106">
            <a:extLst>
              <a:ext uri="{FF2B5EF4-FFF2-40B4-BE49-F238E27FC236}">
                <a16:creationId xmlns:a16="http://schemas.microsoft.com/office/drawing/2014/main" id="{EF3690D9-D675-47B8-90BA-BA13F45691F0}"/>
              </a:ext>
            </a:extLst>
          </p:cNvPr>
          <p:cNvSpPr/>
          <p:nvPr/>
        </p:nvSpPr>
        <p:spPr>
          <a:xfrm>
            <a:off x="7267566" y="351467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0" name="Oval 109">
            <a:extLst>
              <a:ext uri="{FF2B5EF4-FFF2-40B4-BE49-F238E27FC236}">
                <a16:creationId xmlns:a16="http://schemas.microsoft.com/office/drawing/2014/main" id="{10F4E22C-1E3A-4D31-958E-44AAEBFE2584}"/>
              </a:ext>
            </a:extLst>
          </p:cNvPr>
          <p:cNvSpPr/>
          <p:nvPr/>
        </p:nvSpPr>
        <p:spPr>
          <a:xfrm>
            <a:off x="7582087" y="3414065"/>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Oval 110">
            <a:extLst>
              <a:ext uri="{FF2B5EF4-FFF2-40B4-BE49-F238E27FC236}">
                <a16:creationId xmlns:a16="http://schemas.microsoft.com/office/drawing/2014/main" id="{A1BA63DD-D59B-47CD-98FB-2467160108BE}"/>
              </a:ext>
            </a:extLst>
          </p:cNvPr>
          <p:cNvSpPr/>
          <p:nvPr/>
        </p:nvSpPr>
        <p:spPr>
          <a:xfrm>
            <a:off x="7036280" y="3628376"/>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6" name="Oval 115">
            <a:extLst>
              <a:ext uri="{FF2B5EF4-FFF2-40B4-BE49-F238E27FC236}">
                <a16:creationId xmlns:a16="http://schemas.microsoft.com/office/drawing/2014/main" id="{4C49025A-9704-4B87-B071-537B7E009429}"/>
              </a:ext>
            </a:extLst>
          </p:cNvPr>
          <p:cNvSpPr/>
          <p:nvPr/>
        </p:nvSpPr>
        <p:spPr>
          <a:xfrm>
            <a:off x="6691701" y="461285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7" name="Oval 116">
            <a:extLst>
              <a:ext uri="{FF2B5EF4-FFF2-40B4-BE49-F238E27FC236}">
                <a16:creationId xmlns:a16="http://schemas.microsoft.com/office/drawing/2014/main" id="{4C3AFBE2-8711-4E1C-824A-9EF17D903808}"/>
              </a:ext>
            </a:extLst>
          </p:cNvPr>
          <p:cNvSpPr/>
          <p:nvPr/>
        </p:nvSpPr>
        <p:spPr>
          <a:xfrm>
            <a:off x="6145894" y="482717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8" name="Oval 117">
            <a:extLst>
              <a:ext uri="{FF2B5EF4-FFF2-40B4-BE49-F238E27FC236}">
                <a16:creationId xmlns:a16="http://schemas.microsoft.com/office/drawing/2014/main" id="{778F9970-D377-4127-9A9C-F2372FD5119A}"/>
              </a:ext>
            </a:extLst>
          </p:cNvPr>
          <p:cNvSpPr/>
          <p:nvPr/>
        </p:nvSpPr>
        <p:spPr>
          <a:xfrm>
            <a:off x="6440376" y="497818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Oval 119">
            <a:extLst>
              <a:ext uri="{FF2B5EF4-FFF2-40B4-BE49-F238E27FC236}">
                <a16:creationId xmlns:a16="http://schemas.microsoft.com/office/drawing/2014/main" id="{40316791-B72F-41AE-BC38-F1F437509B35}"/>
              </a:ext>
            </a:extLst>
          </p:cNvPr>
          <p:cNvSpPr/>
          <p:nvPr/>
        </p:nvSpPr>
        <p:spPr>
          <a:xfrm>
            <a:off x="6267032" y="411476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Oval 120">
            <a:extLst>
              <a:ext uri="{FF2B5EF4-FFF2-40B4-BE49-F238E27FC236}">
                <a16:creationId xmlns:a16="http://schemas.microsoft.com/office/drawing/2014/main" id="{AF68966E-A33F-4321-B236-A4D6FCFEB63E}"/>
              </a:ext>
            </a:extLst>
          </p:cNvPr>
          <p:cNvSpPr/>
          <p:nvPr/>
        </p:nvSpPr>
        <p:spPr>
          <a:xfrm>
            <a:off x="6561514" y="426577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Oval 121">
            <a:extLst>
              <a:ext uri="{FF2B5EF4-FFF2-40B4-BE49-F238E27FC236}">
                <a16:creationId xmlns:a16="http://schemas.microsoft.com/office/drawing/2014/main" id="{4129D4A7-F6FE-4568-8881-4372586EAD3B}"/>
              </a:ext>
            </a:extLst>
          </p:cNvPr>
          <p:cNvSpPr/>
          <p:nvPr/>
        </p:nvSpPr>
        <p:spPr>
          <a:xfrm>
            <a:off x="7447403" y="415602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Oval 122">
            <a:extLst>
              <a:ext uri="{FF2B5EF4-FFF2-40B4-BE49-F238E27FC236}">
                <a16:creationId xmlns:a16="http://schemas.microsoft.com/office/drawing/2014/main" id="{3CD505CB-77B6-446B-966A-10D721179F23}"/>
              </a:ext>
            </a:extLst>
          </p:cNvPr>
          <p:cNvSpPr/>
          <p:nvPr/>
        </p:nvSpPr>
        <p:spPr>
          <a:xfrm>
            <a:off x="6901596" y="4370335"/>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Oval 123">
            <a:extLst>
              <a:ext uri="{FF2B5EF4-FFF2-40B4-BE49-F238E27FC236}">
                <a16:creationId xmlns:a16="http://schemas.microsoft.com/office/drawing/2014/main" id="{B17755B7-42B1-45B7-90E3-A3DEC17C03C6}"/>
              </a:ext>
            </a:extLst>
          </p:cNvPr>
          <p:cNvSpPr/>
          <p:nvPr/>
        </p:nvSpPr>
        <p:spPr>
          <a:xfrm>
            <a:off x="7196078" y="4521345"/>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5" name="Oval 124">
            <a:extLst>
              <a:ext uri="{FF2B5EF4-FFF2-40B4-BE49-F238E27FC236}">
                <a16:creationId xmlns:a16="http://schemas.microsoft.com/office/drawing/2014/main" id="{526DC5BE-2A50-446D-B81A-0FF5068DCACD}"/>
              </a:ext>
            </a:extLst>
          </p:cNvPr>
          <p:cNvSpPr/>
          <p:nvPr/>
        </p:nvSpPr>
        <p:spPr>
          <a:xfrm>
            <a:off x="4776095" y="168581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Oval 125">
            <a:extLst>
              <a:ext uri="{FF2B5EF4-FFF2-40B4-BE49-F238E27FC236}">
                <a16:creationId xmlns:a16="http://schemas.microsoft.com/office/drawing/2014/main" id="{D571A39A-601C-4147-8849-C144AFE21917}"/>
              </a:ext>
            </a:extLst>
          </p:cNvPr>
          <p:cNvSpPr/>
          <p:nvPr/>
        </p:nvSpPr>
        <p:spPr>
          <a:xfrm>
            <a:off x="4230288" y="190012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Oval 126">
            <a:extLst>
              <a:ext uri="{FF2B5EF4-FFF2-40B4-BE49-F238E27FC236}">
                <a16:creationId xmlns:a16="http://schemas.microsoft.com/office/drawing/2014/main" id="{BD32A513-49B0-4814-B102-134DBBE72BED}"/>
              </a:ext>
            </a:extLst>
          </p:cNvPr>
          <p:cNvSpPr/>
          <p:nvPr/>
        </p:nvSpPr>
        <p:spPr>
          <a:xfrm>
            <a:off x="4524770" y="20511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Oval 127">
            <a:extLst>
              <a:ext uri="{FF2B5EF4-FFF2-40B4-BE49-F238E27FC236}">
                <a16:creationId xmlns:a16="http://schemas.microsoft.com/office/drawing/2014/main" id="{AEBDB519-BE4E-4342-8E8E-5F73FA654B74}"/>
              </a:ext>
            </a:extLst>
          </p:cNvPr>
          <p:cNvSpPr/>
          <p:nvPr/>
        </p:nvSpPr>
        <p:spPr>
          <a:xfrm>
            <a:off x="4294666" y="4689027"/>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5A4B4218-C6A1-45D5-BAC6-D68500080C7F}"/>
              </a:ext>
            </a:extLst>
          </p:cNvPr>
          <p:cNvSpPr/>
          <p:nvPr/>
        </p:nvSpPr>
        <p:spPr>
          <a:xfrm>
            <a:off x="4043341" y="505434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Oval 130">
            <a:extLst>
              <a:ext uri="{FF2B5EF4-FFF2-40B4-BE49-F238E27FC236}">
                <a16:creationId xmlns:a16="http://schemas.microsoft.com/office/drawing/2014/main" id="{5A6AE0A0-FA0D-4365-A13A-B81AB6F7CD83}"/>
              </a:ext>
            </a:extLst>
          </p:cNvPr>
          <p:cNvSpPr/>
          <p:nvPr/>
        </p:nvSpPr>
        <p:spPr>
          <a:xfrm>
            <a:off x="4698209" y="342243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5" name="Oval 134">
            <a:extLst>
              <a:ext uri="{FF2B5EF4-FFF2-40B4-BE49-F238E27FC236}">
                <a16:creationId xmlns:a16="http://schemas.microsoft.com/office/drawing/2014/main" id="{A9FB110F-F6B9-45F9-B651-456CD7387C8D}"/>
              </a:ext>
            </a:extLst>
          </p:cNvPr>
          <p:cNvSpPr/>
          <p:nvPr/>
        </p:nvSpPr>
        <p:spPr>
          <a:xfrm>
            <a:off x="6176623" y="157820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6" name="Oval 135">
            <a:extLst>
              <a:ext uri="{FF2B5EF4-FFF2-40B4-BE49-F238E27FC236}">
                <a16:creationId xmlns:a16="http://schemas.microsoft.com/office/drawing/2014/main" id="{DAC453C7-7945-4B3B-B32E-83FC4BCCBA8B}"/>
              </a:ext>
            </a:extLst>
          </p:cNvPr>
          <p:cNvSpPr/>
          <p:nvPr/>
        </p:nvSpPr>
        <p:spPr>
          <a:xfrm>
            <a:off x="6471105" y="172921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7" name="Oval 136">
            <a:extLst>
              <a:ext uri="{FF2B5EF4-FFF2-40B4-BE49-F238E27FC236}">
                <a16:creationId xmlns:a16="http://schemas.microsoft.com/office/drawing/2014/main" id="{5380DBDD-2523-470E-A920-FB9A08CE3997}"/>
              </a:ext>
            </a:extLst>
          </p:cNvPr>
          <p:cNvSpPr/>
          <p:nvPr/>
        </p:nvSpPr>
        <p:spPr>
          <a:xfrm>
            <a:off x="7539632" y="305173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Oval 137">
            <a:extLst>
              <a:ext uri="{FF2B5EF4-FFF2-40B4-BE49-F238E27FC236}">
                <a16:creationId xmlns:a16="http://schemas.microsoft.com/office/drawing/2014/main" id="{8915AF07-BBAC-4FE7-886B-DB4C9E42796B}"/>
              </a:ext>
            </a:extLst>
          </p:cNvPr>
          <p:cNvSpPr/>
          <p:nvPr/>
        </p:nvSpPr>
        <p:spPr>
          <a:xfrm>
            <a:off x="7233007" y="2503280"/>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Oval 138">
            <a:extLst>
              <a:ext uri="{FF2B5EF4-FFF2-40B4-BE49-F238E27FC236}">
                <a16:creationId xmlns:a16="http://schemas.microsoft.com/office/drawing/2014/main" id="{97113B83-104C-4781-9A4A-A2302A858A8C}"/>
              </a:ext>
            </a:extLst>
          </p:cNvPr>
          <p:cNvSpPr/>
          <p:nvPr/>
        </p:nvSpPr>
        <p:spPr>
          <a:xfrm>
            <a:off x="7527489" y="2654290"/>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0" name="Oval 139">
            <a:extLst>
              <a:ext uri="{FF2B5EF4-FFF2-40B4-BE49-F238E27FC236}">
                <a16:creationId xmlns:a16="http://schemas.microsoft.com/office/drawing/2014/main" id="{9EA7D96E-01AC-47F0-8D29-A21391E9843C}"/>
              </a:ext>
            </a:extLst>
          </p:cNvPr>
          <p:cNvSpPr/>
          <p:nvPr/>
        </p:nvSpPr>
        <p:spPr>
          <a:xfrm>
            <a:off x="5297365" y="1305260"/>
            <a:ext cx="1828550" cy="1344485"/>
          </a:xfrm>
          <a:prstGeom prst="ellipse">
            <a:avLst/>
          </a:prstGeom>
          <a:solidFill>
            <a:schemeClr val="accent6">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76AE3BB4-745A-4EF0-AEF8-68C035EF9DD6}"/>
              </a:ext>
            </a:extLst>
          </p:cNvPr>
          <p:cNvSpPr/>
          <p:nvPr/>
        </p:nvSpPr>
        <p:spPr>
          <a:xfrm>
            <a:off x="5336979" y="504173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Oval 141">
            <a:extLst>
              <a:ext uri="{FF2B5EF4-FFF2-40B4-BE49-F238E27FC236}">
                <a16:creationId xmlns:a16="http://schemas.microsoft.com/office/drawing/2014/main" id="{E0EF627E-ED48-4CDF-9B87-9176EC295DE9}"/>
              </a:ext>
            </a:extLst>
          </p:cNvPr>
          <p:cNvSpPr/>
          <p:nvPr/>
        </p:nvSpPr>
        <p:spPr>
          <a:xfrm>
            <a:off x="4791172" y="525604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2842E4AA-C1B0-4322-97EE-620DDF9EB6D2}"/>
              </a:ext>
            </a:extLst>
          </p:cNvPr>
          <p:cNvSpPr/>
          <p:nvPr/>
        </p:nvSpPr>
        <p:spPr>
          <a:xfrm>
            <a:off x="5085654" y="540705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394A6CEF-1945-4FB4-AF17-0E132AAD6DD5}"/>
              </a:ext>
            </a:extLst>
          </p:cNvPr>
          <p:cNvSpPr/>
          <p:nvPr/>
        </p:nvSpPr>
        <p:spPr>
          <a:xfrm>
            <a:off x="3884122" y="1614197"/>
            <a:ext cx="1391929" cy="1273119"/>
          </a:xfrm>
          <a:prstGeom prst="ellipse">
            <a:avLst/>
          </a:prstGeom>
          <a:solidFill>
            <a:schemeClr val="accent6">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1929B9B9-A43C-4FC9-821D-60287A0DC5DC}"/>
              </a:ext>
            </a:extLst>
          </p:cNvPr>
          <p:cNvSpPr/>
          <p:nvPr/>
        </p:nvSpPr>
        <p:spPr>
          <a:xfrm>
            <a:off x="4060184" y="2952953"/>
            <a:ext cx="2093468" cy="883796"/>
          </a:xfrm>
          <a:prstGeom prst="ellipse">
            <a:avLst/>
          </a:prstGeom>
          <a:solidFill>
            <a:schemeClr val="accent6">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F96ADF1-53DA-4330-80F4-7ACF52EE258F}"/>
              </a:ext>
            </a:extLst>
          </p:cNvPr>
          <p:cNvSpPr/>
          <p:nvPr/>
        </p:nvSpPr>
        <p:spPr>
          <a:xfrm>
            <a:off x="6211505" y="2448222"/>
            <a:ext cx="2383075" cy="1319180"/>
          </a:xfrm>
          <a:prstGeom prst="ellipse">
            <a:avLst/>
          </a:prstGeom>
          <a:solidFill>
            <a:schemeClr val="accent6">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BF133029-BF73-43D4-B371-7D5C447C30E7}"/>
              </a:ext>
            </a:extLst>
          </p:cNvPr>
          <p:cNvSpPr/>
          <p:nvPr/>
        </p:nvSpPr>
        <p:spPr>
          <a:xfrm>
            <a:off x="2916879" y="2469140"/>
            <a:ext cx="1138317" cy="2358030"/>
          </a:xfrm>
          <a:prstGeom prst="ellipse">
            <a:avLst/>
          </a:prstGeom>
          <a:solidFill>
            <a:schemeClr val="accent6">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B0E1D37D-61BB-4EC0-BA8B-9588E2F00F23}"/>
              </a:ext>
            </a:extLst>
          </p:cNvPr>
          <p:cNvSpPr/>
          <p:nvPr/>
        </p:nvSpPr>
        <p:spPr>
          <a:xfrm>
            <a:off x="6453651" y="596219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3" name="Oval 152">
            <a:extLst>
              <a:ext uri="{FF2B5EF4-FFF2-40B4-BE49-F238E27FC236}">
                <a16:creationId xmlns:a16="http://schemas.microsoft.com/office/drawing/2014/main" id="{3D9CD1A8-BCD0-47F8-91B3-52B1559251C7}"/>
              </a:ext>
            </a:extLst>
          </p:cNvPr>
          <p:cNvSpPr/>
          <p:nvPr/>
        </p:nvSpPr>
        <p:spPr>
          <a:xfrm>
            <a:off x="6516889" y="5573617"/>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5" name="Oval 154">
            <a:extLst>
              <a:ext uri="{FF2B5EF4-FFF2-40B4-BE49-F238E27FC236}">
                <a16:creationId xmlns:a16="http://schemas.microsoft.com/office/drawing/2014/main" id="{3C3AB5A1-5F64-4A18-BE0A-02CFC9FF1A5F}"/>
              </a:ext>
            </a:extLst>
          </p:cNvPr>
          <p:cNvSpPr/>
          <p:nvPr/>
        </p:nvSpPr>
        <p:spPr>
          <a:xfrm>
            <a:off x="5680533" y="5750516"/>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6" name="Oval 155">
            <a:extLst>
              <a:ext uri="{FF2B5EF4-FFF2-40B4-BE49-F238E27FC236}">
                <a16:creationId xmlns:a16="http://schemas.microsoft.com/office/drawing/2014/main" id="{669595F0-7EB2-41C9-826A-A4FFECB272E1}"/>
              </a:ext>
            </a:extLst>
          </p:cNvPr>
          <p:cNvSpPr/>
          <p:nvPr/>
        </p:nvSpPr>
        <p:spPr>
          <a:xfrm>
            <a:off x="5975015" y="5901526"/>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7" name="Oval 156">
            <a:extLst>
              <a:ext uri="{FF2B5EF4-FFF2-40B4-BE49-F238E27FC236}">
                <a16:creationId xmlns:a16="http://schemas.microsoft.com/office/drawing/2014/main" id="{7277E977-BA5A-4365-896E-B817A20A8FBB}"/>
              </a:ext>
            </a:extLst>
          </p:cNvPr>
          <p:cNvSpPr/>
          <p:nvPr/>
        </p:nvSpPr>
        <p:spPr>
          <a:xfrm>
            <a:off x="6043652" y="567260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Oval 159">
            <a:extLst>
              <a:ext uri="{FF2B5EF4-FFF2-40B4-BE49-F238E27FC236}">
                <a16:creationId xmlns:a16="http://schemas.microsoft.com/office/drawing/2014/main" id="{157289D3-D039-42E0-A59D-1685236B7526}"/>
              </a:ext>
            </a:extLst>
          </p:cNvPr>
          <p:cNvSpPr/>
          <p:nvPr/>
        </p:nvSpPr>
        <p:spPr>
          <a:xfrm>
            <a:off x="4438676" y="5339081"/>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1" name="Oval 160">
            <a:extLst>
              <a:ext uri="{FF2B5EF4-FFF2-40B4-BE49-F238E27FC236}">
                <a16:creationId xmlns:a16="http://schemas.microsoft.com/office/drawing/2014/main" id="{553E5FA4-E0F1-4B65-8DA5-0138B5D5A8A6}"/>
              </a:ext>
            </a:extLst>
          </p:cNvPr>
          <p:cNvSpPr/>
          <p:nvPr/>
        </p:nvSpPr>
        <p:spPr>
          <a:xfrm>
            <a:off x="5115309" y="582871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2" name="Oval 161">
            <a:extLst>
              <a:ext uri="{FF2B5EF4-FFF2-40B4-BE49-F238E27FC236}">
                <a16:creationId xmlns:a16="http://schemas.microsoft.com/office/drawing/2014/main" id="{6A32DAF2-F7DA-48FC-BC96-7C753700DFFD}"/>
              </a:ext>
            </a:extLst>
          </p:cNvPr>
          <p:cNvSpPr/>
          <p:nvPr/>
        </p:nvSpPr>
        <p:spPr>
          <a:xfrm>
            <a:off x="5409791" y="597972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Oval 162">
            <a:extLst>
              <a:ext uri="{FF2B5EF4-FFF2-40B4-BE49-F238E27FC236}">
                <a16:creationId xmlns:a16="http://schemas.microsoft.com/office/drawing/2014/main" id="{88BFA04A-7D94-4A1C-8F6F-2B28AAB7D52D}"/>
              </a:ext>
            </a:extLst>
          </p:cNvPr>
          <p:cNvSpPr/>
          <p:nvPr/>
        </p:nvSpPr>
        <p:spPr>
          <a:xfrm>
            <a:off x="5478428" y="575080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4" name="Oval 163">
            <a:extLst>
              <a:ext uri="{FF2B5EF4-FFF2-40B4-BE49-F238E27FC236}">
                <a16:creationId xmlns:a16="http://schemas.microsoft.com/office/drawing/2014/main" id="{2A323F72-73CD-4850-B7CF-A71D78A3F18F}"/>
              </a:ext>
            </a:extLst>
          </p:cNvPr>
          <p:cNvSpPr/>
          <p:nvPr/>
        </p:nvSpPr>
        <p:spPr>
          <a:xfrm>
            <a:off x="6764237" y="498283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Oval 167">
            <a:extLst>
              <a:ext uri="{FF2B5EF4-FFF2-40B4-BE49-F238E27FC236}">
                <a16:creationId xmlns:a16="http://schemas.microsoft.com/office/drawing/2014/main" id="{93F6919F-1D09-4807-AD43-211E345FC37A}"/>
              </a:ext>
            </a:extLst>
          </p:cNvPr>
          <p:cNvSpPr/>
          <p:nvPr/>
        </p:nvSpPr>
        <p:spPr>
          <a:xfrm>
            <a:off x="7310397" y="483202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9" name="Oval 168">
            <a:extLst>
              <a:ext uri="{FF2B5EF4-FFF2-40B4-BE49-F238E27FC236}">
                <a16:creationId xmlns:a16="http://schemas.microsoft.com/office/drawing/2014/main" id="{355C8371-7304-4681-91DB-D9BFE10559E1}"/>
              </a:ext>
            </a:extLst>
          </p:cNvPr>
          <p:cNvSpPr/>
          <p:nvPr/>
        </p:nvSpPr>
        <p:spPr>
          <a:xfrm>
            <a:off x="7379034" y="460310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2" name="Oval 171">
            <a:extLst>
              <a:ext uri="{FF2B5EF4-FFF2-40B4-BE49-F238E27FC236}">
                <a16:creationId xmlns:a16="http://schemas.microsoft.com/office/drawing/2014/main" id="{7EB75745-22FF-419E-9011-92C057F1CD23}"/>
              </a:ext>
            </a:extLst>
          </p:cNvPr>
          <p:cNvSpPr/>
          <p:nvPr/>
        </p:nvSpPr>
        <p:spPr>
          <a:xfrm>
            <a:off x="7589490" y="5129721"/>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3" name="Oval 172">
            <a:extLst>
              <a:ext uri="{FF2B5EF4-FFF2-40B4-BE49-F238E27FC236}">
                <a16:creationId xmlns:a16="http://schemas.microsoft.com/office/drawing/2014/main" id="{711916C2-91E4-4DB5-80CB-63A8FF327560}"/>
              </a:ext>
            </a:extLst>
          </p:cNvPr>
          <p:cNvSpPr/>
          <p:nvPr/>
        </p:nvSpPr>
        <p:spPr>
          <a:xfrm>
            <a:off x="6810777" y="5613127"/>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4" name="Oval 173">
            <a:extLst>
              <a:ext uri="{FF2B5EF4-FFF2-40B4-BE49-F238E27FC236}">
                <a16:creationId xmlns:a16="http://schemas.microsoft.com/office/drawing/2014/main" id="{86AD2596-80F3-4B7F-B00C-9521E986B82A}"/>
              </a:ext>
            </a:extLst>
          </p:cNvPr>
          <p:cNvSpPr/>
          <p:nvPr/>
        </p:nvSpPr>
        <p:spPr>
          <a:xfrm>
            <a:off x="7105259" y="5764137"/>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7" name="Oval 176">
            <a:extLst>
              <a:ext uri="{FF2B5EF4-FFF2-40B4-BE49-F238E27FC236}">
                <a16:creationId xmlns:a16="http://schemas.microsoft.com/office/drawing/2014/main" id="{E06B2014-749F-4E34-B72F-D1C01C60EE56}"/>
              </a:ext>
            </a:extLst>
          </p:cNvPr>
          <p:cNvSpPr/>
          <p:nvPr/>
        </p:nvSpPr>
        <p:spPr>
          <a:xfrm>
            <a:off x="7255397" y="4276457"/>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8" name="Oval 177">
            <a:extLst>
              <a:ext uri="{FF2B5EF4-FFF2-40B4-BE49-F238E27FC236}">
                <a16:creationId xmlns:a16="http://schemas.microsoft.com/office/drawing/2014/main" id="{D09E57E1-E356-49B9-A036-AF4C6F9871A4}"/>
              </a:ext>
            </a:extLst>
          </p:cNvPr>
          <p:cNvSpPr/>
          <p:nvPr/>
        </p:nvSpPr>
        <p:spPr>
          <a:xfrm>
            <a:off x="7324034" y="4047533"/>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9" name="Oval 178">
            <a:extLst>
              <a:ext uri="{FF2B5EF4-FFF2-40B4-BE49-F238E27FC236}">
                <a16:creationId xmlns:a16="http://schemas.microsoft.com/office/drawing/2014/main" id="{5800D39D-9FE8-4C0C-94E8-25AB8F360EA2}"/>
              </a:ext>
            </a:extLst>
          </p:cNvPr>
          <p:cNvSpPr/>
          <p:nvPr/>
        </p:nvSpPr>
        <p:spPr>
          <a:xfrm>
            <a:off x="6229657" y="5208494"/>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1" name="Oval 180">
            <a:extLst>
              <a:ext uri="{FF2B5EF4-FFF2-40B4-BE49-F238E27FC236}">
                <a16:creationId xmlns:a16="http://schemas.microsoft.com/office/drawing/2014/main" id="{601D1112-BFB4-477D-905D-F36EC82B726A}"/>
              </a:ext>
            </a:extLst>
          </p:cNvPr>
          <p:cNvSpPr/>
          <p:nvPr/>
        </p:nvSpPr>
        <p:spPr>
          <a:xfrm>
            <a:off x="6592776" y="513058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2" name="Oval 181">
            <a:extLst>
              <a:ext uri="{FF2B5EF4-FFF2-40B4-BE49-F238E27FC236}">
                <a16:creationId xmlns:a16="http://schemas.microsoft.com/office/drawing/2014/main" id="{80859772-780C-4441-9C05-A35FAEC48D2A}"/>
              </a:ext>
            </a:extLst>
          </p:cNvPr>
          <p:cNvSpPr/>
          <p:nvPr/>
        </p:nvSpPr>
        <p:spPr>
          <a:xfrm>
            <a:off x="7546699" y="36433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3" name="Oval 182">
            <a:extLst>
              <a:ext uri="{FF2B5EF4-FFF2-40B4-BE49-F238E27FC236}">
                <a16:creationId xmlns:a16="http://schemas.microsoft.com/office/drawing/2014/main" id="{C21C6E6B-6B09-4CC3-9FAE-46C088073F87}"/>
              </a:ext>
            </a:extLst>
          </p:cNvPr>
          <p:cNvSpPr/>
          <p:nvPr/>
        </p:nvSpPr>
        <p:spPr>
          <a:xfrm>
            <a:off x="7841181" y="379434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4" name="Oval 183">
            <a:extLst>
              <a:ext uri="{FF2B5EF4-FFF2-40B4-BE49-F238E27FC236}">
                <a16:creationId xmlns:a16="http://schemas.microsoft.com/office/drawing/2014/main" id="{81F751BF-AF05-48CB-AB18-93FEB24715E3}"/>
              </a:ext>
            </a:extLst>
          </p:cNvPr>
          <p:cNvSpPr/>
          <p:nvPr/>
        </p:nvSpPr>
        <p:spPr>
          <a:xfrm>
            <a:off x="7909818" y="356542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8" name="Oval 187">
            <a:extLst>
              <a:ext uri="{FF2B5EF4-FFF2-40B4-BE49-F238E27FC236}">
                <a16:creationId xmlns:a16="http://schemas.microsoft.com/office/drawing/2014/main" id="{296FABA9-008D-4F1F-94C8-4F3F0F436A44}"/>
              </a:ext>
            </a:extLst>
          </p:cNvPr>
          <p:cNvSpPr/>
          <p:nvPr/>
        </p:nvSpPr>
        <p:spPr>
          <a:xfrm>
            <a:off x="7825042" y="278008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9" name="Oval 188">
            <a:extLst>
              <a:ext uri="{FF2B5EF4-FFF2-40B4-BE49-F238E27FC236}">
                <a16:creationId xmlns:a16="http://schemas.microsoft.com/office/drawing/2014/main" id="{18F7B03C-8FFC-4CCC-86DD-399137236F2D}"/>
              </a:ext>
            </a:extLst>
          </p:cNvPr>
          <p:cNvSpPr/>
          <p:nvPr/>
        </p:nvSpPr>
        <p:spPr>
          <a:xfrm>
            <a:off x="8119524" y="2931091"/>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0" name="Oval 189">
            <a:extLst>
              <a:ext uri="{FF2B5EF4-FFF2-40B4-BE49-F238E27FC236}">
                <a16:creationId xmlns:a16="http://schemas.microsoft.com/office/drawing/2014/main" id="{718A74C7-DEDE-4202-BA29-E7FDF68658E3}"/>
              </a:ext>
            </a:extLst>
          </p:cNvPr>
          <p:cNvSpPr/>
          <p:nvPr/>
        </p:nvSpPr>
        <p:spPr>
          <a:xfrm>
            <a:off x="8188161" y="2702167"/>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1" name="Oval 190">
            <a:extLst>
              <a:ext uri="{FF2B5EF4-FFF2-40B4-BE49-F238E27FC236}">
                <a16:creationId xmlns:a16="http://schemas.microsoft.com/office/drawing/2014/main" id="{BC1B2CB5-4DC3-4FC1-81EF-268041A89E0F}"/>
              </a:ext>
            </a:extLst>
          </p:cNvPr>
          <p:cNvSpPr/>
          <p:nvPr/>
        </p:nvSpPr>
        <p:spPr>
          <a:xfrm>
            <a:off x="7976841" y="320442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2" name="Oval 191">
            <a:extLst>
              <a:ext uri="{FF2B5EF4-FFF2-40B4-BE49-F238E27FC236}">
                <a16:creationId xmlns:a16="http://schemas.microsoft.com/office/drawing/2014/main" id="{3F748904-55DD-49E0-9C62-142156F174AF}"/>
              </a:ext>
            </a:extLst>
          </p:cNvPr>
          <p:cNvSpPr/>
          <p:nvPr/>
        </p:nvSpPr>
        <p:spPr>
          <a:xfrm>
            <a:off x="8271323" y="33554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3" name="Oval 192">
            <a:extLst>
              <a:ext uri="{FF2B5EF4-FFF2-40B4-BE49-F238E27FC236}">
                <a16:creationId xmlns:a16="http://schemas.microsoft.com/office/drawing/2014/main" id="{9F4F9DDA-B9AA-4D57-A931-24F9D5E84A61}"/>
              </a:ext>
            </a:extLst>
          </p:cNvPr>
          <p:cNvSpPr/>
          <p:nvPr/>
        </p:nvSpPr>
        <p:spPr>
          <a:xfrm>
            <a:off x="8339960" y="312651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7" name="Oval 196">
            <a:extLst>
              <a:ext uri="{FF2B5EF4-FFF2-40B4-BE49-F238E27FC236}">
                <a16:creationId xmlns:a16="http://schemas.microsoft.com/office/drawing/2014/main" id="{65F50E6B-23CC-4576-9A32-AE281DD16C6B}"/>
              </a:ext>
            </a:extLst>
          </p:cNvPr>
          <p:cNvSpPr/>
          <p:nvPr/>
        </p:nvSpPr>
        <p:spPr>
          <a:xfrm>
            <a:off x="7641317" y="401637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8" name="Oval 197">
            <a:extLst>
              <a:ext uri="{FF2B5EF4-FFF2-40B4-BE49-F238E27FC236}">
                <a16:creationId xmlns:a16="http://schemas.microsoft.com/office/drawing/2014/main" id="{6C1581C5-DC92-45AD-B81B-44C1C10780AE}"/>
              </a:ext>
            </a:extLst>
          </p:cNvPr>
          <p:cNvSpPr/>
          <p:nvPr/>
        </p:nvSpPr>
        <p:spPr>
          <a:xfrm>
            <a:off x="7935799" y="416738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9" name="Oval 198">
            <a:extLst>
              <a:ext uri="{FF2B5EF4-FFF2-40B4-BE49-F238E27FC236}">
                <a16:creationId xmlns:a16="http://schemas.microsoft.com/office/drawing/2014/main" id="{864A4F47-6AE5-4726-82AE-4AF6B1FC0984}"/>
              </a:ext>
            </a:extLst>
          </p:cNvPr>
          <p:cNvSpPr/>
          <p:nvPr/>
        </p:nvSpPr>
        <p:spPr>
          <a:xfrm>
            <a:off x="8004436" y="3938458"/>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0" name="Oval 199">
            <a:extLst>
              <a:ext uri="{FF2B5EF4-FFF2-40B4-BE49-F238E27FC236}">
                <a16:creationId xmlns:a16="http://schemas.microsoft.com/office/drawing/2014/main" id="{EC878B0B-AD30-4BB4-866D-60E821F69325}"/>
              </a:ext>
            </a:extLst>
          </p:cNvPr>
          <p:cNvSpPr/>
          <p:nvPr/>
        </p:nvSpPr>
        <p:spPr>
          <a:xfrm>
            <a:off x="3040745" y="379434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1" name="Oval 200">
            <a:extLst>
              <a:ext uri="{FF2B5EF4-FFF2-40B4-BE49-F238E27FC236}">
                <a16:creationId xmlns:a16="http://schemas.microsoft.com/office/drawing/2014/main" id="{64CEFDED-11C1-4FD4-8FCC-D02C7314CE6D}"/>
              </a:ext>
            </a:extLst>
          </p:cNvPr>
          <p:cNvSpPr/>
          <p:nvPr/>
        </p:nvSpPr>
        <p:spPr>
          <a:xfrm>
            <a:off x="3425053" y="4726138"/>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2" name="Oval 201">
            <a:extLst>
              <a:ext uri="{FF2B5EF4-FFF2-40B4-BE49-F238E27FC236}">
                <a16:creationId xmlns:a16="http://schemas.microsoft.com/office/drawing/2014/main" id="{2F38F323-8453-4B4A-8875-A19FCF4E0901}"/>
              </a:ext>
            </a:extLst>
          </p:cNvPr>
          <p:cNvSpPr/>
          <p:nvPr/>
        </p:nvSpPr>
        <p:spPr>
          <a:xfrm>
            <a:off x="3493690" y="4497214"/>
            <a:ext cx="110000" cy="10692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3" name="Oval 202">
            <a:extLst>
              <a:ext uri="{FF2B5EF4-FFF2-40B4-BE49-F238E27FC236}">
                <a16:creationId xmlns:a16="http://schemas.microsoft.com/office/drawing/2014/main" id="{06110BF3-A6CA-4551-B825-9D089C1EBE86}"/>
              </a:ext>
            </a:extLst>
          </p:cNvPr>
          <p:cNvSpPr/>
          <p:nvPr/>
        </p:nvSpPr>
        <p:spPr>
          <a:xfrm>
            <a:off x="7566691" y="4457086"/>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4" name="Oval 203">
            <a:extLst>
              <a:ext uri="{FF2B5EF4-FFF2-40B4-BE49-F238E27FC236}">
                <a16:creationId xmlns:a16="http://schemas.microsoft.com/office/drawing/2014/main" id="{5648FDE8-A9AE-4B0E-8A69-FA78A5D7BC2E}"/>
              </a:ext>
            </a:extLst>
          </p:cNvPr>
          <p:cNvSpPr/>
          <p:nvPr/>
        </p:nvSpPr>
        <p:spPr>
          <a:xfrm>
            <a:off x="7861173" y="4608096"/>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5" name="Oval 204">
            <a:extLst>
              <a:ext uri="{FF2B5EF4-FFF2-40B4-BE49-F238E27FC236}">
                <a16:creationId xmlns:a16="http://schemas.microsoft.com/office/drawing/2014/main" id="{14AE81BB-5E4E-4B4D-8062-E2812989C5C9}"/>
              </a:ext>
            </a:extLst>
          </p:cNvPr>
          <p:cNvSpPr/>
          <p:nvPr/>
        </p:nvSpPr>
        <p:spPr>
          <a:xfrm>
            <a:off x="7929810" y="4379172"/>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6" name="Oval 205">
            <a:extLst>
              <a:ext uri="{FF2B5EF4-FFF2-40B4-BE49-F238E27FC236}">
                <a16:creationId xmlns:a16="http://schemas.microsoft.com/office/drawing/2014/main" id="{AE5A59DB-5E81-4EDB-B414-CE236DC53B43}"/>
              </a:ext>
            </a:extLst>
          </p:cNvPr>
          <p:cNvSpPr/>
          <p:nvPr/>
        </p:nvSpPr>
        <p:spPr>
          <a:xfrm>
            <a:off x="7631258" y="488063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7" name="Oval 206">
            <a:extLst>
              <a:ext uri="{FF2B5EF4-FFF2-40B4-BE49-F238E27FC236}">
                <a16:creationId xmlns:a16="http://schemas.microsoft.com/office/drawing/2014/main" id="{97A6CB6B-24B6-4AC2-8B0C-CDE28939444A}"/>
              </a:ext>
            </a:extLst>
          </p:cNvPr>
          <p:cNvSpPr/>
          <p:nvPr/>
        </p:nvSpPr>
        <p:spPr>
          <a:xfrm>
            <a:off x="7925740" y="5031640"/>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8" name="Oval 207">
            <a:extLst>
              <a:ext uri="{FF2B5EF4-FFF2-40B4-BE49-F238E27FC236}">
                <a16:creationId xmlns:a16="http://schemas.microsoft.com/office/drawing/2014/main" id="{297BEE6B-CE10-4455-A322-E83675C176C5}"/>
              </a:ext>
            </a:extLst>
          </p:cNvPr>
          <p:cNvSpPr/>
          <p:nvPr/>
        </p:nvSpPr>
        <p:spPr>
          <a:xfrm>
            <a:off x="7994377" y="4802716"/>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9" name="Oval 208">
            <a:extLst>
              <a:ext uri="{FF2B5EF4-FFF2-40B4-BE49-F238E27FC236}">
                <a16:creationId xmlns:a16="http://schemas.microsoft.com/office/drawing/2014/main" id="{8A6325CB-55BC-4CD3-9DD7-7A17879118F5}"/>
              </a:ext>
            </a:extLst>
          </p:cNvPr>
          <p:cNvSpPr/>
          <p:nvPr/>
        </p:nvSpPr>
        <p:spPr>
          <a:xfrm>
            <a:off x="8123878" y="4318063"/>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0" name="Oval 209">
            <a:extLst>
              <a:ext uri="{FF2B5EF4-FFF2-40B4-BE49-F238E27FC236}">
                <a16:creationId xmlns:a16="http://schemas.microsoft.com/office/drawing/2014/main" id="{E42EFD69-3AA0-4324-A776-F4AE1CCCD4AA}"/>
              </a:ext>
            </a:extLst>
          </p:cNvPr>
          <p:cNvSpPr/>
          <p:nvPr/>
        </p:nvSpPr>
        <p:spPr>
          <a:xfrm>
            <a:off x="8418360" y="4469073"/>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1" name="Oval 210">
            <a:extLst>
              <a:ext uri="{FF2B5EF4-FFF2-40B4-BE49-F238E27FC236}">
                <a16:creationId xmlns:a16="http://schemas.microsoft.com/office/drawing/2014/main" id="{40FDE373-6684-4C13-A2A4-E4F4C308CD89}"/>
              </a:ext>
            </a:extLst>
          </p:cNvPr>
          <p:cNvSpPr/>
          <p:nvPr/>
        </p:nvSpPr>
        <p:spPr>
          <a:xfrm>
            <a:off x="8486997" y="4240149"/>
            <a:ext cx="110000" cy="10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8" name="TextBox 217">
            <a:extLst>
              <a:ext uri="{FF2B5EF4-FFF2-40B4-BE49-F238E27FC236}">
                <a16:creationId xmlns:a16="http://schemas.microsoft.com/office/drawing/2014/main" id="{C31CE30C-9EED-4FFB-99B9-B217B8281715}"/>
              </a:ext>
            </a:extLst>
          </p:cNvPr>
          <p:cNvSpPr txBox="1"/>
          <p:nvPr/>
        </p:nvSpPr>
        <p:spPr>
          <a:xfrm>
            <a:off x="7648164" y="4038929"/>
            <a:ext cx="354804" cy="461665"/>
          </a:xfrm>
          <a:prstGeom prst="rect">
            <a:avLst/>
          </a:prstGeom>
          <a:noFill/>
        </p:spPr>
        <p:txBody>
          <a:bodyPr wrap="square" rtlCol="0">
            <a:spAutoFit/>
          </a:bodyPr>
          <a:lstStyle/>
          <a:p>
            <a:endParaRPr lang="en-US" sz="2400" b="1" dirty="0"/>
          </a:p>
        </p:txBody>
      </p:sp>
      <p:sp>
        <p:nvSpPr>
          <p:cNvPr id="219" name="TextBox 218">
            <a:extLst>
              <a:ext uri="{FF2B5EF4-FFF2-40B4-BE49-F238E27FC236}">
                <a16:creationId xmlns:a16="http://schemas.microsoft.com/office/drawing/2014/main" id="{B0EDF4BB-DD2C-4E2C-AE94-A10631D48814}"/>
              </a:ext>
            </a:extLst>
          </p:cNvPr>
          <p:cNvSpPr txBox="1"/>
          <p:nvPr/>
        </p:nvSpPr>
        <p:spPr>
          <a:xfrm>
            <a:off x="6094967" y="5561732"/>
            <a:ext cx="354804" cy="461665"/>
          </a:xfrm>
          <a:prstGeom prst="rect">
            <a:avLst/>
          </a:prstGeom>
          <a:noFill/>
        </p:spPr>
        <p:txBody>
          <a:bodyPr wrap="square" rtlCol="0">
            <a:spAutoFit/>
          </a:bodyPr>
          <a:lstStyle/>
          <a:p>
            <a:endParaRPr lang="en-US" sz="2400" b="1" dirty="0"/>
          </a:p>
        </p:txBody>
      </p:sp>
      <p:sp>
        <p:nvSpPr>
          <p:cNvPr id="220" name="TextBox 219">
            <a:extLst>
              <a:ext uri="{FF2B5EF4-FFF2-40B4-BE49-F238E27FC236}">
                <a16:creationId xmlns:a16="http://schemas.microsoft.com/office/drawing/2014/main" id="{57611088-0A00-4A0E-ACDC-75B54AA29FF0}"/>
              </a:ext>
            </a:extLst>
          </p:cNvPr>
          <p:cNvSpPr txBox="1"/>
          <p:nvPr/>
        </p:nvSpPr>
        <p:spPr>
          <a:xfrm>
            <a:off x="6204487" y="4437699"/>
            <a:ext cx="354804" cy="461665"/>
          </a:xfrm>
          <a:prstGeom prst="rect">
            <a:avLst/>
          </a:prstGeom>
          <a:noFill/>
        </p:spPr>
        <p:txBody>
          <a:bodyPr wrap="square" rtlCol="0">
            <a:spAutoFit/>
          </a:bodyPr>
          <a:lstStyle/>
          <a:p>
            <a:endParaRPr lang="en-US" sz="2400" b="1" dirty="0"/>
          </a:p>
        </p:txBody>
      </p:sp>
      <p:sp>
        <p:nvSpPr>
          <p:cNvPr id="221" name="TextBox 220">
            <a:extLst>
              <a:ext uri="{FF2B5EF4-FFF2-40B4-BE49-F238E27FC236}">
                <a16:creationId xmlns:a16="http://schemas.microsoft.com/office/drawing/2014/main" id="{93224495-D77E-4135-9E51-9101C4F6087C}"/>
              </a:ext>
            </a:extLst>
          </p:cNvPr>
          <p:cNvSpPr txBox="1"/>
          <p:nvPr/>
        </p:nvSpPr>
        <p:spPr>
          <a:xfrm>
            <a:off x="4564941" y="4622705"/>
            <a:ext cx="354804" cy="461665"/>
          </a:xfrm>
          <a:prstGeom prst="rect">
            <a:avLst/>
          </a:prstGeom>
          <a:noFill/>
        </p:spPr>
        <p:txBody>
          <a:bodyPr wrap="square" rtlCol="0">
            <a:spAutoFit/>
          </a:bodyPr>
          <a:lstStyle/>
          <a:p>
            <a:endParaRPr lang="en-US" sz="2400" b="1" dirty="0"/>
          </a:p>
        </p:txBody>
      </p:sp>
      <p:sp>
        <p:nvSpPr>
          <p:cNvPr id="228" name="TextBox 227">
            <a:extLst>
              <a:ext uri="{FF2B5EF4-FFF2-40B4-BE49-F238E27FC236}">
                <a16:creationId xmlns:a16="http://schemas.microsoft.com/office/drawing/2014/main" id="{86B30D57-4D1F-4C17-B436-D4C1128A3BFB}"/>
              </a:ext>
            </a:extLst>
          </p:cNvPr>
          <p:cNvSpPr txBox="1"/>
          <p:nvPr/>
        </p:nvSpPr>
        <p:spPr>
          <a:xfrm>
            <a:off x="1795301" y="1478240"/>
            <a:ext cx="2064727" cy="584775"/>
          </a:xfrm>
          <a:prstGeom prst="rect">
            <a:avLst/>
          </a:prstGeom>
          <a:noFill/>
        </p:spPr>
        <p:txBody>
          <a:bodyPr wrap="square" rtlCol="0">
            <a:spAutoFit/>
          </a:bodyPr>
          <a:lstStyle/>
          <a:p>
            <a:r>
              <a:rPr lang="en-US" sz="3200" b="1" dirty="0">
                <a:solidFill>
                  <a:schemeClr val="bg1"/>
                </a:solidFill>
              </a:rPr>
              <a:t>Low Risk</a:t>
            </a:r>
          </a:p>
        </p:txBody>
      </p:sp>
      <p:sp>
        <p:nvSpPr>
          <p:cNvPr id="175" name="TextBox 174">
            <a:extLst>
              <a:ext uri="{FF2B5EF4-FFF2-40B4-BE49-F238E27FC236}">
                <a16:creationId xmlns:a16="http://schemas.microsoft.com/office/drawing/2014/main" id="{27A19FA8-3290-4C3A-9B9D-6C5F0409FB62}"/>
              </a:ext>
            </a:extLst>
          </p:cNvPr>
          <p:cNvSpPr txBox="1"/>
          <p:nvPr/>
        </p:nvSpPr>
        <p:spPr>
          <a:xfrm>
            <a:off x="7872891" y="5518228"/>
            <a:ext cx="1727994" cy="584775"/>
          </a:xfrm>
          <a:prstGeom prst="rect">
            <a:avLst/>
          </a:prstGeom>
          <a:noFill/>
        </p:spPr>
        <p:txBody>
          <a:bodyPr wrap="square" rtlCol="0">
            <a:spAutoFit/>
          </a:bodyPr>
          <a:lstStyle/>
          <a:p>
            <a:r>
              <a:rPr lang="en-US" sz="3200" b="1" dirty="0">
                <a:solidFill>
                  <a:schemeClr val="bg1"/>
                </a:solidFill>
              </a:rPr>
              <a:t>High Risk</a:t>
            </a:r>
          </a:p>
        </p:txBody>
      </p:sp>
    </p:spTree>
    <p:extLst>
      <p:ext uri="{BB962C8B-B14F-4D97-AF65-F5344CB8AC3E}">
        <p14:creationId xmlns:p14="http://schemas.microsoft.com/office/powerpoint/2010/main" val="3739435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DB73AC-B0FE-4E1E-9E0A-48D498686535}"/>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34</a:t>
            </a:fld>
            <a:endParaRPr lang="en-US" dirty="0"/>
          </a:p>
        </p:txBody>
      </p:sp>
      <p:pic>
        <p:nvPicPr>
          <p:cNvPr id="14" name="Graphic 13">
            <a:extLst>
              <a:ext uri="{FF2B5EF4-FFF2-40B4-BE49-F238E27FC236}">
                <a16:creationId xmlns:a16="http://schemas.microsoft.com/office/drawing/2014/main" id="{B7836E3C-52A7-4F8D-8469-BDA438A81D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611017" y="2373391"/>
            <a:ext cx="2271562" cy="2111217"/>
          </a:xfrm>
          <a:prstGeom prst="rect">
            <a:avLst/>
          </a:prstGeom>
          <a:effectLst>
            <a:outerShdw blurRad="1270000" sx="120000" sy="120000" algn="ctr" rotWithShape="0">
              <a:srgbClr val="FFFF00">
                <a:alpha val="90000"/>
              </a:srgbClr>
            </a:outerShdw>
          </a:effectLst>
        </p:spPr>
      </p:pic>
      <p:pic>
        <p:nvPicPr>
          <p:cNvPr id="15" name="Picture 2" descr="Related image">
            <a:extLst>
              <a:ext uri="{FF2B5EF4-FFF2-40B4-BE49-F238E27FC236}">
                <a16:creationId xmlns:a16="http://schemas.microsoft.com/office/drawing/2014/main" id="{07C74753-8BAE-408E-9B14-65959742C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802" y="2525052"/>
            <a:ext cx="1927576" cy="2011680"/>
          </a:xfrm>
          <a:prstGeom prst="rect">
            <a:avLst/>
          </a:prstGeom>
          <a:noFill/>
          <a:effectLst>
            <a:outerShdw blurRad="1270000" sx="120000" sy="120000" algn="ctr" rotWithShape="0">
              <a:srgbClr val="D96DCC">
                <a:alpha val="89804"/>
              </a:srgbClr>
            </a:outerShdw>
          </a:effectLst>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E17DC4C0-CB19-4E97-B87D-42AC9002765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73027" y="2286000"/>
            <a:ext cx="1872459" cy="2011680"/>
          </a:xfrm>
          <a:prstGeom prst="rect">
            <a:avLst/>
          </a:prstGeom>
          <a:effectLst>
            <a:outerShdw blurRad="1270000" sx="120000" sy="120000" algn="ctr" rotWithShape="0">
              <a:srgbClr val="92D050">
                <a:alpha val="90000"/>
              </a:srgbClr>
            </a:outerShdw>
          </a:effectLst>
        </p:spPr>
      </p:pic>
      <p:sp>
        <p:nvSpPr>
          <p:cNvPr id="10" name="Footer Placeholder 5">
            <a:extLst>
              <a:ext uri="{FF2B5EF4-FFF2-40B4-BE49-F238E27FC236}">
                <a16:creationId xmlns:a16="http://schemas.microsoft.com/office/drawing/2014/main" id="{7605D31E-DA26-4810-94C7-448C6A82B6CC}"/>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2" name="Group 1">
            <a:extLst>
              <a:ext uri="{FF2B5EF4-FFF2-40B4-BE49-F238E27FC236}">
                <a16:creationId xmlns:a16="http://schemas.microsoft.com/office/drawing/2014/main" id="{10D32E71-F166-406C-9592-3BC4CA2B1F6A}"/>
              </a:ext>
            </a:extLst>
          </p:cNvPr>
          <p:cNvGrpSpPr/>
          <p:nvPr/>
        </p:nvGrpSpPr>
        <p:grpSpPr>
          <a:xfrm>
            <a:off x="892548" y="2342895"/>
            <a:ext cx="2364795" cy="2234200"/>
            <a:chOff x="892548" y="2342895"/>
            <a:chExt cx="2364795" cy="2234200"/>
          </a:xfrm>
          <a:effectLst>
            <a:outerShdw blurRad="1270000" sx="120000" sy="120000" algn="ctr" rotWithShape="0">
              <a:srgbClr val="FF0000">
                <a:alpha val="90000"/>
              </a:srgbClr>
            </a:outerShdw>
          </a:effectLst>
        </p:grpSpPr>
        <p:pic>
          <p:nvPicPr>
            <p:cNvPr id="4" name="Picture 3">
              <a:extLst>
                <a:ext uri="{FF2B5EF4-FFF2-40B4-BE49-F238E27FC236}">
                  <a16:creationId xmlns:a16="http://schemas.microsoft.com/office/drawing/2014/main" id="{955DB50C-8A2C-4165-8BFC-D3595E49AD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548" y="2376432"/>
              <a:ext cx="2364795" cy="2200663"/>
            </a:xfrm>
            <a:prstGeom prst="rect">
              <a:avLst/>
            </a:prstGeom>
          </p:spPr>
        </p:pic>
        <p:grpSp>
          <p:nvGrpSpPr>
            <p:cNvPr id="25" name="Group 24">
              <a:extLst>
                <a:ext uri="{FF2B5EF4-FFF2-40B4-BE49-F238E27FC236}">
                  <a16:creationId xmlns:a16="http://schemas.microsoft.com/office/drawing/2014/main" id="{41668438-973E-4654-9DD4-4C60FD3F79C2}"/>
                </a:ext>
              </a:extLst>
            </p:cNvPr>
            <p:cNvGrpSpPr/>
            <p:nvPr/>
          </p:nvGrpSpPr>
          <p:grpSpPr>
            <a:xfrm>
              <a:off x="1956611" y="2342895"/>
              <a:ext cx="507880" cy="144402"/>
              <a:chOff x="2018721" y="1721250"/>
              <a:chExt cx="507880" cy="144402"/>
            </a:xfrm>
            <a:solidFill>
              <a:srgbClr val="000000"/>
            </a:solidFill>
          </p:grpSpPr>
          <p:sp>
            <p:nvSpPr>
              <p:cNvPr id="21" name="Trapezoid 20">
                <a:extLst>
                  <a:ext uri="{FF2B5EF4-FFF2-40B4-BE49-F238E27FC236}">
                    <a16:creationId xmlns:a16="http://schemas.microsoft.com/office/drawing/2014/main" id="{ABDCA11B-3C96-4B9A-91A7-2BA35CA92D96}"/>
                  </a:ext>
                </a:extLst>
              </p:cNvPr>
              <p:cNvSpPr/>
              <p:nvPr/>
            </p:nvSpPr>
            <p:spPr>
              <a:xfrm rot="996567">
                <a:off x="2123071" y="1721250"/>
                <a:ext cx="335386" cy="103383"/>
              </a:xfrm>
              <a:prstGeom prst="trapezoid">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C6BA6D53-62D2-4674-A92C-8E20DC410265}"/>
                  </a:ext>
                </a:extLst>
              </p:cNvPr>
              <p:cNvSpPr/>
              <p:nvPr/>
            </p:nvSpPr>
            <p:spPr>
              <a:xfrm rot="996567" flipV="1">
                <a:off x="2018721" y="1819933"/>
                <a:ext cx="507880" cy="45719"/>
              </a:xfrm>
              <a:prstGeom prst="trapezoid">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itle 1">
            <a:extLst>
              <a:ext uri="{FF2B5EF4-FFF2-40B4-BE49-F238E27FC236}">
                <a16:creationId xmlns:a16="http://schemas.microsoft.com/office/drawing/2014/main" id="{4F9F6D51-A30F-4382-94FA-FC05C0BAABB1}"/>
              </a:ext>
            </a:extLst>
          </p:cNvPr>
          <p:cNvSpPr txBox="1">
            <a:spLocks/>
          </p:cNvSpPr>
          <p:nvPr/>
        </p:nvSpPr>
        <p:spPr>
          <a:xfrm>
            <a:off x="603420" y="393699"/>
            <a:ext cx="10244517" cy="493776"/>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r>
              <a:rPr lang="en-US" dirty="0">
                <a:solidFill>
                  <a:schemeClr val="bg1"/>
                </a:solidFill>
              </a:rPr>
              <a:t>Profiles with High Eviction Filing Rates</a:t>
            </a:r>
          </a:p>
        </p:txBody>
      </p:sp>
      <p:sp>
        <p:nvSpPr>
          <p:cNvPr id="5" name="TextBox 4">
            <a:extLst>
              <a:ext uri="{FF2B5EF4-FFF2-40B4-BE49-F238E27FC236}">
                <a16:creationId xmlns:a16="http://schemas.microsoft.com/office/drawing/2014/main" id="{4A011802-B3F3-4CB4-92CC-780D279BB38D}"/>
              </a:ext>
            </a:extLst>
          </p:cNvPr>
          <p:cNvSpPr txBox="1"/>
          <p:nvPr/>
        </p:nvSpPr>
        <p:spPr>
          <a:xfrm>
            <a:off x="1413526" y="4931228"/>
            <a:ext cx="1981200" cy="461665"/>
          </a:xfrm>
          <a:prstGeom prst="rect">
            <a:avLst/>
          </a:prstGeom>
          <a:noFill/>
        </p:spPr>
        <p:txBody>
          <a:bodyPr wrap="square" rtlCol="0">
            <a:spAutoFit/>
          </a:bodyPr>
          <a:lstStyle/>
          <a:p>
            <a:r>
              <a:rPr lang="en-US" sz="2400" dirty="0">
                <a:solidFill>
                  <a:schemeClr val="bg1"/>
                </a:solidFill>
              </a:rPr>
              <a:t>High Risk</a:t>
            </a:r>
          </a:p>
        </p:txBody>
      </p:sp>
      <p:sp>
        <p:nvSpPr>
          <p:cNvPr id="16" name="TextBox 15">
            <a:extLst>
              <a:ext uri="{FF2B5EF4-FFF2-40B4-BE49-F238E27FC236}">
                <a16:creationId xmlns:a16="http://schemas.microsoft.com/office/drawing/2014/main" id="{D2CD03D5-23C8-4EF1-A5C1-883109384D64}"/>
              </a:ext>
            </a:extLst>
          </p:cNvPr>
          <p:cNvSpPr txBox="1"/>
          <p:nvPr/>
        </p:nvSpPr>
        <p:spPr>
          <a:xfrm>
            <a:off x="3756198" y="4931228"/>
            <a:ext cx="1981200" cy="461665"/>
          </a:xfrm>
          <a:prstGeom prst="rect">
            <a:avLst/>
          </a:prstGeom>
          <a:noFill/>
        </p:spPr>
        <p:txBody>
          <a:bodyPr wrap="square" rtlCol="0">
            <a:spAutoFit/>
          </a:bodyPr>
          <a:lstStyle/>
          <a:p>
            <a:r>
              <a:rPr lang="en-US" sz="2400" dirty="0">
                <a:solidFill>
                  <a:schemeClr val="bg1"/>
                </a:solidFill>
              </a:rPr>
              <a:t>Medium Risk</a:t>
            </a:r>
          </a:p>
        </p:txBody>
      </p:sp>
      <p:sp>
        <p:nvSpPr>
          <p:cNvPr id="17" name="TextBox 16">
            <a:extLst>
              <a:ext uri="{FF2B5EF4-FFF2-40B4-BE49-F238E27FC236}">
                <a16:creationId xmlns:a16="http://schemas.microsoft.com/office/drawing/2014/main" id="{F52ED5FF-D756-493B-9834-01E12270168F}"/>
              </a:ext>
            </a:extLst>
          </p:cNvPr>
          <p:cNvSpPr txBox="1"/>
          <p:nvPr/>
        </p:nvSpPr>
        <p:spPr>
          <a:xfrm>
            <a:off x="6631785" y="4931228"/>
            <a:ext cx="2487610" cy="461665"/>
          </a:xfrm>
          <a:prstGeom prst="rect">
            <a:avLst/>
          </a:prstGeom>
          <a:noFill/>
        </p:spPr>
        <p:txBody>
          <a:bodyPr wrap="square" rtlCol="0">
            <a:spAutoFit/>
          </a:bodyPr>
          <a:lstStyle/>
          <a:p>
            <a:pPr algn="ctr"/>
            <a:r>
              <a:rPr lang="en-US" sz="2400" dirty="0">
                <a:solidFill>
                  <a:schemeClr val="bg1"/>
                </a:solidFill>
              </a:rPr>
              <a:t>Medium-Low Risk</a:t>
            </a:r>
          </a:p>
        </p:txBody>
      </p:sp>
      <p:sp>
        <p:nvSpPr>
          <p:cNvPr id="18" name="TextBox 17">
            <a:extLst>
              <a:ext uri="{FF2B5EF4-FFF2-40B4-BE49-F238E27FC236}">
                <a16:creationId xmlns:a16="http://schemas.microsoft.com/office/drawing/2014/main" id="{A59C4FE3-4B1A-42C7-97F9-D3C8532B889D}"/>
              </a:ext>
            </a:extLst>
          </p:cNvPr>
          <p:cNvSpPr txBox="1"/>
          <p:nvPr/>
        </p:nvSpPr>
        <p:spPr>
          <a:xfrm>
            <a:off x="9868645" y="4931228"/>
            <a:ext cx="1481223" cy="461665"/>
          </a:xfrm>
          <a:prstGeom prst="rect">
            <a:avLst/>
          </a:prstGeom>
          <a:noFill/>
        </p:spPr>
        <p:txBody>
          <a:bodyPr wrap="square" rtlCol="0">
            <a:spAutoFit/>
          </a:bodyPr>
          <a:lstStyle/>
          <a:p>
            <a:r>
              <a:rPr lang="en-US" sz="2400" dirty="0">
                <a:solidFill>
                  <a:schemeClr val="bg1"/>
                </a:solidFill>
              </a:rPr>
              <a:t>Low Risk</a:t>
            </a:r>
          </a:p>
        </p:txBody>
      </p:sp>
    </p:spTree>
    <p:extLst>
      <p:ext uri="{BB962C8B-B14F-4D97-AF65-F5344CB8AC3E}">
        <p14:creationId xmlns:p14="http://schemas.microsoft.com/office/powerpoint/2010/main" val="3813980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DB73AC-B0FE-4E1E-9E0A-48D498686535}"/>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35</a:t>
            </a:fld>
            <a:endParaRPr lang="en-US" dirty="0"/>
          </a:p>
        </p:txBody>
      </p:sp>
      <p:sp>
        <p:nvSpPr>
          <p:cNvPr id="16" name="Content Placeholder 1">
            <a:extLst>
              <a:ext uri="{FF2B5EF4-FFF2-40B4-BE49-F238E27FC236}">
                <a16:creationId xmlns:a16="http://schemas.microsoft.com/office/drawing/2014/main" id="{371198F3-21DA-4149-94DC-E871855E7DFB}"/>
              </a:ext>
            </a:extLst>
          </p:cNvPr>
          <p:cNvSpPr txBox="1">
            <a:spLocks/>
          </p:cNvSpPr>
          <p:nvPr/>
        </p:nvSpPr>
        <p:spPr>
          <a:xfrm>
            <a:off x="6160889" y="1612569"/>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endParaRPr lang="en-US" dirty="0">
              <a:solidFill>
                <a:schemeClr val="bg1"/>
              </a:solidFill>
            </a:endParaRPr>
          </a:p>
          <a:p>
            <a:pPr marL="285750" indent="-285750"/>
            <a:r>
              <a:rPr lang="en-US" dirty="0">
                <a:solidFill>
                  <a:schemeClr val="bg1"/>
                </a:solidFill>
              </a:rPr>
              <a:t>Singles in their 50’s </a:t>
            </a:r>
          </a:p>
          <a:p>
            <a:pPr marL="285750" indent="-285750"/>
            <a:r>
              <a:rPr lang="en-US" dirty="0">
                <a:solidFill>
                  <a:schemeClr val="bg1"/>
                </a:solidFill>
              </a:rPr>
              <a:t>Some high school education</a:t>
            </a:r>
          </a:p>
          <a:p>
            <a:pPr marL="285750" indent="-285750"/>
            <a:r>
              <a:rPr lang="en-US" dirty="0">
                <a:solidFill>
                  <a:schemeClr val="bg1"/>
                </a:solidFill>
              </a:rPr>
              <a:t>More than 90% have disabilities</a:t>
            </a:r>
          </a:p>
          <a:p>
            <a:pPr marL="285750" indent="-285750"/>
            <a:r>
              <a:rPr lang="en-US" dirty="0">
                <a:solidFill>
                  <a:schemeClr val="bg1"/>
                </a:solidFill>
              </a:rPr>
              <a:t>High number of cases with no income</a:t>
            </a:r>
          </a:p>
          <a:p>
            <a:pPr marL="285750" indent="-285750"/>
            <a:r>
              <a:rPr lang="en-US" dirty="0">
                <a:solidFill>
                  <a:schemeClr val="bg1"/>
                </a:solidFill>
              </a:rPr>
              <a:t>Average recorded rent around $300</a:t>
            </a:r>
          </a:p>
          <a:p>
            <a:pPr marL="285750" indent="-285750"/>
            <a:r>
              <a:rPr lang="en-US" dirty="0">
                <a:solidFill>
                  <a:schemeClr val="bg1"/>
                </a:solidFill>
              </a:rPr>
              <a:t>Average case benefit payment of $150 </a:t>
            </a:r>
          </a:p>
          <a:p>
            <a:pPr marL="0" algn="ctr"/>
            <a:endParaRPr lang="en-US" sz="1800" dirty="0">
              <a:solidFill>
                <a:schemeClr val="lt1"/>
              </a:solidFill>
              <a:latin typeface="+mn-lt"/>
              <a:sym typeface="Calibri"/>
            </a:endParaRPr>
          </a:p>
        </p:txBody>
      </p:sp>
      <p:pic>
        <p:nvPicPr>
          <p:cNvPr id="26" name="Graphic 25">
            <a:extLst>
              <a:ext uri="{FF2B5EF4-FFF2-40B4-BE49-F238E27FC236}">
                <a16:creationId xmlns:a16="http://schemas.microsoft.com/office/drawing/2014/main" id="{F274D74E-9EC7-45BF-A747-EDD751CE4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192299" y="3581099"/>
            <a:ext cx="885463" cy="822960"/>
          </a:xfrm>
          <a:prstGeom prst="rect">
            <a:avLst/>
          </a:prstGeom>
          <a:effectLst>
            <a:outerShdw blurRad="1270000" sx="120000" sy="120000" algn="ctr" rotWithShape="0">
              <a:srgbClr val="FFFF00">
                <a:alpha val="90000"/>
              </a:srgbClr>
            </a:outerShdw>
          </a:effectLst>
        </p:spPr>
      </p:pic>
      <p:pic>
        <p:nvPicPr>
          <p:cNvPr id="27" name="Picture 2" descr="Related image">
            <a:extLst>
              <a:ext uri="{FF2B5EF4-FFF2-40B4-BE49-F238E27FC236}">
                <a16:creationId xmlns:a16="http://schemas.microsoft.com/office/drawing/2014/main" id="{47D38820-1791-4E1F-B0DD-79DEFC346F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8372" y="5021678"/>
            <a:ext cx="788554" cy="822960"/>
          </a:xfrm>
          <a:prstGeom prst="rect">
            <a:avLst/>
          </a:prstGeom>
          <a:noFill/>
          <a:effectLst>
            <a:outerShdw blurRad="1270000" sx="120000" sy="120000" algn="ctr" rotWithShape="0">
              <a:srgbClr val="D96DCC">
                <a:alpha val="90000"/>
              </a:srgbClr>
            </a:outerShdw>
          </a:effectLst>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02317585-EDFF-41DB-A747-C3071AA765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252028" y="4952105"/>
            <a:ext cx="766006" cy="822960"/>
          </a:xfrm>
          <a:prstGeom prst="rect">
            <a:avLst/>
          </a:prstGeom>
          <a:effectLst>
            <a:outerShdw blurRad="1270000" sx="120000" sy="120000" algn="ctr" rotWithShape="0">
              <a:srgbClr val="92D050">
                <a:alpha val="90000"/>
              </a:srgbClr>
            </a:outerShdw>
          </a:effectLst>
        </p:spPr>
      </p:pic>
      <p:sp>
        <p:nvSpPr>
          <p:cNvPr id="11" name="Footer Placeholder 5">
            <a:extLst>
              <a:ext uri="{FF2B5EF4-FFF2-40B4-BE49-F238E27FC236}">
                <a16:creationId xmlns:a16="http://schemas.microsoft.com/office/drawing/2014/main" id="{8A612763-A34D-4506-BFC4-5B745FE47741}"/>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14" name="Group 13">
            <a:extLst>
              <a:ext uri="{FF2B5EF4-FFF2-40B4-BE49-F238E27FC236}">
                <a16:creationId xmlns:a16="http://schemas.microsoft.com/office/drawing/2014/main" id="{B8EBCD01-09A9-43E9-92B9-57DF7AFE69DB}"/>
              </a:ext>
            </a:extLst>
          </p:cNvPr>
          <p:cNvGrpSpPr/>
          <p:nvPr/>
        </p:nvGrpSpPr>
        <p:grpSpPr>
          <a:xfrm>
            <a:off x="1379766" y="1549757"/>
            <a:ext cx="3255264" cy="2953512"/>
            <a:chOff x="892548" y="2342895"/>
            <a:chExt cx="2364795" cy="2234200"/>
          </a:xfrm>
          <a:effectLst>
            <a:outerShdw blurRad="1270000" sx="120000" sy="120000" algn="ctr" rotWithShape="0">
              <a:srgbClr val="FF0000">
                <a:alpha val="90000"/>
              </a:srgbClr>
            </a:outerShdw>
          </a:effectLst>
        </p:grpSpPr>
        <p:pic>
          <p:nvPicPr>
            <p:cNvPr id="15" name="Picture 14">
              <a:extLst>
                <a:ext uri="{FF2B5EF4-FFF2-40B4-BE49-F238E27FC236}">
                  <a16:creationId xmlns:a16="http://schemas.microsoft.com/office/drawing/2014/main" id="{50E681F4-1BF5-4633-9FDB-1D2578A419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548" y="2376432"/>
              <a:ext cx="2364795" cy="2200663"/>
            </a:xfrm>
            <a:prstGeom prst="rect">
              <a:avLst/>
            </a:prstGeom>
          </p:spPr>
        </p:pic>
        <p:grpSp>
          <p:nvGrpSpPr>
            <p:cNvPr id="17" name="Group 16">
              <a:extLst>
                <a:ext uri="{FF2B5EF4-FFF2-40B4-BE49-F238E27FC236}">
                  <a16:creationId xmlns:a16="http://schemas.microsoft.com/office/drawing/2014/main" id="{FE41D4B5-88E5-46E6-B3DD-9C11546E4296}"/>
                </a:ext>
              </a:extLst>
            </p:cNvPr>
            <p:cNvGrpSpPr/>
            <p:nvPr/>
          </p:nvGrpSpPr>
          <p:grpSpPr>
            <a:xfrm>
              <a:off x="1956611" y="2342895"/>
              <a:ext cx="507880" cy="144402"/>
              <a:chOff x="2018721" y="1721250"/>
              <a:chExt cx="507880" cy="144402"/>
            </a:xfrm>
            <a:solidFill>
              <a:srgbClr val="000000"/>
            </a:solidFill>
          </p:grpSpPr>
          <p:sp>
            <p:nvSpPr>
              <p:cNvPr id="18" name="Trapezoid 17">
                <a:extLst>
                  <a:ext uri="{FF2B5EF4-FFF2-40B4-BE49-F238E27FC236}">
                    <a16:creationId xmlns:a16="http://schemas.microsoft.com/office/drawing/2014/main" id="{C4E92BAA-B86B-40BC-83DA-E282119260B6}"/>
                  </a:ext>
                </a:extLst>
              </p:cNvPr>
              <p:cNvSpPr/>
              <p:nvPr/>
            </p:nvSpPr>
            <p:spPr>
              <a:xfrm rot="996567">
                <a:off x="2123071" y="1721250"/>
                <a:ext cx="335386" cy="103383"/>
              </a:xfrm>
              <a:prstGeom prst="trapezoid">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20310605-38F3-4E89-B937-0A63EFFE7A12}"/>
                  </a:ext>
                </a:extLst>
              </p:cNvPr>
              <p:cNvSpPr/>
              <p:nvPr/>
            </p:nvSpPr>
            <p:spPr>
              <a:xfrm rot="996567" flipV="1">
                <a:off x="2018721" y="1819933"/>
                <a:ext cx="507880" cy="45719"/>
              </a:xfrm>
              <a:prstGeom prst="trapezoid">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itle 1">
            <a:extLst>
              <a:ext uri="{FF2B5EF4-FFF2-40B4-BE49-F238E27FC236}">
                <a16:creationId xmlns:a16="http://schemas.microsoft.com/office/drawing/2014/main" id="{09B02297-60AE-47DB-AE7B-7421950A1037}"/>
              </a:ext>
            </a:extLst>
          </p:cNvPr>
          <p:cNvSpPr txBox="1">
            <a:spLocks/>
          </p:cNvSpPr>
          <p:nvPr/>
        </p:nvSpPr>
        <p:spPr>
          <a:xfrm>
            <a:off x="603420" y="393699"/>
            <a:ext cx="10244517" cy="493776"/>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r>
              <a:rPr lang="en-US" dirty="0">
                <a:solidFill>
                  <a:schemeClr val="bg1"/>
                </a:solidFill>
              </a:rPr>
              <a:t>High Risk: 67% Cases with Eviction Filings</a:t>
            </a:r>
          </a:p>
        </p:txBody>
      </p:sp>
    </p:spTree>
    <p:extLst>
      <p:ext uri="{BB962C8B-B14F-4D97-AF65-F5344CB8AC3E}">
        <p14:creationId xmlns:p14="http://schemas.microsoft.com/office/powerpoint/2010/main" val="922152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DB73AC-B0FE-4E1E-9E0A-48D498686535}"/>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36</a:t>
            </a:fld>
            <a:endParaRPr lang="en-US" dirty="0"/>
          </a:p>
        </p:txBody>
      </p:sp>
      <p:sp>
        <p:nvSpPr>
          <p:cNvPr id="16" name="Content Placeholder 1">
            <a:extLst>
              <a:ext uri="{FF2B5EF4-FFF2-40B4-BE49-F238E27FC236}">
                <a16:creationId xmlns:a16="http://schemas.microsoft.com/office/drawing/2014/main" id="{371198F3-21DA-4149-94DC-E871855E7DFB}"/>
              </a:ext>
            </a:extLst>
          </p:cNvPr>
          <p:cNvSpPr txBox="1">
            <a:spLocks/>
          </p:cNvSpPr>
          <p:nvPr/>
        </p:nvSpPr>
        <p:spPr>
          <a:xfrm>
            <a:off x="6160889" y="1612560"/>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endParaRPr lang="en-US" dirty="0">
              <a:solidFill>
                <a:schemeClr val="bg1"/>
              </a:solidFill>
            </a:endParaRPr>
          </a:p>
          <a:p>
            <a:pPr marL="285750" indent="-285750"/>
            <a:r>
              <a:rPr lang="en-US" dirty="0">
                <a:solidFill>
                  <a:schemeClr val="bg1"/>
                </a:solidFill>
              </a:rPr>
              <a:t>Small, young families</a:t>
            </a:r>
          </a:p>
          <a:p>
            <a:pPr marL="285750" indent="-285750"/>
            <a:r>
              <a:rPr lang="en-US" dirty="0">
                <a:solidFill>
                  <a:schemeClr val="bg1"/>
                </a:solidFill>
              </a:rPr>
              <a:t>High school graduates</a:t>
            </a:r>
          </a:p>
          <a:p>
            <a:pPr marL="285750" indent="-285750"/>
            <a:r>
              <a:rPr lang="en-US" dirty="0">
                <a:solidFill>
                  <a:schemeClr val="bg1"/>
                </a:solidFill>
              </a:rPr>
              <a:t>$350 average income from jobs</a:t>
            </a:r>
          </a:p>
          <a:p>
            <a:pPr marL="285750" indent="-285750"/>
            <a:r>
              <a:rPr lang="en-US" dirty="0">
                <a:solidFill>
                  <a:schemeClr val="bg1"/>
                </a:solidFill>
              </a:rPr>
              <a:t>$600 average recorded rent</a:t>
            </a:r>
          </a:p>
          <a:p>
            <a:pPr marL="285750" indent="-285750"/>
            <a:r>
              <a:rPr lang="en-US" dirty="0">
                <a:solidFill>
                  <a:schemeClr val="bg1"/>
                </a:solidFill>
              </a:rPr>
              <a:t>Average case benefit payment of $600</a:t>
            </a:r>
          </a:p>
          <a:p>
            <a:pPr marL="285750" indent="-285750"/>
            <a:r>
              <a:rPr lang="en-US" dirty="0">
                <a:solidFill>
                  <a:schemeClr val="bg1"/>
                </a:solidFill>
              </a:rPr>
              <a:t>Heavy engagement with healthcare (HC) and MFIP programs</a:t>
            </a:r>
          </a:p>
          <a:p>
            <a:pPr marL="0" algn="ctr"/>
            <a:endParaRPr lang="en-US" sz="1800" dirty="0">
              <a:solidFill>
                <a:schemeClr val="lt1"/>
              </a:solidFill>
              <a:latin typeface="+mn-lt"/>
              <a:sym typeface="Calibri"/>
            </a:endParaRPr>
          </a:p>
        </p:txBody>
      </p:sp>
      <p:pic>
        <p:nvPicPr>
          <p:cNvPr id="26" name="Graphic 25">
            <a:extLst>
              <a:ext uri="{FF2B5EF4-FFF2-40B4-BE49-F238E27FC236}">
                <a16:creationId xmlns:a16="http://schemas.microsoft.com/office/drawing/2014/main" id="{F274D74E-9EC7-45BF-A747-EDD751CE4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204459" y="1752290"/>
            <a:ext cx="2951548" cy="2743200"/>
          </a:xfrm>
          <a:prstGeom prst="rect">
            <a:avLst/>
          </a:prstGeom>
          <a:effectLst>
            <a:outerShdw blurRad="1270000" sx="120000" sy="120000" algn="ctr" rotWithShape="0">
              <a:srgbClr val="FFFF00">
                <a:alpha val="90000"/>
              </a:srgbClr>
            </a:outerShdw>
          </a:effectLst>
        </p:spPr>
      </p:pic>
      <p:pic>
        <p:nvPicPr>
          <p:cNvPr id="27" name="Picture 2" descr="Related image">
            <a:extLst>
              <a:ext uri="{FF2B5EF4-FFF2-40B4-BE49-F238E27FC236}">
                <a16:creationId xmlns:a16="http://schemas.microsoft.com/office/drawing/2014/main" id="{47D38820-1791-4E1F-B0DD-79DEFC346F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805" y="5021669"/>
            <a:ext cx="788554" cy="822960"/>
          </a:xfrm>
          <a:prstGeom prst="rect">
            <a:avLst/>
          </a:prstGeom>
          <a:noFill/>
          <a:effectLst>
            <a:outerShdw blurRad="1270000" sx="120000" sy="120000" algn="ctr" rotWithShape="0">
              <a:srgbClr val="D96DCC">
                <a:alpha val="90000"/>
              </a:srgbClr>
            </a:outerShdw>
          </a:effectLst>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02317585-EDFF-41DB-A747-C3071AA765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711461" y="4952096"/>
            <a:ext cx="766006" cy="822960"/>
          </a:xfrm>
          <a:prstGeom prst="rect">
            <a:avLst/>
          </a:prstGeom>
          <a:effectLst>
            <a:outerShdw blurRad="1270000" sx="120000" sy="120000" algn="ctr" rotWithShape="0">
              <a:srgbClr val="92D050">
                <a:alpha val="90000"/>
              </a:srgbClr>
            </a:outerShdw>
          </a:effectLst>
        </p:spPr>
      </p:pic>
      <p:sp>
        <p:nvSpPr>
          <p:cNvPr id="11" name="Footer Placeholder 5">
            <a:extLst>
              <a:ext uri="{FF2B5EF4-FFF2-40B4-BE49-F238E27FC236}">
                <a16:creationId xmlns:a16="http://schemas.microsoft.com/office/drawing/2014/main" id="{748C6218-F867-4943-B646-711E2A4A6CA9}"/>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17" name="Group 16">
            <a:extLst>
              <a:ext uri="{FF2B5EF4-FFF2-40B4-BE49-F238E27FC236}">
                <a16:creationId xmlns:a16="http://schemas.microsoft.com/office/drawing/2014/main" id="{90D1B7B4-0E45-4150-8DEA-2C4BFEEC62B6}"/>
              </a:ext>
            </a:extLst>
          </p:cNvPr>
          <p:cNvGrpSpPr/>
          <p:nvPr/>
        </p:nvGrpSpPr>
        <p:grpSpPr>
          <a:xfrm>
            <a:off x="1006337" y="3601964"/>
            <a:ext cx="960022" cy="898008"/>
            <a:chOff x="892548" y="2342895"/>
            <a:chExt cx="2364795" cy="2234200"/>
          </a:xfrm>
          <a:effectLst>
            <a:outerShdw blurRad="1270000" sx="120000" sy="120000" algn="ctr" rotWithShape="0">
              <a:srgbClr val="FF0000">
                <a:alpha val="90000"/>
              </a:srgbClr>
            </a:outerShdw>
          </a:effectLst>
        </p:grpSpPr>
        <p:pic>
          <p:nvPicPr>
            <p:cNvPr id="18" name="Picture 17">
              <a:extLst>
                <a:ext uri="{FF2B5EF4-FFF2-40B4-BE49-F238E27FC236}">
                  <a16:creationId xmlns:a16="http://schemas.microsoft.com/office/drawing/2014/main" id="{69EE3733-BF07-4A2B-9B42-0B0D81D8FB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548" y="2376432"/>
              <a:ext cx="2364795" cy="2200663"/>
            </a:xfrm>
            <a:prstGeom prst="rect">
              <a:avLst/>
            </a:prstGeom>
          </p:spPr>
        </p:pic>
        <p:grpSp>
          <p:nvGrpSpPr>
            <p:cNvPr id="20" name="Group 19">
              <a:extLst>
                <a:ext uri="{FF2B5EF4-FFF2-40B4-BE49-F238E27FC236}">
                  <a16:creationId xmlns:a16="http://schemas.microsoft.com/office/drawing/2014/main" id="{8A989C32-126C-4CD8-BF8A-4B6BC4627725}"/>
                </a:ext>
              </a:extLst>
            </p:cNvPr>
            <p:cNvGrpSpPr/>
            <p:nvPr/>
          </p:nvGrpSpPr>
          <p:grpSpPr>
            <a:xfrm>
              <a:off x="1956611" y="2342895"/>
              <a:ext cx="507880" cy="144402"/>
              <a:chOff x="2018721" y="1721250"/>
              <a:chExt cx="507880" cy="144402"/>
            </a:xfrm>
            <a:solidFill>
              <a:srgbClr val="000000"/>
            </a:solidFill>
          </p:grpSpPr>
          <p:sp>
            <p:nvSpPr>
              <p:cNvPr id="21" name="Trapezoid 20">
                <a:extLst>
                  <a:ext uri="{FF2B5EF4-FFF2-40B4-BE49-F238E27FC236}">
                    <a16:creationId xmlns:a16="http://schemas.microsoft.com/office/drawing/2014/main" id="{4D006B6C-4BAC-43E7-B891-6A7DC7D73EA8}"/>
                  </a:ext>
                </a:extLst>
              </p:cNvPr>
              <p:cNvSpPr/>
              <p:nvPr/>
            </p:nvSpPr>
            <p:spPr>
              <a:xfrm rot="996567">
                <a:off x="2123071" y="1721250"/>
                <a:ext cx="335386" cy="103383"/>
              </a:xfrm>
              <a:prstGeom prst="trapezoid">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8AAE7B39-AB85-425E-A98B-DA6506B7CAE2}"/>
                  </a:ext>
                </a:extLst>
              </p:cNvPr>
              <p:cNvSpPr/>
              <p:nvPr/>
            </p:nvSpPr>
            <p:spPr>
              <a:xfrm rot="996567" flipV="1">
                <a:off x="2018721" y="1819933"/>
                <a:ext cx="507880" cy="45719"/>
              </a:xfrm>
              <a:prstGeom prst="trapezoid">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itle 1">
            <a:extLst>
              <a:ext uri="{FF2B5EF4-FFF2-40B4-BE49-F238E27FC236}">
                <a16:creationId xmlns:a16="http://schemas.microsoft.com/office/drawing/2014/main" id="{EF792E94-B335-4806-87A7-96890A377C68}"/>
              </a:ext>
            </a:extLst>
          </p:cNvPr>
          <p:cNvSpPr txBox="1">
            <a:spLocks/>
          </p:cNvSpPr>
          <p:nvPr/>
        </p:nvSpPr>
        <p:spPr>
          <a:xfrm>
            <a:off x="603420" y="393699"/>
            <a:ext cx="10244517" cy="493776"/>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r>
              <a:rPr lang="en-US" dirty="0">
                <a:solidFill>
                  <a:schemeClr val="bg1"/>
                </a:solidFill>
              </a:rPr>
              <a:t>Medium Risk: 56% Cases with Eviction Filings</a:t>
            </a:r>
          </a:p>
        </p:txBody>
      </p:sp>
    </p:spTree>
    <p:extLst>
      <p:ext uri="{BB962C8B-B14F-4D97-AF65-F5344CB8AC3E}">
        <p14:creationId xmlns:p14="http://schemas.microsoft.com/office/powerpoint/2010/main" val="3260467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DB73AC-B0FE-4E1E-9E0A-48D498686535}"/>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37</a:t>
            </a:fld>
            <a:endParaRPr lang="en-US" dirty="0"/>
          </a:p>
        </p:txBody>
      </p:sp>
      <p:sp>
        <p:nvSpPr>
          <p:cNvPr id="16" name="Content Placeholder 1">
            <a:extLst>
              <a:ext uri="{FF2B5EF4-FFF2-40B4-BE49-F238E27FC236}">
                <a16:creationId xmlns:a16="http://schemas.microsoft.com/office/drawing/2014/main" id="{371198F3-21DA-4149-94DC-E871855E7DFB}"/>
              </a:ext>
            </a:extLst>
          </p:cNvPr>
          <p:cNvSpPr txBox="1">
            <a:spLocks/>
          </p:cNvSpPr>
          <p:nvPr/>
        </p:nvSpPr>
        <p:spPr>
          <a:xfrm>
            <a:off x="6160889" y="1612560"/>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endParaRPr lang="en-US" dirty="0">
              <a:solidFill>
                <a:schemeClr val="bg1"/>
              </a:solidFill>
            </a:endParaRPr>
          </a:p>
          <a:p>
            <a:pPr marL="285750" indent="-285750"/>
            <a:r>
              <a:rPr lang="en-US" dirty="0">
                <a:solidFill>
                  <a:schemeClr val="bg1"/>
                </a:solidFill>
              </a:rPr>
              <a:t>Average family size of 2</a:t>
            </a:r>
          </a:p>
          <a:p>
            <a:pPr marL="285750" indent="-285750"/>
            <a:r>
              <a:rPr lang="en-US" dirty="0">
                <a:solidFill>
                  <a:schemeClr val="bg1"/>
                </a:solidFill>
              </a:rPr>
              <a:t>High proportion of female household members</a:t>
            </a:r>
          </a:p>
          <a:p>
            <a:pPr marL="285750" indent="-285750"/>
            <a:r>
              <a:rPr lang="en-US" dirty="0">
                <a:solidFill>
                  <a:schemeClr val="bg1"/>
                </a:solidFill>
              </a:rPr>
              <a:t>Average age 30 years </a:t>
            </a:r>
          </a:p>
          <a:p>
            <a:pPr marL="285750" indent="-285750"/>
            <a:r>
              <a:rPr lang="en-US" dirty="0">
                <a:solidFill>
                  <a:schemeClr val="bg1"/>
                </a:solidFill>
              </a:rPr>
              <a:t>High school graduates</a:t>
            </a:r>
          </a:p>
          <a:p>
            <a:pPr marL="285750" indent="-285750"/>
            <a:r>
              <a:rPr lang="en-US" dirty="0">
                <a:solidFill>
                  <a:schemeClr val="bg1"/>
                </a:solidFill>
              </a:rPr>
              <a:t>High average job income </a:t>
            </a:r>
          </a:p>
          <a:p>
            <a:pPr marL="285750" indent="-285750"/>
            <a:r>
              <a:rPr lang="en-US" dirty="0">
                <a:solidFill>
                  <a:schemeClr val="bg1"/>
                </a:solidFill>
              </a:rPr>
              <a:t>Average recorded rent around $500</a:t>
            </a:r>
          </a:p>
          <a:p>
            <a:pPr marL="285750" indent="-285750"/>
            <a:r>
              <a:rPr lang="en-US" dirty="0">
                <a:solidFill>
                  <a:schemeClr val="bg1"/>
                </a:solidFill>
              </a:rPr>
              <a:t>Average case benefit payment of $150 </a:t>
            </a:r>
          </a:p>
          <a:p>
            <a:pPr marL="285750" indent="-285750"/>
            <a:r>
              <a:rPr lang="en-US" dirty="0">
                <a:solidFill>
                  <a:schemeClr val="bg1"/>
                </a:solidFill>
              </a:rPr>
              <a:t>High engagement with HC program</a:t>
            </a:r>
          </a:p>
          <a:p>
            <a:pPr marL="0" algn="ctr"/>
            <a:endParaRPr lang="en-US" sz="1800" dirty="0">
              <a:solidFill>
                <a:schemeClr val="lt1"/>
              </a:solidFill>
              <a:latin typeface="+mn-lt"/>
              <a:sym typeface="Calibri"/>
            </a:endParaRPr>
          </a:p>
        </p:txBody>
      </p:sp>
      <p:pic>
        <p:nvPicPr>
          <p:cNvPr id="26" name="Graphic 25">
            <a:extLst>
              <a:ext uri="{FF2B5EF4-FFF2-40B4-BE49-F238E27FC236}">
                <a16:creationId xmlns:a16="http://schemas.microsoft.com/office/drawing/2014/main" id="{F274D74E-9EC7-45BF-A747-EDD751CE4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02140" y="1732413"/>
            <a:ext cx="885464" cy="822960"/>
          </a:xfrm>
          <a:prstGeom prst="rect">
            <a:avLst/>
          </a:prstGeom>
          <a:effectLst>
            <a:outerShdw blurRad="1270000" sx="120000" sy="120000" algn="ctr" rotWithShape="0">
              <a:srgbClr val="FFFF00">
                <a:alpha val="90000"/>
              </a:srgbClr>
            </a:outerShdw>
          </a:effectLst>
        </p:spPr>
      </p:pic>
      <p:pic>
        <p:nvPicPr>
          <p:cNvPr id="27" name="Picture 2" descr="Related image">
            <a:extLst>
              <a:ext uri="{FF2B5EF4-FFF2-40B4-BE49-F238E27FC236}">
                <a16:creationId xmlns:a16="http://schemas.microsoft.com/office/drawing/2014/main" id="{47D38820-1791-4E1F-B0DD-79DEFC346F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914" y="3100845"/>
            <a:ext cx="2716128" cy="2834640"/>
          </a:xfrm>
          <a:prstGeom prst="rect">
            <a:avLst/>
          </a:prstGeom>
          <a:noFill/>
          <a:effectLst>
            <a:outerShdw blurRad="1270000" sx="120000" sy="120000" algn="ctr" rotWithShape="0">
              <a:srgbClr val="D96DCC">
                <a:alpha val="90000"/>
              </a:srgbClr>
            </a:outerShdw>
          </a:effectLst>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02317585-EDFF-41DB-A747-C3071AA765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21598" y="3103419"/>
            <a:ext cx="766006" cy="822960"/>
          </a:xfrm>
          <a:prstGeom prst="rect">
            <a:avLst/>
          </a:prstGeom>
          <a:effectLst>
            <a:outerShdw blurRad="1270000" sx="120000" sy="120000" algn="ctr" rotWithShape="0">
              <a:srgbClr val="92D050">
                <a:alpha val="90000"/>
              </a:srgbClr>
            </a:outerShdw>
          </a:effectLst>
        </p:spPr>
      </p:pic>
      <p:sp>
        <p:nvSpPr>
          <p:cNvPr id="11" name="Footer Placeholder 5">
            <a:extLst>
              <a:ext uri="{FF2B5EF4-FFF2-40B4-BE49-F238E27FC236}">
                <a16:creationId xmlns:a16="http://schemas.microsoft.com/office/drawing/2014/main" id="{E71CD05A-D4BD-4D6A-8C2E-F21A011ED0E2}"/>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17" name="Group 16">
            <a:extLst>
              <a:ext uri="{FF2B5EF4-FFF2-40B4-BE49-F238E27FC236}">
                <a16:creationId xmlns:a16="http://schemas.microsoft.com/office/drawing/2014/main" id="{A3095844-D7DE-4A5E-AC4C-BCDF0DD076EB}"/>
              </a:ext>
            </a:extLst>
          </p:cNvPr>
          <p:cNvGrpSpPr/>
          <p:nvPr/>
        </p:nvGrpSpPr>
        <p:grpSpPr>
          <a:xfrm>
            <a:off x="2719764" y="1742530"/>
            <a:ext cx="960022" cy="898008"/>
            <a:chOff x="892548" y="2342895"/>
            <a:chExt cx="2364795" cy="2234200"/>
          </a:xfrm>
          <a:effectLst>
            <a:outerShdw blurRad="1270000" sx="120000" sy="120000" algn="ctr" rotWithShape="0">
              <a:srgbClr val="FF0000">
                <a:alpha val="90000"/>
              </a:srgbClr>
            </a:outerShdw>
          </a:effectLst>
        </p:grpSpPr>
        <p:pic>
          <p:nvPicPr>
            <p:cNvPr id="18" name="Picture 17">
              <a:extLst>
                <a:ext uri="{FF2B5EF4-FFF2-40B4-BE49-F238E27FC236}">
                  <a16:creationId xmlns:a16="http://schemas.microsoft.com/office/drawing/2014/main" id="{1A6517B7-4DB4-43C3-A70B-5A7A7A29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548" y="2376432"/>
              <a:ext cx="2364795" cy="2200663"/>
            </a:xfrm>
            <a:prstGeom prst="rect">
              <a:avLst/>
            </a:prstGeom>
          </p:spPr>
        </p:pic>
        <p:grpSp>
          <p:nvGrpSpPr>
            <p:cNvPr id="20" name="Group 19">
              <a:extLst>
                <a:ext uri="{FF2B5EF4-FFF2-40B4-BE49-F238E27FC236}">
                  <a16:creationId xmlns:a16="http://schemas.microsoft.com/office/drawing/2014/main" id="{FE61A6BB-F9DE-411E-AC15-2D1BB5870B32}"/>
                </a:ext>
              </a:extLst>
            </p:cNvPr>
            <p:cNvGrpSpPr/>
            <p:nvPr/>
          </p:nvGrpSpPr>
          <p:grpSpPr>
            <a:xfrm>
              <a:off x="1956611" y="2342895"/>
              <a:ext cx="507880" cy="144402"/>
              <a:chOff x="2018721" y="1721250"/>
              <a:chExt cx="507880" cy="144402"/>
            </a:xfrm>
            <a:solidFill>
              <a:srgbClr val="000000"/>
            </a:solidFill>
          </p:grpSpPr>
          <p:sp>
            <p:nvSpPr>
              <p:cNvPr id="21" name="Trapezoid 20">
                <a:extLst>
                  <a:ext uri="{FF2B5EF4-FFF2-40B4-BE49-F238E27FC236}">
                    <a16:creationId xmlns:a16="http://schemas.microsoft.com/office/drawing/2014/main" id="{7B3F9271-3F0E-4BAB-BE87-6BF3B1A76D3C}"/>
                  </a:ext>
                </a:extLst>
              </p:cNvPr>
              <p:cNvSpPr/>
              <p:nvPr/>
            </p:nvSpPr>
            <p:spPr>
              <a:xfrm rot="996567">
                <a:off x="2123071" y="1721250"/>
                <a:ext cx="335386" cy="103383"/>
              </a:xfrm>
              <a:prstGeom prst="trapezoid">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AF2F4B50-630E-4496-B3A3-1FE3D8D4B16B}"/>
                  </a:ext>
                </a:extLst>
              </p:cNvPr>
              <p:cNvSpPr/>
              <p:nvPr/>
            </p:nvSpPr>
            <p:spPr>
              <a:xfrm rot="996567" flipV="1">
                <a:off x="2018721" y="1819933"/>
                <a:ext cx="507880" cy="45719"/>
              </a:xfrm>
              <a:prstGeom prst="trapezoid">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itle 1">
            <a:extLst>
              <a:ext uri="{FF2B5EF4-FFF2-40B4-BE49-F238E27FC236}">
                <a16:creationId xmlns:a16="http://schemas.microsoft.com/office/drawing/2014/main" id="{7F417666-CFDB-4EDE-B0E5-48170BFFD5D8}"/>
              </a:ext>
            </a:extLst>
          </p:cNvPr>
          <p:cNvSpPr txBox="1">
            <a:spLocks/>
          </p:cNvSpPr>
          <p:nvPr/>
        </p:nvSpPr>
        <p:spPr>
          <a:xfrm>
            <a:off x="603420" y="393699"/>
            <a:ext cx="10244517" cy="493776"/>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r>
              <a:rPr lang="en-US" dirty="0">
                <a:solidFill>
                  <a:schemeClr val="bg1"/>
                </a:solidFill>
              </a:rPr>
              <a:t>Medium-Low Risk: 25% Cases with Eviction Filings</a:t>
            </a:r>
          </a:p>
        </p:txBody>
      </p:sp>
    </p:spTree>
    <p:extLst>
      <p:ext uri="{BB962C8B-B14F-4D97-AF65-F5344CB8AC3E}">
        <p14:creationId xmlns:p14="http://schemas.microsoft.com/office/powerpoint/2010/main" val="1174325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DB73AC-B0FE-4E1E-9E0A-48D498686535}"/>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38</a:t>
            </a:fld>
            <a:endParaRPr lang="en-US" dirty="0"/>
          </a:p>
        </p:txBody>
      </p:sp>
      <p:sp>
        <p:nvSpPr>
          <p:cNvPr id="16" name="Content Placeholder 1">
            <a:extLst>
              <a:ext uri="{FF2B5EF4-FFF2-40B4-BE49-F238E27FC236}">
                <a16:creationId xmlns:a16="http://schemas.microsoft.com/office/drawing/2014/main" id="{371198F3-21DA-4149-94DC-E871855E7DFB}"/>
              </a:ext>
            </a:extLst>
          </p:cNvPr>
          <p:cNvSpPr txBox="1">
            <a:spLocks/>
          </p:cNvSpPr>
          <p:nvPr/>
        </p:nvSpPr>
        <p:spPr>
          <a:xfrm>
            <a:off x="6160889" y="1634330"/>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endParaRPr lang="en-US" dirty="0">
              <a:solidFill>
                <a:schemeClr val="bg1"/>
              </a:solidFill>
            </a:endParaRPr>
          </a:p>
          <a:p>
            <a:pPr marL="285750" indent="-285750"/>
            <a:r>
              <a:rPr lang="en-US" dirty="0">
                <a:solidFill>
                  <a:schemeClr val="bg1"/>
                </a:solidFill>
              </a:rPr>
              <a:t>Average age of 35 </a:t>
            </a:r>
          </a:p>
          <a:p>
            <a:pPr marL="285750" indent="-285750"/>
            <a:r>
              <a:rPr lang="en-US" dirty="0">
                <a:solidFill>
                  <a:schemeClr val="bg1"/>
                </a:solidFill>
              </a:rPr>
              <a:t>High School graduates</a:t>
            </a:r>
          </a:p>
          <a:p>
            <a:pPr marL="285750" indent="-285750"/>
            <a:r>
              <a:rPr lang="en-US" dirty="0">
                <a:solidFill>
                  <a:schemeClr val="bg1"/>
                </a:solidFill>
              </a:rPr>
              <a:t>High proportion of males</a:t>
            </a:r>
          </a:p>
          <a:p>
            <a:pPr marL="285750" indent="-285750"/>
            <a:r>
              <a:rPr lang="en-US" dirty="0">
                <a:solidFill>
                  <a:schemeClr val="bg1"/>
                </a:solidFill>
              </a:rPr>
              <a:t>High proportion of no income population</a:t>
            </a:r>
          </a:p>
          <a:p>
            <a:pPr marL="285750" indent="-285750"/>
            <a:r>
              <a:rPr lang="en-US" dirty="0">
                <a:solidFill>
                  <a:schemeClr val="bg1"/>
                </a:solidFill>
              </a:rPr>
              <a:t>Average recorded rent around $350</a:t>
            </a:r>
          </a:p>
          <a:p>
            <a:pPr marL="285750" indent="-285750"/>
            <a:r>
              <a:rPr lang="en-US" dirty="0">
                <a:solidFill>
                  <a:schemeClr val="bg1"/>
                </a:solidFill>
              </a:rPr>
              <a:t>Average case benefit payment of $150</a:t>
            </a:r>
          </a:p>
          <a:p>
            <a:pPr marL="0" algn="ctr"/>
            <a:endParaRPr lang="en-US" sz="1800" dirty="0">
              <a:solidFill>
                <a:schemeClr val="lt1"/>
              </a:solidFill>
              <a:latin typeface="+mn-lt"/>
              <a:sym typeface="Calibri"/>
            </a:endParaRPr>
          </a:p>
        </p:txBody>
      </p:sp>
      <p:pic>
        <p:nvPicPr>
          <p:cNvPr id="26" name="Graphic 25">
            <a:extLst>
              <a:ext uri="{FF2B5EF4-FFF2-40B4-BE49-F238E27FC236}">
                <a16:creationId xmlns:a16="http://schemas.microsoft.com/office/drawing/2014/main" id="{F274D74E-9EC7-45BF-A747-EDD751CE4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462793" y="1754183"/>
            <a:ext cx="885464" cy="822960"/>
          </a:xfrm>
          <a:prstGeom prst="rect">
            <a:avLst/>
          </a:prstGeom>
          <a:effectLst>
            <a:outerShdw blurRad="1270000" sx="120000" sy="120000" algn="ctr" rotWithShape="0">
              <a:srgbClr val="FFFF00">
                <a:alpha val="90000"/>
              </a:srgbClr>
            </a:outerShdw>
          </a:effectLst>
        </p:spPr>
      </p:pic>
      <p:pic>
        <p:nvPicPr>
          <p:cNvPr id="27" name="Picture 2" descr="Related image">
            <a:extLst>
              <a:ext uri="{FF2B5EF4-FFF2-40B4-BE49-F238E27FC236}">
                <a16:creationId xmlns:a16="http://schemas.microsoft.com/office/drawing/2014/main" id="{47D38820-1791-4E1F-B0DD-79DEFC346F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117" y="3214640"/>
            <a:ext cx="788553" cy="822960"/>
          </a:xfrm>
          <a:prstGeom prst="rect">
            <a:avLst/>
          </a:prstGeom>
          <a:noFill/>
          <a:effectLst>
            <a:outerShdw blurRad="1270000" sx="120000" sy="120000" algn="ctr" rotWithShape="0">
              <a:srgbClr val="D96DCC">
                <a:alpha val="90000"/>
              </a:srgbClr>
            </a:outerShdw>
          </a:effectLst>
          <a:extLst>
            <a:ext uri="{909E8E84-426E-40DD-AFC4-6F175D3DCCD1}">
              <a14:hiddenFill xmlns:a14="http://schemas.microsoft.com/office/drawing/2010/main">
                <a:solidFill>
                  <a:srgbClr val="FFFFFF"/>
                </a:solidFill>
              </a14:hiddenFill>
            </a:ext>
          </a:extLst>
        </p:spPr>
      </p:pic>
      <p:pic>
        <p:nvPicPr>
          <p:cNvPr id="28" name="Graphic 27">
            <a:extLst>
              <a:ext uri="{FF2B5EF4-FFF2-40B4-BE49-F238E27FC236}">
                <a16:creationId xmlns:a16="http://schemas.microsoft.com/office/drawing/2014/main" id="{02317585-EDFF-41DB-A747-C3071AA765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333772" y="3214640"/>
            <a:ext cx="2638470" cy="2834640"/>
          </a:xfrm>
          <a:prstGeom prst="rect">
            <a:avLst/>
          </a:prstGeom>
          <a:effectLst>
            <a:outerShdw blurRad="1270000" sx="120000" sy="120000" algn="ctr" rotWithShape="0">
              <a:srgbClr val="92D050">
                <a:alpha val="90000"/>
              </a:srgbClr>
            </a:outerShdw>
          </a:effectLst>
        </p:spPr>
      </p:pic>
      <p:sp>
        <p:nvSpPr>
          <p:cNvPr id="11" name="Footer Placeholder 5">
            <a:extLst>
              <a:ext uri="{FF2B5EF4-FFF2-40B4-BE49-F238E27FC236}">
                <a16:creationId xmlns:a16="http://schemas.microsoft.com/office/drawing/2014/main" id="{E2E0DF8D-ECBC-4F89-8BFD-63A0227B5562}"/>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17" name="Group 16">
            <a:extLst>
              <a:ext uri="{FF2B5EF4-FFF2-40B4-BE49-F238E27FC236}">
                <a16:creationId xmlns:a16="http://schemas.microsoft.com/office/drawing/2014/main" id="{6C2DD367-CA61-4FFD-9C25-3E25F17996C5}"/>
              </a:ext>
            </a:extLst>
          </p:cNvPr>
          <p:cNvGrpSpPr/>
          <p:nvPr/>
        </p:nvGrpSpPr>
        <p:grpSpPr>
          <a:xfrm>
            <a:off x="873648" y="1716659"/>
            <a:ext cx="960022" cy="898008"/>
            <a:chOff x="892548" y="2342895"/>
            <a:chExt cx="2364795" cy="2234200"/>
          </a:xfrm>
          <a:effectLst>
            <a:outerShdw blurRad="1270000" sx="120000" sy="120000" algn="ctr" rotWithShape="0">
              <a:srgbClr val="FF0000">
                <a:alpha val="90000"/>
              </a:srgbClr>
            </a:outerShdw>
          </a:effectLst>
        </p:grpSpPr>
        <p:pic>
          <p:nvPicPr>
            <p:cNvPr id="18" name="Picture 17">
              <a:extLst>
                <a:ext uri="{FF2B5EF4-FFF2-40B4-BE49-F238E27FC236}">
                  <a16:creationId xmlns:a16="http://schemas.microsoft.com/office/drawing/2014/main" id="{A156E0DA-5BAF-4C86-81D2-C653CCFB12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548" y="2376432"/>
              <a:ext cx="2364795" cy="2200663"/>
            </a:xfrm>
            <a:prstGeom prst="rect">
              <a:avLst/>
            </a:prstGeom>
          </p:spPr>
        </p:pic>
        <p:grpSp>
          <p:nvGrpSpPr>
            <p:cNvPr id="20" name="Group 19">
              <a:extLst>
                <a:ext uri="{FF2B5EF4-FFF2-40B4-BE49-F238E27FC236}">
                  <a16:creationId xmlns:a16="http://schemas.microsoft.com/office/drawing/2014/main" id="{EA96C718-2B49-482B-B6B1-A953C4F8F734}"/>
                </a:ext>
              </a:extLst>
            </p:cNvPr>
            <p:cNvGrpSpPr/>
            <p:nvPr/>
          </p:nvGrpSpPr>
          <p:grpSpPr>
            <a:xfrm>
              <a:off x="1956611" y="2342895"/>
              <a:ext cx="507880" cy="144402"/>
              <a:chOff x="2018721" y="1721250"/>
              <a:chExt cx="507880" cy="144402"/>
            </a:xfrm>
            <a:solidFill>
              <a:srgbClr val="000000"/>
            </a:solidFill>
          </p:grpSpPr>
          <p:sp>
            <p:nvSpPr>
              <p:cNvPr id="21" name="Trapezoid 20">
                <a:extLst>
                  <a:ext uri="{FF2B5EF4-FFF2-40B4-BE49-F238E27FC236}">
                    <a16:creationId xmlns:a16="http://schemas.microsoft.com/office/drawing/2014/main" id="{9380C90A-5C23-4585-B5FD-8D49B15C5D59}"/>
                  </a:ext>
                </a:extLst>
              </p:cNvPr>
              <p:cNvSpPr/>
              <p:nvPr/>
            </p:nvSpPr>
            <p:spPr>
              <a:xfrm rot="996567">
                <a:off x="2123071" y="1721250"/>
                <a:ext cx="335386" cy="103383"/>
              </a:xfrm>
              <a:prstGeom prst="trapezoid">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F827B3F2-071F-4776-A5B3-1419ADED6D9C}"/>
                  </a:ext>
                </a:extLst>
              </p:cNvPr>
              <p:cNvSpPr/>
              <p:nvPr/>
            </p:nvSpPr>
            <p:spPr>
              <a:xfrm rot="996567" flipV="1">
                <a:off x="2018721" y="1819933"/>
                <a:ext cx="507880" cy="45719"/>
              </a:xfrm>
              <a:prstGeom prst="trapezoid">
                <a:avLst/>
              </a:prstGeom>
              <a:grp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itle 1">
            <a:extLst>
              <a:ext uri="{FF2B5EF4-FFF2-40B4-BE49-F238E27FC236}">
                <a16:creationId xmlns:a16="http://schemas.microsoft.com/office/drawing/2014/main" id="{A39BA991-BEF0-4CFD-8074-930302E48554}"/>
              </a:ext>
            </a:extLst>
          </p:cNvPr>
          <p:cNvSpPr txBox="1">
            <a:spLocks/>
          </p:cNvSpPr>
          <p:nvPr/>
        </p:nvSpPr>
        <p:spPr>
          <a:xfrm>
            <a:off x="603420" y="393699"/>
            <a:ext cx="10244517" cy="493776"/>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r>
              <a:rPr lang="en-US" dirty="0">
                <a:solidFill>
                  <a:schemeClr val="bg1"/>
                </a:solidFill>
              </a:rPr>
              <a:t>Low Risk: 15% Cases with Eviction Filings</a:t>
            </a:r>
          </a:p>
        </p:txBody>
      </p:sp>
    </p:spTree>
    <p:extLst>
      <p:ext uri="{BB962C8B-B14F-4D97-AF65-F5344CB8AC3E}">
        <p14:creationId xmlns:p14="http://schemas.microsoft.com/office/powerpoint/2010/main" val="3599107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AE89-249B-4B63-ABEA-74768AAF30B7}"/>
              </a:ext>
            </a:extLst>
          </p:cNvPr>
          <p:cNvSpPr>
            <a:spLocks noGrp="1"/>
          </p:cNvSpPr>
          <p:nvPr>
            <p:ph type="title"/>
          </p:nvPr>
        </p:nvSpPr>
        <p:spPr>
          <a:xfrm>
            <a:off x="614995" y="393699"/>
            <a:ext cx="10244517" cy="1005840"/>
          </a:xfrm>
        </p:spPr>
        <p:txBody>
          <a:bodyPr/>
          <a:lstStyle/>
          <a:p>
            <a:r>
              <a:rPr lang="en-US" dirty="0">
                <a:solidFill>
                  <a:schemeClr val="bg1"/>
                </a:solidFill>
                <a:latin typeface="Calibri Light (Headings)"/>
              </a:rPr>
              <a:t>Segmentation can be implemented in two ways to assist in identifying high risk county clients</a:t>
            </a:r>
            <a:endParaRPr lang="en-US" dirty="0">
              <a:solidFill>
                <a:schemeClr val="bg1"/>
              </a:solidFill>
            </a:endParaRPr>
          </a:p>
        </p:txBody>
      </p:sp>
      <p:sp>
        <p:nvSpPr>
          <p:cNvPr id="6" name="Footer Placeholder 5">
            <a:extLst>
              <a:ext uri="{FF2B5EF4-FFF2-40B4-BE49-F238E27FC236}">
                <a16:creationId xmlns:a16="http://schemas.microsoft.com/office/drawing/2014/main" id="{6106F4B3-8D42-4A97-A184-DDC6CEDFECE8}"/>
              </a:ext>
            </a:extLst>
          </p:cNvPr>
          <p:cNvSpPr>
            <a:spLocks noGrp="1"/>
          </p:cNvSpPr>
          <p:nvPr>
            <p:ph type="ftr" sz="quarter" idx="11"/>
          </p:nvPr>
        </p:nvSpPr>
        <p:spPr>
          <a:xfrm>
            <a:off x="4861932" y="6389673"/>
            <a:ext cx="5429444" cy="295303"/>
          </a:xfrm>
        </p:spPr>
        <p:txBody>
          <a:bodyPr/>
          <a:lstStyle/>
          <a:p>
            <a:r>
              <a:rPr lang="en-US" dirty="0"/>
              <a:t>Hennepin County | CONFIDENTIAL</a:t>
            </a:r>
          </a:p>
        </p:txBody>
      </p:sp>
      <p:sp>
        <p:nvSpPr>
          <p:cNvPr id="7" name="Slide Number Placeholder 6">
            <a:extLst>
              <a:ext uri="{FF2B5EF4-FFF2-40B4-BE49-F238E27FC236}">
                <a16:creationId xmlns:a16="http://schemas.microsoft.com/office/drawing/2014/main" id="{373517E1-E046-4F7C-846A-A154199FE2FE}"/>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39</a:t>
            </a:fld>
            <a:endParaRPr lang="en-US" dirty="0"/>
          </a:p>
        </p:txBody>
      </p:sp>
      <p:sp>
        <p:nvSpPr>
          <p:cNvPr id="228" name="TextBox 227">
            <a:extLst>
              <a:ext uri="{FF2B5EF4-FFF2-40B4-BE49-F238E27FC236}">
                <a16:creationId xmlns:a16="http://schemas.microsoft.com/office/drawing/2014/main" id="{86B30D57-4D1F-4C17-B436-D4C1128A3BFB}"/>
              </a:ext>
            </a:extLst>
          </p:cNvPr>
          <p:cNvSpPr txBox="1"/>
          <p:nvPr/>
        </p:nvSpPr>
        <p:spPr>
          <a:xfrm>
            <a:off x="1425806" y="4246721"/>
            <a:ext cx="4238330" cy="1200329"/>
          </a:xfrm>
          <a:prstGeom prst="rect">
            <a:avLst/>
          </a:prstGeom>
          <a:noFill/>
        </p:spPr>
        <p:txBody>
          <a:bodyPr wrap="square" rtlCol="0">
            <a:spAutoFit/>
          </a:bodyPr>
          <a:lstStyle/>
          <a:p>
            <a:pPr algn="ctr"/>
            <a:r>
              <a:rPr lang="en-US" sz="2400" dirty="0">
                <a:solidFill>
                  <a:schemeClr val="bg1"/>
                </a:solidFill>
              </a:rPr>
              <a:t>New clients can be clustered to understand their risk of eviction filing</a:t>
            </a:r>
          </a:p>
        </p:txBody>
      </p:sp>
      <p:sp>
        <p:nvSpPr>
          <p:cNvPr id="175" name="TextBox 174">
            <a:extLst>
              <a:ext uri="{FF2B5EF4-FFF2-40B4-BE49-F238E27FC236}">
                <a16:creationId xmlns:a16="http://schemas.microsoft.com/office/drawing/2014/main" id="{81F32DE1-236F-4A81-877F-E4E3BB55D4A8}"/>
              </a:ext>
            </a:extLst>
          </p:cNvPr>
          <p:cNvSpPr txBox="1"/>
          <p:nvPr/>
        </p:nvSpPr>
        <p:spPr>
          <a:xfrm>
            <a:off x="7308419" y="4246722"/>
            <a:ext cx="4327459" cy="1200329"/>
          </a:xfrm>
          <a:prstGeom prst="rect">
            <a:avLst/>
          </a:prstGeom>
          <a:noFill/>
        </p:spPr>
        <p:txBody>
          <a:bodyPr wrap="square" rtlCol="0">
            <a:spAutoFit/>
          </a:bodyPr>
          <a:lstStyle/>
          <a:p>
            <a:pPr algn="ctr"/>
            <a:r>
              <a:rPr lang="en-US" sz="2400" dirty="0">
                <a:solidFill>
                  <a:schemeClr val="bg1"/>
                </a:solidFill>
              </a:rPr>
              <a:t>High level information on cluster demographics can be used to target public interventions</a:t>
            </a:r>
          </a:p>
        </p:txBody>
      </p:sp>
      <p:pic>
        <p:nvPicPr>
          <p:cNvPr id="19" name="Picture 18">
            <a:extLst>
              <a:ext uri="{FF2B5EF4-FFF2-40B4-BE49-F238E27FC236}">
                <a16:creationId xmlns:a16="http://schemas.microsoft.com/office/drawing/2014/main" id="{012800EC-B333-4210-B612-6072BAB552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5" b="94475" l="8073" r="92708">
                        <a14:foregroundMark x1="43750" y1="39503" x2="43750" y2="39503"/>
                        <a14:foregroundMark x1="25000" y1="17956" x2="25000" y2="17956"/>
                        <a14:foregroundMark x1="8073" y1="20166" x2="8073" y2="20166"/>
                        <a14:foregroundMark x1="18229" y1="32873" x2="18229" y2="32873"/>
                        <a14:foregroundMark x1="19271" y1="40608" x2="19271" y2="40608"/>
                        <a14:foregroundMark x1="20573" y1="47790" x2="20573" y2="47790"/>
                        <a14:foregroundMark x1="21615" y1="62983" x2="21615" y2="62983"/>
                        <a14:foregroundMark x1="21094" y1="70442" x2="21094" y2="70442"/>
                        <a14:foregroundMark x1="21875" y1="77901" x2="21875" y2="77901"/>
                        <a14:foregroundMark x1="46615" y1="82597" x2="46615" y2="82597"/>
                        <a14:foregroundMark x1="49219" y1="90055" x2="49219" y2="90055"/>
                        <a14:foregroundMark x1="61719" y1="94751" x2="61719" y2="94751"/>
                        <a14:foregroundMark x1="54427" y1="78453" x2="54427" y2="78453"/>
                        <a14:foregroundMark x1="78646" y1="83702" x2="78646" y2="83702"/>
                        <a14:foregroundMark x1="80469" y1="75691" x2="80469" y2="75691"/>
                        <a14:foregroundMark x1="82552" y1="67956" x2="82552" y2="67956"/>
                        <a14:foregroundMark x1="78646" y1="61878" x2="78646" y2="61878"/>
                        <a14:foregroundMark x1="79167" y1="54420" x2="79167" y2="54420"/>
                        <a14:foregroundMark x1="76042" y1="47790" x2="76042" y2="47790"/>
                        <a14:foregroundMark x1="75000" y1="25967" x2="75000" y2="25967"/>
                        <a14:foregroundMark x1="92708" y1="33978" x2="92708" y2="33978"/>
                      </a14:backgroundRemoval>
                    </a14:imgEffect>
                  </a14:imgLayer>
                </a14:imgProps>
              </a:ext>
            </a:extLst>
          </a:blip>
          <a:stretch>
            <a:fillRect/>
          </a:stretch>
        </p:blipFill>
        <p:spPr>
          <a:xfrm>
            <a:off x="8231994" y="1664050"/>
            <a:ext cx="2480308" cy="2338207"/>
          </a:xfrm>
          <a:prstGeom prst="rect">
            <a:avLst/>
          </a:prstGeom>
          <a:effectLst>
            <a:outerShdw blurRad="63500" sx="102000" sy="102000" algn="ctr" rotWithShape="0">
              <a:schemeClr val="bg1">
                <a:alpha val="40000"/>
              </a:schemeClr>
            </a:outerShdw>
          </a:effectLst>
        </p:spPr>
      </p:pic>
      <p:grpSp>
        <p:nvGrpSpPr>
          <p:cNvPr id="3" name="Group 2">
            <a:extLst>
              <a:ext uri="{FF2B5EF4-FFF2-40B4-BE49-F238E27FC236}">
                <a16:creationId xmlns:a16="http://schemas.microsoft.com/office/drawing/2014/main" id="{799EE8B7-5811-4FEA-BCBC-69B65A038BC4}"/>
              </a:ext>
            </a:extLst>
          </p:cNvPr>
          <p:cNvGrpSpPr/>
          <p:nvPr/>
        </p:nvGrpSpPr>
        <p:grpSpPr>
          <a:xfrm>
            <a:off x="555553" y="2354921"/>
            <a:ext cx="5978837" cy="1604679"/>
            <a:chOff x="555553" y="2354921"/>
            <a:chExt cx="5978837" cy="1604679"/>
          </a:xfrm>
        </p:grpSpPr>
        <p:cxnSp>
          <p:nvCxnSpPr>
            <p:cNvPr id="8" name="Straight Arrow Connector 7">
              <a:extLst>
                <a:ext uri="{FF2B5EF4-FFF2-40B4-BE49-F238E27FC236}">
                  <a16:creationId xmlns:a16="http://schemas.microsoft.com/office/drawing/2014/main" id="{C51A5C2B-53CD-4509-AC14-939A72C1282D}"/>
                </a:ext>
              </a:extLst>
            </p:cNvPr>
            <p:cNvCxnSpPr>
              <a:cxnSpLocks/>
            </p:cNvCxnSpPr>
            <p:nvPr/>
          </p:nvCxnSpPr>
          <p:spPr>
            <a:xfrm>
              <a:off x="2262515" y="3157260"/>
              <a:ext cx="706767" cy="1"/>
            </a:xfrm>
            <a:prstGeom prst="straightConnector1">
              <a:avLst/>
            </a:prstGeom>
            <a:ln w="76200">
              <a:solidFill>
                <a:schemeClr val="bg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51495D7-01D7-4D5B-B38F-2756846301D7}"/>
                </a:ext>
              </a:extLst>
            </p:cNvPr>
            <p:cNvSpPr txBox="1"/>
            <p:nvPr/>
          </p:nvSpPr>
          <p:spPr>
            <a:xfrm flipH="1">
              <a:off x="5095299" y="2741762"/>
              <a:ext cx="1439091" cy="1077218"/>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32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At</a:t>
              </a:r>
            </a:p>
            <a:p>
              <a:pPr algn="ctr"/>
              <a:r>
                <a:rPr lang="en-US" sz="3200" b="1" dirty="0">
                  <a:ln>
                    <a:solidFill>
                      <a:schemeClr val="tx1"/>
                    </a:solidFill>
                  </a:ln>
                  <a:solidFill>
                    <a:schemeClr val="accent1">
                      <a:lumMod val="60000"/>
                      <a:lumOff val="40000"/>
                    </a:schemeClr>
                  </a:solidFill>
                  <a:effectLst>
                    <a:outerShdw blurRad="50800" dist="38100" dir="5400000" algn="t" rotWithShape="0">
                      <a:prstClr val="black">
                        <a:alpha val="40000"/>
                      </a:prstClr>
                    </a:outerShdw>
                  </a:effectLst>
                </a:rPr>
                <a:t>Risk</a:t>
              </a:r>
            </a:p>
          </p:txBody>
        </p:sp>
        <p:pic>
          <p:nvPicPr>
            <p:cNvPr id="4" name="Graphic 3" descr="Family with two children">
              <a:extLst>
                <a:ext uri="{FF2B5EF4-FFF2-40B4-BE49-F238E27FC236}">
                  <a16:creationId xmlns:a16="http://schemas.microsoft.com/office/drawing/2014/main" id="{2C775302-ED1B-46C6-A45B-CE49BEA6FA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55553" y="2354921"/>
              <a:ext cx="1604679" cy="1604679"/>
            </a:xfrm>
            <a:prstGeom prst="rect">
              <a:avLst/>
            </a:prstGeom>
            <a:effectLst>
              <a:outerShdw blurRad="63500" sx="102000" sy="102000" algn="ctr" rotWithShape="0">
                <a:prstClr val="black">
                  <a:alpha val="40000"/>
                </a:prstClr>
              </a:outerShdw>
            </a:effectLst>
          </p:spPr>
        </p:pic>
        <p:pic>
          <p:nvPicPr>
            <p:cNvPr id="11" name="Graphic 10" descr="Hierarchy">
              <a:extLst>
                <a:ext uri="{FF2B5EF4-FFF2-40B4-BE49-F238E27FC236}">
                  <a16:creationId xmlns:a16="http://schemas.microsoft.com/office/drawing/2014/main" id="{D4629BE5-B9CC-4428-9B55-6B89946923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969282" y="2357085"/>
              <a:ext cx="1600351" cy="1600351"/>
            </a:xfrm>
            <a:prstGeom prst="rect">
              <a:avLst/>
            </a:prstGeom>
            <a:effectLst>
              <a:outerShdw blurRad="63500" sx="102000" sy="102000" algn="ctr" rotWithShape="0">
                <a:prstClr val="black">
                  <a:alpha val="40000"/>
                </a:prstClr>
              </a:outerShdw>
            </a:effectLst>
          </p:spPr>
        </p:pic>
        <p:cxnSp>
          <p:nvCxnSpPr>
            <p:cNvPr id="20" name="Straight Arrow Connector 19">
              <a:extLst>
                <a:ext uri="{FF2B5EF4-FFF2-40B4-BE49-F238E27FC236}">
                  <a16:creationId xmlns:a16="http://schemas.microsoft.com/office/drawing/2014/main" id="{F5B646CF-3640-4896-AB57-E161BCBB8B28}"/>
                </a:ext>
              </a:extLst>
            </p:cNvPr>
            <p:cNvCxnSpPr>
              <a:cxnSpLocks/>
            </p:cNvCxnSpPr>
            <p:nvPr/>
          </p:nvCxnSpPr>
          <p:spPr>
            <a:xfrm>
              <a:off x="4609070" y="3157260"/>
              <a:ext cx="706767" cy="1"/>
            </a:xfrm>
            <a:prstGeom prst="straightConnector1">
              <a:avLst/>
            </a:prstGeom>
            <a:ln w="76200">
              <a:solidFill>
                <a:schemeClr val="bg1"/>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99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14995" y="393700"/>
            <a:ext cx="10244517" cy="1004794"/>
          </a:xfrm>
          <a:prstGeom prst="rect">
            <a:avLst/>
          </a:prstGeom>
          <a:noFill/>
          <a:ln>
            <a:noFill/>
          </a:ln>
        </p:spPr>
        <p:txBody>
          <a:bodyPr spcFirstLastPara="1" wrap="square" lIns="91425" tIns="45700" rIns="91425" bIns="45700" anchor="ctr" anchorCtr="0">
            <a:noAutofit/>
          </a:bodyPr>
          <a:lstStyle/>
          <a:p>
            <a:pPr lvl="0">
              <a:spcBef>
                <a:spcPts val="0"/>
              </a:spcBef>
              <a:buClr>
                <a:srgbClr val="7A0019"/>
              </a:buClr>
              <a:buSzPts val="3600"/>
            </a:pPr>
            <a:r>
              <a:rPr lang="en-US" dirty="0">
                <a:solidFill>
                  <a:schemeClr val="bg1"/>
                </a:solidFill>
                <a:latin typeface="Calibri Light (Headings)"/>
                <a:cs typeface="Calibri" charset="0"/>
              </a:rPr>
              <a:t>Hennepin County would like to increase awareness of eviction prevention programs</a:t>
            </a:r>
            <a:endParaRPr sz="3600" dirty="0">
              <a:solidFill>
                <a:schemeClr val="bg1"/>
              </a:solidFill>
              <a:latin typeface="Calibri Light (Headings)"/>
              <a:cs typeface="Calibri" charset="0"/>
              <a:sym typeface="Calibri"/>
            </a:endParaRPr>
          </a:p>
        </p:txBody>
      </p:sp>
      <p:sp>
        <p:nvSpPr>
          <p:cNvPr id="336" name="Shape 336"/>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lvl="0"/>
            <a:r>
              <a:rPr lang="en-US" dirty="0">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34" name="Shape 334"/>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4</a:t>
            </a:fld>
            <a:endParaRPr sz="900" dirty="0">
              <a:latin typeface="Calibri"/>
              <a:ea typeface="Calibri"/>
              <a:cs typeface="Calibri"/>
              <a:sym typeface="Calibri"/>
            </a:endParaRPr>
          </a:p>
        </p:txBody>
      </p:sp>
      <p:sp>
        <p:nvSpPr>
          <p:cNvPr id="9" name="Content Placeholder 1">
            <a:extLst>
              <a:ext uri="{FF2B5EF4-FFF2-40B4-BE49-F238E27FC236}">
                <a16:creationId xmlns:a16="http://schemas.microsoft.com/office/drawing/2014/main" id="{F42FE561-8E8C-459D-99CC-7F47A48AB948}"/>
              </a:ext>
            </a:extLst>
          </p:cNvPr>
          <p:cNvSpPr txBox="1">
            <a:spLocks/>
          </p:cNvSpPr>
          <p:nvPr/>
        </p:nvSpPr>
        <p:spPr>
          <a:xfrm>
            <a:off x="531829" y="1662600"/>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b="1" u="sng" dirty="0">
                <a:solidFill>
                  <a:schemeClr val="bg1"/>
                </a:solidFill>
                <a:cs typeface="Calibri"/>
                <a:sym typeface="Calibri"/>
              </a:rPr>
              <a:t>Issue</a:t>
            </a:r>
          </a:p>
          <a:p>
            <a:pPr marL="0" indent="0">
              <a:buFont typeface="Arial" panose="020B0604020202020204" pitchFamily="34" charset="0"/>
              <a:buNone/>
            </a:pPr>
            <a:r>
              <a:rPr lang="en-US" dirty="0">
                <a:solidFill>
                  <a:schemeClr val="bg1"/>
                </a:solidFill>
                <a:cs typeface="Calibri"/>
                <a:sym typeface="Calibri"/>
              </a:rPr>
              <a:t>6,000 evictions in Hennepin County annually</a:t>
            </a:r>
          </a:p>
          <a:p>
            <a:pPr marL="0" indent="0">
              <a:buFont typeface="Arial" panose="020B0604020202020204" pitchFamily="34" charset="0"/>
              <a:buNone/>
            </a:pPr>
            <a:endParaRPr lang="en-US" sz="1800" dirty="0">
              <a:solidFill>
                <a:schemeClr val="bg1"/>
              </a:solidFill>
              <a:cs typeface="Calibri"/>
              <a:sym typeface="Calibri"/>
            </a:endParaRPr>
          </a:p>
          <a:p>
            <a:pPr marL="0" indent="0">
              <a:buFont typeface="Arial" panose="020B0604020202020204" pitchFamily="34" charset="0"/>
              <a:buNone/>
            </a:pPr>
            <a:r>
              <a:rPr lang="en-US" dirty="0">
                <a:solidFill>
                  <a:schemeClr val="bg1"/>
                </a:solidFill>
                <a:cs typeface="Calibri"/>
                <a:sym typeface="Calibri"/>
              </a:rPr>
              <a:t>Most are for non-payment of rent </a:t>
            </a:r>
          </a:p>
          <a:p>
            <a:pPr marL="0" indent="0">
              <a:buFont typeface="Arial" panose="020B0604020202020204" pitchFamily="34" charset="0"/>
              <a:buNone/>
            </a:pPr>
            <a:endParaRPr lang="en-US" sz="1800" dirty="0">
              <a:solidFill>
                <a:schemeClr val="bg1"/>
              </a:solidFill>
              <a:cs typeface="Calibri"/>
              <a:sym typeface="Calibri"/>
            </a:endParaRPr>
          </a:p>
          <a:p>
            <a:pPr marL="0" indent="0">
              <a:buFont typeface="Arial" panose="020B0604020202020204" pitchFamily="34" charset="0"/>
              <a:buNone/>
            </a:pPr>
            <a:r>
              <a:rPr lang="en-US" dirty="0">
                <a:solidFill>
                  <a:schemeClr val="bg1"/>
                </a:solidFill>
                <a:cs typeface="Calibri"/>
                <a:sym typeface="Calibri"/>
              </a:rPr>
              <a:t>Some of these evictions could be prevented with aid from an </a:t>
            </a:r>
            <a:r>
              <a:rPr lang="en-US" b="1" i="1" dirty="0">
                <a:solidFill>
                  <a:schemeClr val="bg1"/>
                </a:solidFill>
                <a:cs typeface="Calibri"/>
                <a:sym typeface="Calibri"/>
              </a:rPr>
              <a:t>emergency assistance program</a:t>
            </a:r>
            <a:r>
              <a:rPr lang="en-US" dirty="0">
                <a:solidFill>
                  <a:schemeClr val="bg1"/>
                </a:solidFill>
                <a:cs typeface="Calibri"/>
                <a:sym typeface="Calibri"/>
              </a:rPr>
              <a:t> if identified in time.</a:t>
            </a:r>
          </a:p>
          <a:p>
            <a:pPr marL="0" algn="ctr"/>
            <a:endParaRPr lang="en-US" sz="1800" dirty="0">
              <a:solidFill>
                <a:schemeClr val="lt1"/>
              </a:solidFill>
              <a:latin typeface="+mn-lt"/>
              <a:sym typeface="Calibri"/>
            </a:endParaRPr>
          </a:p>
        </p:txBody>
      </p:sp>
    </p:spTree>
    <p:extLst>
      <p:ext uri="{BB962C8B-B14F-4D97-AF65-F5344CB8AC3E}">
        <p14:creationId xmlns:p14="http://schemas.microsoft.com/office/powerpoint/2010/main" val="2195418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Evaluation of Program Awareness</a:t>
            </a:r>
          </a:p>
        </p:txBody>
      </p:sp>
    </p:spTree>
    <p:extLst>
      <p:ext uri="{BB962C8B-B14F-4D97-AF65-F5344CB8AC3E}">
        <p14:creationId xmlns:p14="http://schemas.microsoft.com/office/powerpoint/2010/main" val="2209394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764410-E32D-4A33-B297-B578C5D0E020}"/>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41</a:t>
            </a:fld>
            <a:endParaRPr lang="en-US" dirty="0"/>
          </a:p>
        </p:txBody>
      </p:sp>
      <p:sp>
        <p:nvSpPr>
          <p:cNvPr id="74" name="Shape 336">
            <a:extLst>
              <a:ext uri="{FF2B5EF4-FFF2-40B4-BE49-F238E27FC236}">
                <a16:creationId xmlns:a16="http://schemas.microsoft.com/office/drawing/2014/main" id="{78AA906E-F45D-4976-B8F3-B8591FDB16AD}"/>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75" name="Title 1">
            <a:extLst>
              <a:ext uri="{FF2B5EF4-FFF2-40B4-BE49-F238E27FC236}">
                <a16:creationId xmlns:a16="http://schemas.microsoft.com/office/drawing/2014/main" id="{A066667B-DA08-4D95-A404-EEC0F0914F02}"/>
              </a:ext>
            </a:extLst>
          </p:cNvPr>
          <p:cNvSpPr>
            <a:spLocks noGrp="1"/>
          </p:cNvSpPr>
          <p:nvPr>
            <p:ph type="title"/>
          </p:nvPr>
        </p:nvSpPr>
        <p:spPr>
          <a:xfrm>
            <a:off x="614995" y="393699"/>
            <a:ext cx="10244517" cy="1005840"/>
          </a:xfrm>
        </p:spPr>
        <p:txBody>
          <a:bodyPr/>
          <a:lstStyle/>
          <a:p>
            <a:r>
              <a:rPr lang="en-US" dirty="0">
                <a:solidFill>
                  <a:schemeClr val="bg1"/>
                </a:solidFill>
              </a:rPr>
              <a:t>Are County Clients </a:t>
            </a:r>
            <a:r>
              <a:rPr lang="en-US" b="1" u="sng" dirty="0">
                <a:solidFill>
                  <a:schemeClr val="bg1"/>
                </a:solidFill>
              </a:rPr>
              <a:t>who face eviction filings</a:t>
            </a:r>
            <a:r>
              <a:rPr lang="en-US" dirty="0">
                <a:solidFill>
                  <a:schemeClr val="bg1"/>
                </a:solidFill>
              </a:rPr>
              <a:t> unaware of Emergency Assistance?</a:t>
            </a:r>
            <a:endParaRPr lang="en-US" dirty="0"/>
          </a:p>
        </p:txBody>
      </p:sp>
    </p:spTree>
    <p:extLst>
      <p:ext uri="{BB962C8B-B14F-4D97-AF65-F5344CB8AC3E}">
        <p14:creationId xmlns:p14="http://schemas.microsoft.com/office/powerpoint/2010/main" val="963433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B7F17-5486-4AF1-85F9-F94DDAC73FD5}"/>
              </a:ext>
            </a:extLst>
          </p:cNvPr>
          <p:cNvSpPr>
            <a:spLocks noGrp="1"/>
          </p:cNvSpPr>
          <p:nvPr>
            <p:ph idx="1"/>
          </p:nvPr>
        </p:nvSpPr>
        <p:spPr>
          <a:xfrm>
            <a:off x="614996" y="1437106"/>
            <a:ext cx="10244516" cy="4739857"/>
          </a:xfrm>
        </p:spPr>
        <p:txBody>
          <a:bodyPr/>
          <a:lstStyle/>
          <a:p>
            <a:pPr marL="0" indent="0">
              <a:buNone/>
            </a:pPr>
            <a:r>
              <a:rPr lang="en-US" b="1" dirty="0">
                <a:solidFill>
                  <a:schemeClr val="bg1"/>
                </a:solidFill>
              </a:rPr>
              <a:t>Within our time range, approximately 81% of total eviction filings are preceded by an Emergency Assistance application.</a:t>
            </a:r>
          </a:p>
        </p:txBody>
      </p:sp>
      <p:sp>
        <p:nvSpPr>
          <p:cNvPr id="7" name="Slide Number Placeholder 6">
            <a:extLst>
              <a:ext uri="{FF2B5EF4-FFF2-40B4-BE49-F238E27FC236}">
                <a16:creationId xmlns:a16="http://schemas.microsoft.com/office/drawing/2014/main" id="{3E764410-E32D-4A33-B297-B578C5D0E020}"/>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42</a:t>
            </a:fld>
            <a:endParaRPr lang="en-US" dirty="0"/>
          </a:p>
        </p:txBody>
      </p:sp>
      <p:sp>
        <p:nvSpPr>
          <p:cNvPr id="74" name="Shape 336">
            <a:extLst>
              <a:ext uri="{FF2B5EF4-FFF2-40B4-BE49-F238E27FC236}">
                <a16:creationId xmlns:a16="http://schemas.microsoft.com/office/drawing/2014/main" id="{78AA906E-F45D-4976-B8F3-B8591FDB16AD}"/>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75" name="Title 1">
            <a:extLst>
              <a:ext uri="{FF2B5EF4-FFF2-40B4-BE49-F238E27FC236}">
                <a16:creationId xmlns:a16="http://schemas.microsoft.com/office/drawing/2014/main" id="{A066667B-DA08-4D95-A404-EEC0F0914F02}"/>
              </a:ext>
            </a:extLst>
          </p:cNvPr>
          <p:cNvSpPr>
            <a:spLocks noGrp="1"/>
          </p:cNvSpPr>
          <p:nvPr>
            <p:ph type="title"/>
          </p:nvPr>
        </p:nvSpPr>
        <p:spPr>
          <a:xfrm>
            <a:off x="614995" y="393699"/>
            <a:ext cx="10244517" cy="1005840"/>
          </a:xfrm>
        </p:spPr>
        <p:txBody>
          <a:bodyPr/>
          <a:lstStyle/>
          <a:p>
            <a:r>
              <a:rPr lang="en-US" dirty="0">
                <a:solidFill>
                  <a:schemeClr val="bg1"/>
                </a:solidFill>
              </a:rPr>
              <a:t>Are County Clients </a:t>
            </a:r>
            <a:r>
              <a:rPr lang="en-US" b="1" u="sng" dirty="0">
                <a:solidFill>
                  <a:schemeClr val="bg1"/>
                </a:solidFill>
              </a:rPr>
              <a:t>who face eviction filings</a:t>
            </a:r>
            <a:r>
              <a:rPr lang="en-US" dirty="0">
                <a:solidFill>
                  <a:schemeClr val="bg1"/>
                </a:solidFill>
              </a:rPr>
              <a:t> unaware of Emergency Assistance?</a:t>
            </a:r>
            <a:endParaRPr lang="en-US" dirty="0"/>
          </a:p>
        </p:txBody>
      </p:sp>
    </p:spTree>
    <p:extLst>
      <p:ext uri="{BB962C8B-B14F-4D97-AF65-F5344CB8AC3E}">
        <p14:creationId xmlns:p14="http://schemas.microsoft.com/office/powerpoint/2010/main" val="2246352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B7F17-5486-4AF1-85F9-F94DDAC73FD5}"/>
              </a:ext>
            </a:extLst>
          </p:cNvPr>
          <p:cNvSpPr>
            <a:spLocks noGrp="1"/>
          </p:cNvSpPr>
          <p:nvPr>
            <p:ph idx="1"/>
          </p:nvPr>
        </p:nvSpPr>
        <p:spPr>
          <a:xfrm>
            <a:off x="614996" y="1437106"/>
            <a:ext cx="10244516" cy="4739857"/>
          </a:xfrm>
        </p:spPr>
        <p:txBody>
          <a:bodyPr/>
          <a:lstStyle/>
          <a:p>
            <a:pPr marL="0" indent="0">
              <a:buNone/>
            </a:pPr>
            <a:r>
              <a:rPr lang="en-US" b="1" dirty="0">
                <a:solidFill>
                  <a:schemeClr val="bg1"/>
                </a:solidFill>
              </a:rPr>
              <a:t>Within our time range, approximately 81% of total eviction filings are preceded by an Emergency Assistance application.</a:t>
            </a:r>
          </a:p>
        </p:txBody>
      </p:sp>
      <p:sp>
        <p:nvSpPr>
          <p:cNvPr id="7" name="Slide Number Placeholder 6">
            <a:extLst>
              <a:ext uri="{FF2B5EF4-FFF2-40B4-BE49-F238E27FC236}">
                <a16:creationId xmlns:a16="http://schemas.microsoft.com/office/drawing/2014/main" id="{3E764410-E32D-4A33-B297-B578C5D0E020}"/>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43</a:t>
            </a:fld>
            <a:endParaRPr lang="en-US" dirty="0"/>
          </a:p>
        </p:txBody>
      </p:sp>
      <p:sp>
        <p:nvSpPr>
          <p:cNvPr id="17" name="Oval 16">
            <a:extLst>
              <a:ext uri="{FF2B5EF4-FFF2-40B4-BE49-F238E27FC236}">
                <a16:creationId xmlns:a16="http://schemas.microsoft.com/office/drawing/2014/main" id="{B9DCAA0D-DEF9-4AE4-8B5E-DBA7B38E8B57}"/>
              </a:ext>
            </a:extLst>
          </p:cNvPr>
          <p:cNvSpPr/>
          <p:nvPr/>
        </p:nvSpPr>
        <p:spPr>
          <a:xfrm>
            <a:off x="6787147" y="5631540"/>
            <a:ext cx="199850" cy="186981"/>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0333AEE-6C78-4B07-B49F-070CC1E1D504}"/>
              </a:ext>
            </a:extLst>
          </p:cNvPr>
          <p:cNvSpPr/>
          <p:nvPr/>
        </p:nvSpPr>
        <p:spPr>
          <a:xfrm>
            <a:off x="6787147" y="6067718"/>
            <a:ext cx="199850" cy="18698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8A7C31A-62F7-4AE0-971A-17D9125B5C8B}"/>
              </a:ext>
            </a:extLst>
          </p:cNvPr>
          <p:cNvSpPr txBox="1"/>
          <p:nvPr/>
        </p:nvSpPr>
        <p:spPr>
          <a:xfrm>
            <a:off x="6713574" y="5190084"/>
            <a:ext cx="1460937" cy="369332"/>
          </a:xfrm>
          <a:prstGeom prst="rect">
            <a:avLst/>
          </a:prstGeom>
          <a:noFill/>
        </p:spPr>
        <p:txBody>
          <a:bodyPr wrap="square" rtlCol="0">
            <a:spAutoFit/>
          </a:bodyPr>
          <a:lstStyle/>
          <a:p>
            <a:r>
              <a:rPr lang="en-US" u="sng" dirty="0">
                <a:solidFill>
                  <a:schemeClr val="bg1"/>
                </a:solidFill>
              </a:rPr>
              <a:t>Key:</a:t>
            </a:r>
          </a:p>
        </p:txBody>
      </p:sp>
      <p:sp>
        <p:nvSpPr>
          <p:cNvPr id="67" name="TextBox 66">
            <a:extLst>
              <a:ext uri="{FF2B5EF4-FFF2-40B4-BE49-F238E27FC236}">
                <a16:creationId xmlns:a16="http://schemas.microsoft.com/office/drawing/2014/main" id="{A77EFD3D-7F5C-432E-A365-47F9A513D39C}"/>
              </a:ext>
            </a:extLst>
          </p:cNvPr>
          <p:cNvSpPr txBox="1"/>
          <p:nvPr/>
        </p:nvSpPr>
        <p:spPr>
          <a:xfrm>
            <a:off x="7056204" y="5559416"/>
            <a:ext cx="1499737" cy="369332"/>
          </a:xfrm>
          <a:prstGeom prst="rect">
            <a:avLst/>
          </a:prstGeom>
          <a:noFill/>
        </p:spPr>
        <p:txBody>
          <a:bodyPr wrap="square" rtlCol="0">
            <a:spAutoFit/>
          </a:bodyPr>
          <a:lstStyle/>
          <a:p>
            <a:r>
              <a:rPr lang="en-US" dirty="0">
                <a:solidFill>
                  <a:schemeClr val="bg1"/>
                </a:solidFill>
              </a:rPr>
              <a:t>Eviction Filing</a:t>
            </a:r>
          </a:p>
        </p:txBody>
      </p:sp>
      <p:sp>
        <p:nvSpPr>
          <p:cNvPr id="68" name="TextBox 67">
            <a:extLst>
              <a:ext uri="{FF2B5EF4-FFF2-40B4-BE49-F238E27FC236}">
                <a16:creationId xmlns:a16="http://schemas.microsoft.com/office/drawing/2014/main" id="{9A29FC58-9666-4979-9C26-D0B058BC1FED}"/>
              </a:ext>
            </a:extLst>
          </p:cNvPr>
          <p:cNvSpPr txBox="1"/>
          <p:nvPr/>
        </p:nvSpPr>
        <p:spPr>
          <a:xfrm>
            <a:off x="7048150" y="5958472"/>
            <a:ext cx="1967847" cy="369332"/>
          </a:xfrm>
          <a:prstGeom prst="rect">
            <a:avLst/>
          </a:prstGeom>
          <a:noFill/>
        </p:spPr>
        <p:txBody>
          <a:bodyPr wrap="square" rtlCol="0">
            <a:spAutoFit/>
          </a:bodyPr>
          <a:lstStyle/>
          <a:p>
            <a:r>
              <a:rPr lang="en-US" dirty="0">
                <a:solidFill>
                  <a:schemeClr val="bg1"/>
                </a:solidFill>
              </a:rPr>
              <a:t>Denied EA/EGA</a:t>
            </a:r>
          </a:p>
        </p:txBody>
      </p:sp>
      <p:sp>
        <p:nvSpPr>
          <p:cNvPr id="62" name="Oval 61">
            <a:extLst>
              <a:ext uri="{FF2B5EF4-FFF2-40B4-BE49-F238E27FC236}">
                <a16:creationId xmlns:a16="http://schemas.microsoft.com/office/drawing/2014/main" id="{FAB46D3D-D99E-4A2B-9BA9-4190B2F7A55C}"/>
              </a:ext>
            </a:extLst>
          </p:cNvPr>
          <p:cNvSpPr/>
          <p:nvPr/>
        </p:nvSpPr>
        <p:spPr>
          <a:xfrm>
            <a:off x="8715795" y="5636800"/>
            <a:ext cx="199850" cy="1869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6DFC4773-3007-4ACA-9136-4C8A46F16520}"/>
              </a:ext>
            </a:extLst>
          </p:cNvPr>
          <p:cNvSpPr txBox="1"/>
          <p:nvPr/>
        </p:nvSpPr>
        <p:spPr>
          <a:xfrm>
            <a:off x="8984852" y="5564676"/>
            <a:ext cx="1854990" cy="369332"/>
          </a:xfrm>
          <a:prstGeom prst="rect">
            <a:avLst/>
          </a:prstGeom>
          <a:noFill/>
        </p:spPr>
        <p:txBody>
          <a:bodyPr wrap="square" rtlCol="0">
            <a:spAutoFit/>
          </a:bodyPr>
          <a:lstStyle/>
          <a:p>
            <a:r>
              <a:rPr lang="en-US" dirty="0">
                <a:solidFill>
                  <a:schemeClr val="bg1"/>
                </a:solidFill>
              </a:rPr>
              <a:t>Received EA/EGA</a:t>
            </a:r>
          </a:p>
        </p:txBody>
      </p:sp>
      <p:sp>
        <p:nvSpPr>
          <p:cNvPr id="74" name="Shape 336">
            <a:extLst>
              <a:ext uri="{FF2B5EF4-FFF2-40B4-BE49-F238E27FC236}">
                <a16:creationId xmlns:a16="http://schemas.microsoft.com/office/drawing/2014/main" id="{78AA906E-F45D-4976-B8F3-B8591FDB16AD}"/>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75" name="Title 1">
            <a:extLst>
              <a:ext uri="{FF2B5EF4-FFF2-40B4-BE49-F238E27FC236}">
                <a16:creationId xmlns:a16="http://schemas.microsoft.com/office/drawing/2014/main" id="{A066667B-DA08-4D95-A404-EEC0F0914F02}"/>
              </a:ext>
            </a:extLst>
          </p:cNvPr>
          <p:cNvSpPr>
            <a:spLocks noGrp="1"/>
          </p:cNvSpPr>
          <p:nvPr>
            <p:ph type="title"/>
          </p:nvPr>
        </p:nvSpPr>
        <p:spPr>
          <a:xfrm>
            <a:off x="614995" y="393699"/>
            <a:ext cx="10244517" cy="1005840"/>
          </a:xfrm>
        </p:spPr>
        <p:txBody>
          <a:bodyPr/>
          <a:lstStyle/>
          <a:p>
            <a:r>
              <a:rPr lang="en-US" dirty="0">
                <a:solidFill>
                  <a:schemeClr val="bg1"/>
                </a:solidFill>
              </a:rPr>
              <a:t>Are County Clients </a:t>
            </a:r>
            <a:r>
              <a:rPr lang="en-US" b="1" u="sng" dirty="0">
                <a:solidFill>
                  <a:schemeClr val="bg1"/>
                </a:solidFill>
              </a:rPr>
              <a:t>who face eviction filings</a:t>
            </a:r>
            <a:r>
              <a:rPr lang="en-US" dirty="0">
                <a:solidFill>
                  <a:schemeClr val="bg1"/>
                </a:solidFill>
              </a:rPr>
              <a:t> unaware of Emergency Assistance?</a:t>
            </a:r>
            <a:endParaRPr lang="en-US" dirty="0"/>
          </a:p>
        </p:txBody>
      </p:sp>
      <p:grpSp>
        <p:nvGrpSpPr>
          <p:cNvPr id="36" name="Group 35">
            <a:extLst>
              <a:ext uri="{FF2B5EF4-FFF2-40B4-BE49-F238E27FC236}">
                <a16:creationId xmlns:a16="http://schemas.microsoft.com/office/drawing/2014/main" id="{C605357E-37D2-481E-82B6-FCBA82C380DA}"/>
              </a:ext>
            </a:extLst>
          </p:cNvPr>
          <p:cNvGrpSpPr/>
          <p:nvPr/>
        </p:nvGrpSpPr>
        <p:grpSpPr>
          <a:xfrm>
            <a:off x="755796" y="4569252"/>
            <a:ext cx="4882718" cy="158510"/>
            <a:chOff x="6791418" y="2096610"/>
            <a:chExt cx="4882718" cy="380261"/>
          </a:xfrm>
        </p:grpSpPr>
        <p:cxnSp>
          <p:nvCxnSpPr>
            <p:cNvPr id="37" name="Straight Arrow Connector 36">
              <a:extLst>
                <a:ext uri="{FF2B5EF4-FFF2-40B4-BE49-F238E27FC236}">
                  <a16:creationId xmlns:a16="http://schemas.microsoft.com/office/drawing/2014/main" id="{A4D513E2-DBB3-4793-BCBD-2298E26D36A7}"/>
                </a:ext>
              </a:extLst>
            </p:cNvPr>
            <p:cNvCxnSpPr/>
            <p:nvPr/>
          </p:nvCxnSpPr>
          <p:spPr>
            <a:xfrm>
              <a:off x="6791418" y="2281561"/>
              <a:ext cx="4882718"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1CA940-5699-4CC2-87EC-B58449FAD007}"/>
                </a:ext>
              </a:extLst>
            </p:cNvPr>
            <p:cNvCxnSpPr/>
            <p:nvPr/>
          </p:nvCxnSpPr>
          <p:spPr>
            <a:xfrm>
              <a:off x="7217546" y="2104009"/>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6D0DB-6023-4B5E-A257-1EE802E8C9C0}"/>
                </a:ext>
              </a:extLst>
            </p:cNvPr>
            <p:cNvCxnSpPr/>
            <p:nvPr/>
          </p:nvCxnSpPr>
          <p:spPr>
            <a:xfrm>
              <a:off x="8035772"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653925-DD7D-42E7-828D-DFFF12C9B557}"/>
                </a:ext>
              </a:extLst>
            </p:cNvPr>
            <p:cNvCxnSpPr/>
            <p:nvPr/>
          </p:nvCxnSpPr>
          <p:spPr>
            <a:xfrm>
              <a:off x="8889507"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9B3760-A6EE-41F8-ADA2-491334517A37}"/>
                </a:ext>
              </a:extLst>
            </p:cNvPr>
            <p:cNvCxnSpPr/>
            <p:nvPr/>
          </p:nvCxnSpPr>
          <p:spPr>
            <a:xfrm>
              <a:off x="975212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048E03-35E0-48A1-BCC2-CCD6ABA1F224}"/>
                </a:ext>
              </a:extLst>
            </p:cNvPr>
            <p:cNvCxnSpPr/>
            <p:nvPr/>
          </p:nvCxnSpPr>
          <p:spPr>
            <a:xfrm>
              <a:off x="1055111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AF34C6-709C-4C45-9A95-592ED7C5383D}"/>
                </a:ext>
              </a:extLst>
            </p:cNvPr>
            <p:cNvCxnSpPr>
              <a:cxnSpLocks/>
            </p:cNvCxnSpPr>
            <p:nvPr/>
          </p:nvCxnSpPr>
          <p:spPr>
            <a:xfrm>
              <a:off x="11338560"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D45E6831-215C-4FDB-B96E-8C9055180C32}"/>
              </a:ext>
            </a:extLst>
          </p:cNvPr>
          <p:cNvSpPr/>
          <p:nvPr/>
        </p:nvSpPr>
        <p:spPr>
          <a:xfrm>
            <a:off x="2611313" y="4363856"/>
            <a:ext cx="502902" cy="545853"/>
          </a:xfrm>
          <a:prstGeom prst="ellipse">
            <a:avLst/>
          </a:prstGeom>
          <a:noFill/>
          <a:ln w="28575">
            <a:solidFill>
              <a:srgbClr val="AFD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742B0EC6-0320-4710-9D6A-D79CC948715B}"/>
              </a:ext>
            </a:extLst>
          </p:cNvPr>
          <p:cNvGrpSpPr/>
          <p:nvPr/>
        </p:nvGrpSpPr>
        <p:grpSpPr>
          <a:xfrm>
            <a:off x="755796" y="3681751"/>
            <a:ext cx="4882718" cy="158510"/>
            <a:chOff x="6791418" y="2096610"/>
            <a:chExt cx="4882718" cy="380261"/>
          </a:xfrm>
        </p:grpSpPr>
        <p:cxnSp>
          <p:nvCxnSpPr>
            <p:cNvPr id="46" name="Straight Arrow Connector 45">
              <a:extLst>
                <a:ext uri="{FF2B5EF4-FFF2-40B4-BE49-F238E27FC236}">
                  <a16:creationId xmlns:a16="http://schemas.microsoft.com/office/drawing/2014/main" id="{FD9BEDE7-053D-4051-A40D-57F932E0B256}"/>
                </a:ext>
              </a:extLst>
            </p:cNvPr>
            <p:cNvCxnSpPr/>
            <p:nvPr/>
          </p:nvCxnSpPr>
          <p:spPr>
            <a:xfrm>
              <a:off x="6791418" y="2281561"/>
              <a:ext cx="4882718"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D89214-06D9-4369-868D-04B468CDFE5C}"/>
                </a:ext>
              </a:extLst>
            </p:cNvPr>
            <p:cNvCxnSpPr/>
            <p:nvPr/>
          </p:nvCxnSpPr>
          <p:spPr>
            <a:xfrm>
              <a:off x="7217546" y="2104009"/>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D826E08-054C-48FD-9698-3365B839E18B}"/>
                </a:ext>
              </a:extLst>
            </p:cNvPr>
            <p:cNvCxnSpPr/>
            <p:nvPr/>
          </p:nvCxnSpPr>
          <p:spPr>
            <a:xfrm>
              <a:off x="8035772"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A6672FB-7744-46AC-952E-20F319DFD060}"/>
                </a:ext>
              </a:extLst>
            </p:cNvPr>
            <p:cNvCxnSpPr/>
            <p:nvPr/>
          </p:nvCxnSpPr>
          <p:spPr>
            <a:xfrm>
              <a:off x="8889507"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4045FF1-9DED-43D7-BEBF-654EE0CCD9C1}"/>
                </a:ext>
              </a:extLst>
            </p:cNvPr>
            <p:cNvCxnSpPr/>
            <p:nvPr/>
          </p:nvCxnSpPr>
          <p:spPr>
            <a:xfrm>
              <a:off x="975212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BF85FC-FA6E-42D5-90B9-8EEDFD02A2E5}"/>
                </a:ext>
              </a:extLst>
            </p:cNvPr>
            <p:cNvCxnSpPr/>
            <p:nvPr/>
          </p:nvCxnSpPr>
          <p:spPr>
            <a:xfrm>
              <a:off x="1055111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0DA09D-2328-4798-AB55-EAFDD8E9F573}"/>
                </a:ext>
              </a:extLst>
            </p:cNvPr>
            <p:cNvCxnSpPr>
              <a:cxnSpLocks/>
            </p:cNvCxnSpPr>
            <p:nvPr/>
          </p:nvCxnSpPr>
          <p:spPr>
            <a:xfrm>
              <a:off x="11338560"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A478B1B6-FC6A-43A3-A894-D0DFE892F78A}"/>
              </a:ext>
            </a:extLst>
          </p:cNvPr>
          <p:cNvSpPr/>
          <p:nvPr/>
        </p:nvSpPr>
        <p:spPr>
          <a:xfrm>
            <a:off x="930480" y="3432739"/>
            <a:ext cx="502902" cy="54585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7F859BF-E69D-4244-8BB3-C25EA4A90971}"/>
              </a:ext>
            </a:extLst>
          </p:cNvPr>
          <p:cNvSpPr/>
          <p:nvPr/>
        </p:nvSpPr>
        <p:spPr>
          <a:xfrm>
            <a:off x="3465055" y="3465700"/>
            <a:ext cx="502902" cy="545853"/>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02EDD96-A7C7-4227-B73C-EBFF5E31C7A6}"/>
              </a:ext>
            </a:extLst>
          </p:cNvPr>
          <p:cNvSpPr/>
          <p:nvPr/>
        </p:nvSpPr>
        <p:spPr>
          <a:xfrm>
            <a:off x="5051487" y="4359161"/>
            <a:ext cx="502902" cy="545853"/>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E4B2CA0-62A4-465C-A145-9E16D36175DA}"/>
              </a:ext>
            </a:extLst>
          </p:cNvPr>
          <p:cNvSpPr txBox="1"/>
          <p:nvPr/>
        </p:nvSpPr>
        <p:spPr>
          <a:xfrm>
            <a:off x="4911016" y="3840261"/>
            <a:ext cx="1088614" cy="369332"/>
          </a:xfrm>
          <a:prstGeom prst="rect">
            <a:avLst/>
          </a:prstGeom>
          <a:noFill/>
        </p:spPr>
        <p:txBody>
          <a:bodyPr wrap="square" rtlCol="0">
            <a:spAutoFit/>
          </a:bodyPr>
          <a:lstStyle/>
          <a:p>
            <a:r>
              <a:rPr lang="en-US" i="1" dirty="0">
                <a:solidFill>
                  <a:srgbClr val="FDBE57"/>
                </a:solidFill>
              </a:rPr>
              <a:t>Months</a:t>
            </a:r>
            <a:endParaRPr lang="en-US" sz="1600" i="1" dirty="0">
              <a:solidFill>
                <a:srgbClr val="FDBE57"/>
              </a:solidFill>
            </a:endParaRPr>
          </a:p>
        </p:txBody>
      </p:sp>
      <p:sp>
        <p:nvSpPr>
          <p:cNvPr id="58" name="TextBox 57">
            <a:extLst>
              <a:ext uri="{FF2B5EF4-FFF2-40B4-BE49-F238E27FC236}">
                <a16:creationId xmlns:a16="http://schemas.microsoft.com/office/drawing/2014/main" id="{09DDF8A8-C143-46C4-894C-83A8EAA267DE}"/>
              </a:ext>
            </a:extLst>
          </p:cNvPr>
          <p:cNvSpPr txBox="1"/>
          <p:nvPr/>
        </p:nvSpPr>
        <p:spPr>
          <a:xfrm>
            <a:off x="4914330" y="5027735"/>
            <a:ext cx="1085300" cy="369332"/>
          </a:xfrm>
          <a:prstGeom prst="rect">
            <a:avLst/>
          </a:prstGeom>
          <a:noFill/>
        </p:spPr>
        <p:txBody>
          <a:bodyPr wrap="square" rtlCol="0">
            <a:spAutoFit/>
          </a:bodyPr>
          <a:lstStyle/>
          <a:p>
            <a:r>
              <a:rPr lang="en-US" i="1" dirty="0">
                <a:solidFill>
                  <a:srgbClr val="FDBE57"/>
                </a:solidFill>
              </a:rPr>
              <a:t>Months</a:t>
            </a:r>
            <a:endParaRPr lang="en-US" sz="1600" i="1" dirty="0">
              <a:solidFill>
                <a:srgbClr val="FDBE57"/>
              </a:solidFill>
            </a:endParaRPr>
          </a:p>
        </p:txBody>
      </p:sp>
      <p:sp>
        <p:nvSpPr>
          <p:cNvPr id="60" name="TextBox 59">
            <a:extLst>
              <a:ext uri="{FF2B5EF4-FFF2-40B4-BE49-F238E27FC236}">
                <a16:creationId xmlns:a16="http://schemas.microsoft.com/office/drawing/2014/main" id="{477E8A49-C43B-4EF9-B9AC-19A5648C2956}"/>
              </a:ext>
            </a:extLst>
          </p:cNvPr>
          <p:cNvSpPr txBox="1"/>
          <p:nvPr/>
        </p:nvSpPr>
        <p:spPr>
          <a:xfrm>
            <a:off x="1052575" y="2607841"/>
            <a:ext cx="1274216" cy="769441"/>
          </a:xfrm>
          <a:prstGeom prst="rect">
            <a:avLst/>
          </a:prstGeom>
          <a:noFill/>
        </p:spPr>
        <p:txBody>
          <a:bodyPr wrap="square" rtlCol="0">
            <a:spAutoFit/>
          </a:bodyPr>
          <a:lstStyle/>
          <a:p>
            <a:r>
              <a:rPr lang="en-US" sz="4400" dirty="0">
                <a:solidFill>
                  <a:schemeClr val="bg1"/>
                </a:solidFill>
              </a:rPr>
              <a:t>81%</a:t>
            </a:r>
          </a:p>
        </p:txBody>
      </p:sp>
    </p:spTree>
    <p:extLst>
      <p:ext uri="{BB962C8B-B14F-4D97-AF65-F5344CB8AC3E}">
        <p14:creationId xmlns:p14="http://schemas.microsoft.com/office/powerpoint/2010/main" val="2992402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B7F17-5486-4AF1-85F9-F94DDAC73FD5}"/>
              </a:ext>
            </a:extLst>
          </p:cNvPr>
          <p:cNvSpPr>
            <a:spLocks noGrp="1"/>
          </p:cNvSpPr>
          <p:nvPr>
            <p:ph idx="1"/>
          </p:nvPr>
        </p:nvSpPr>
        <p:spPr>
          <a:xfrm>
            <a:off x="614996" y="1437106"/>
            <a:ext cx="10244516" cy="4739857"/>
          </a:xfrm>
        </p:spPr>
        <p:txBody>
          <a:bodyPr/>
          <a:lstStyle/>
          <a:p>
            <a:pPr marL="0" indent="0">
              <a:buNone/>
            </a:pPr>
            <a:r>
              <a:rPr lang="en-US" b="1" dirty="0">
                <a:solidFill>
                  <a:schemeClr val="bg1"/>
                </a:solidFill>
              </a:rPr>
              <a:t>Within our time range, approximately 81% of total eviction filings are preceded by an Emergency Assistance application.</a:t>
            </a:r>
          </a:p>
        </p:txBody>
      </p:sp>
      <p:sp>
        <p:nvSpPr>
          <p:cNvPr id="7" name="Slide Number Placeholder 6">
            <a:extLst>
              <a:ext uri="{FF2B5EF4-FFF2-40B4-BE49-F238E27FC236}">
                <a16:creationId xmlns:a16="http://schemas.microsoft.com/office/drawing/2014/main" id="{3E764410-E32D-4A33-B297-B578C5D0E020}"/>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44</a:t>
            </a:fld>
            <a:endParaRPr lang="en-US" dirty="0"/>
          </a:p>
        </p:txBody>
      </p:sp>
      <p:grpSp>
        <p:nvGrpSpPr>
          <p:cNvPr id="8" name="Group 7">
            <a:extLst>
              <a:ext uri="{FF2B5EF4-FFF2-40B4-BE49-F238E27FC236}">
                <a16:creationId xmlns:a16="http://schemas.microsoft.com/office/drawing/2014/main" id="{DFFA03A4-9699-409A-8B04-AA4D2CE79045}"/>
              </a:ext>
            </a:extLst>
          </p:cNvPr>
          <p:cNvGrpSpPr/>
          <p:nvPr/>
        </p:nvGrpSpPr>
        <p:grpSpPr>
          <a:xfrm>
            <a:off x="755796" y="4569252"/>
            <a:ext cx="4882718" cy="158510"/>
            <a:chOff x="6791418" y="2096610"/>
            <a:chExt cx="4882718" cy="380261"/>
          </a:xfrm>
        </p:grpSpPr>
        <p:cxnSp>
          <p:nvCxnSpPr>
            <p:cNvPr id="9" name="Straight Arrow Connector 8">
              <a:extLst>
                <a:ext uri="{FF2B5EF4-FFF2-40B4-BE49-F238E27FC236}">
                  <a16:creationId xmlns:a16="http://schemas.microsoft.com/office/drawing/2014/main" id="{088EAF43-0F6C-43AC-987A-F77280A4CB7F}"/>
                </a:ext>
              </a:extLst>
            </p:cNvPr>
            <p:cNvCxnSpPr/>
            <p:nvPr/>
          </p:nvCxnSpPr>
          <p:spPr>
            <a:xfrm>
              <a:off x="6791418" y="2281561"/>
              <a:ext cx="4882718"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AB4F18-3A09-4704-8626-DF6EAB6B0567}"/>
                </a:ext>
              </a:extLst>
            </p:cNvPr>
            <p:cNvCxnSpPr/>
            <p:nvPr/>
          </p:nvCxnSpPr>
          <p:spPr>
            <a:xfrm>
              <a:off x="7217546" y="2104009"/>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36C008-461B-487E-85FB-D28E2FDBB80E}"/>
                </a:ext>
              </a:extLst>
            </p:cNvPr>
            <p:cNvCxnSpPr/>
            <p:nvPr/>
          </p:nvCxnSpPr>
          <p:spPr>
            <a:xfrm>
              <a:off x="8035772"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7DC67D-B1EA-477D-9431-FDB99B471A61}"/>
                </a:ext>
              </a:extLst>
            </p:cNvPr>
            <p:cNvCxnSpPr/>
            <p:nvPr/>
          </p:nvCxnSpPr>
          <p:spPr>
            <a:xfrm>
              <a:off x="8889507"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484DA-8235-411C-BC71-456B15714504}"/>
                </a:ext>
              </a:extLst>
            </p:cNvPr>
            <p:cNvCxnSpPr/>
            <p:nvPr/>
          </p:nvCxnSpPr>
          <p:spPr>
            <a:xfrm>
              <a:off x="975212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24F20F-05E0-4E2E-9D96-817AB3F18E86}"/>
                </a:ext>
              </a:extLst>
            </p:cNvPr>
            <p:cNvCxnSpPr/>
            <p:nvPr/>
          </p:nvCxnSpPr>
          <p:spPr>
            <a:xfrm>
              <a:off x="1055111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78C416-2471-42D5-817A-F082674E17EC}"/>
                </a:ext>
              </a:extLst>
            </p:cNvPr>
            <p:cNvCxnSpPr>
              <a:cxnSpLocks/>
            </p:cNvCxnSpPr>
            <p:nvPr/>
          </p:nvCxnSpPr>
          <p:spPr>
            <a:xfrm>
              <a:off x="11338560"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2EF99689-D6F1-44BB-A577-91DD6965D558}"/>
              </a:ext>
            </a:extLst>
          </p:cNvPr>
          <p:cNvSpPr/>
          <p:nvPr/>
        </p:nvSpPr>
        <p:spPr>
          <a:xfrm>
            <a:off x="2611313" y="4363856"/>
            <a:ext cx="502902" cy="545853"/>
          </a:xfrm>
          <a:prstGeom prst="ellipse">
            <a:avLst/>
          </a:prstGeom>
          <a:noFill/>
          <a:ln w="28575">
            <a:solidFill>
              <a:srgbClr val="AFD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9DCAA0D-DEF9-4AE4-8B5E-DBA7B38E8B57}"/>
              </a:ext>
            </a:extLst>
          </p:cNvPr>
          <p:cNvSpPr/>
          <p:nvPr/>
        </p:nvSpPr>
        <p:spPr>
          <a:xfrm>
            <a:off x="6787147" y="5631540"/>
            <a:ext cx="199850" cy="186981"/>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EAD7A52-7654-480E-8875-FACC4D7A076E}"/>
              </a:ext>
            </a:extLst>
          </p:cNvPr>
          <p:cNvGrpSpPr/>
          <p:nvPr/>
        </p:nvGrpSpPr>
        <p:grpSpPr>
          <a:xfrm>
            <a:off x="755796" y="3681751"/>
            <a:ext cx="4882718" cy="158510"/>
            <a:chOff x="6791418" y="2096610"/>
            <a:chExt cx="4882718" cy="380261"/>
          </a:xfrm>
        </p:grpSpPr>
        <p:cxnSp>
          <p:nvCxnSpPr>
            <p:cNvPr id="19" name="Straight Arrow Connector 18">
              <a:extLst>
                <a:ext uri="{FF2B5EF4-FFF2-40B4-BE49-F238E27FC236}">
                  <a16:creationId xmlns:a16="http://schemas.microsoft.com/office/drawing/2014/main" id="{CB3CA789-79E6-45C6-9B9F-CD639D17F45C}"/>
                </a:ext>
              </a:extLst>
            </p:cNvPr>
            <p:cNvCxnSpPr/>
            <p:nvPr/>
          </p:nvCxnSpPr>
          <p:spPr>
            <a:xfrm>
              <a:off x="6791418" y="2281561"/>
              <a:ext cx="4882718"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D904BF-0A6E-4FC2-B231-1E17EAE73601}"/>
                </a:ext>
              </a:extLst>
            </p:cNvPr>
            <p:cNvCxnSpPr/>
            <p:nvPr/>
          </p:nvCxnSpPr>
          <p:spPr>
            <a:xfrm>
              <a:off x="7217546" y="2104009"/>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2CAB1E-15AE-467A-8B54-AD540F0B1460}"/>
                </a:ext>
              </a:extLst>
            </p:cNvPr>
            <p:cNvCxnSpPr/>
            <p:nvPr/>
          </p:nvCxnSpPr>
          <p:spPr>
            <a:xfrm>
              <a:off x="8035772"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21D3CB-9CA5-4405-9552-72A0CAC69A39}"/>
                </a:ext>
              </a:extLst>
            </p:cNvPr>
            <p:cNvCxnSpPr/>
            <p:nvPr/>
          </p:nvCxnSpPr>
          <p:spPr>
            <a:xfrm>
              <a:off x="8889507"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C19B24-C603-4A8D-A155-B221C71DD6B5}"/>
                </a:ext>
              </a:extLst>
            </p:cNvPr>
            <p:cNvCxnSpPr/>
            <p:nvPr/>
          </p:nvCxnSpPr>
          <p:spPr>
            <a:xfrm>
              <a:off x="975212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1BA37B-1F40-466D-ABD9-D0B66482BC99}"/>
                </a:ext>
              </a:extLst>
            </p:cNvPr>
            <p:cNvCxnSpPr/>
            <p:nvPr/>
          </p:nvCxnSpPr>
          <p:spPr>
            <a:xfrm>
              <a:off x="1055111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EA23F7-4E50-4ECE-AFE3-0930E21D23F3}"/>
                </a:ext>
              </a:extLst>
            </p:cNvPr>
            <p:cNvCxnSpPr>
              <a:cxnSpLocks/>
            </p:cNvCxnSpPr>
            <p:nvPr/>
          </p:nvCxnSpPr>
          <p:spPr>
            <a:xfrm>
              <a:off x="11338560"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B957CECA-839A-4396-B1DD-DDAFFD4512E8}"/>
              </a:ext>
            </a:extLst>
          </p:cNvPr>
          <p:cNvSpPr/>
          <p:nvPr/>
        </p:nvSpPr>
        <p:spPr>
          <a:xfrm>
            <a:off x="930480" y="3432739"/>
            <a:ext cx="502902" cy="54585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C7E05D-F818-4032-A32A-EF4F485F045D}"/>
              </a:ext>
            </a:extLst>
          </p:cNvPr>
          <p:cNvSpPr/>
          <p:nvPr/>
        </p:nvSpPr>
        <p:spPr>
          <a:xfrm>
            <a:off x="3465055" y="3465700"/>
            <a:ext cx="502902" cy="545853"/>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0E8A6BE-2E86-4C27-846B-29FF7DD0A530}"/>
              </a:ext>
            </a:extLst>
          </p:cNvPr>
          <p:cNvGrpSpPr/>
          <p:nvPr/>
        </p:nvGrpSpPr>
        <p:grpSpPr>
          <a:xfrm>
            <a:off x="6747262" y="3693770"/>
            <a:ext cx="4882718" cy="158510"/>
            <a:chOff x="6791418" y="2096610"/>
            <a:chExt cx="4882718" cy="380261"/>
          </a:xfrm>
        </p:grpSpPr>
        <p:cxnSp>
          <p:nvCxnSpPr>
            <p:cNvPr id="29" name="Straight Arrow Connector 28">
              <a:extLst>
                <a:ext uri="{FF2B5EF4-FFF2-40B4-BE49-F238E27FC236}">
                  <a16:creationId xmlns:a16="http://schemas.microsoft.com/office/drawing/2014/main" id="{C8823A42-7C2E-4F26-8FF9-70CA72BB4424}"/>
                </a:ext>
              </a:extLst>
            </p:cNvPr>
            <p:cNvCxnSpPr/>
            <p:nvPr/>
          </p:nvCxnSpPr>
          <p:spPr>
            <a:xfrm>
              <a:off x="6791418" y="2281561"/>
              <a:ext cx="4882718"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7489A8-066D-42D4-AA0D-420B99B0C822}"/>
                </a:ext>
              </a:extLst>
            </p:cNvPr>
            <p:cNvCxnSpPr/>
            <p:nvPr/>
          </p:nvCxnSpPr>
          <p:spPr>
            <a:xfrm>
              <a:off x="7217546" y="2104009"/>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730770-4675-4C21-80C3-3FDD92D17713}"/>
                </a:ext>
              </a:extLst>
            </p:cNvPr>
            <p:cNvCxnSpPr/>
            <p:nvPr/>
          </p:nvCxnSpPr>
          <p:spPr>
            <a:xfrm>
              <a:off x="8035772"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65F5E1-852D-419F-BD15-B5518DC6C308}"/>
                </a:ext>
              </a:extLst>
            </p:cNvPr>
            <p:cNvCxnSpPr/>
            <p:nvPr/>
          </p:nvCxnSpPr>
          <p:spPr>
            <a:xfrm>
              <a:off x="8889507"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9C0BB8-6D32-4F9F-BBB3-A6FD502D1D97}"/>
                </a:ext>
              </a:extLst>
            </p:cNvPr>
            <p:cNvCxnSpPr/>
            <p:nvPr/>
          </p:nvCxnSpPr>
          <p:spPr>
            <a:xfrm>
              <a:off x="975212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DF75E4-5192-4777-A18A-B94F04BA4ABB}"/>
                </a:ext>
              </a:extLst>
            </p:cNvPr>
            <p:cNvCxnSpPr/>
            <p:nvPr/>
          </p:nvCxnSpPr>
          <p:spPr>
            <a:xfrm>
              <a:off x="10551111"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230268-D528-46ED-84E2-67A54BF44E71}"/>
                </a:ext>
              </a:extLst>
            </p:cNvPr>
            <p:cNvCxnSpPr>
              <a:cxnSpLocks/>
            </p:cNvCxnSpPr>
            <p:nvPr/>
          </p:nvCxnSpPr>
          <p:spPr>
            <a:xfrm>
              <a:off x="11338560" y="2096610"/>
              <a:ext cx="0" cy="37286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03FAB644-E72F-4756-8FF7-7827758FB98D}"/>
              </a:ext>
            </a:extLst>
          </p:cNvPr>
          <p:cNvSpPr/>
          <p:nvPr/>
        </p:nvSpPr>
        <p:spPr>
          <a:xfrm>
            <a:off x="10256934" y="3473444"/>
            <a:ext cx="502902" cy="545853"/>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BB49AA32-2B78-4F51-BDE1-B3F9EDCC19C9}"/>
              </a:ext>
            </a:extLst>
          </p:cNvPr>
          <p:cNvGrpSpPr/>
          <p:nvPr/>
        </p:nvGrpSpPr>
        <p:grpSpPr>
          <a:xfrm>
            <a:off x="7141858" y="3892308"/>
            <a:ext cx="2611351" cy="155426"/>
            <a:chOff x="680983" y="4807672"/>
            <a:chExt cx="10880102" cy="386497"/>
          </a:xfrm>
        </p:grpSpPr>
        <p:cxnSp>
          <p:nvCxnSpPr>
            <p:cNvPr id="56" name="Straight Arrow Connector 55">
              <a:extLst>
                <a:ext uri="{FF2B5EF4-FFF2-40B4-BE49-F238E27FC236}">
                  <a16:creationId xmlns:a16="http://schemas.microsoft.com/office/drawing/2014/main" id="{64A24111-292A-418E-8D7D-72C8FF661D1E}"/>
                </a:ext>
              </a:extLst>
            </p:cNvPr>
            <p:cNvCxnSpPr>
              <a:cxnSpLocks/>
            </p:cNvCxnSpPr>
            <p:nvPr/>
          </p:nvCxnSpPr>
          <p:spPr>
            <a:xfrm flipV="1">
              <a:off x="680983" y="4807672"/>
              <a:ext cx="0" cy="386497"/>
            </a:xfrm>
            <a:prstGeom prst="straightConnector1">
              <a:avLst/>
            </a:prstGeom>
            <a:ln w="19050">
              <a:solidFill>
                <a:srgbClr val="DC44DC"/>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1D6D9DE-D2F3-47DB-A86F-F01A9B376FF6}"/>
                </a:ext>
              </a:extLst>
            </p:cNvPr>
            <p:cNvCxnSpPr>
              <a:cxnSpLocks/>
            </p:cNvCxnSpPr>
            <p:nvPr/>
          </p:nvCxnSpPr>
          <p:spPr>
            <a:xfrm flipV="1">
              <a:off x="11561085" y="4807672"/>
              <a:ext cx="0" cy="386497"/>
            </a:xfrm>
            <a:prstGeom prst="straightConnector1">
              <a:avLst/>
            </a:prstGeom>
            <a:ln w="19050">
              <a:solidFill>
                <a:srgbClr val="DC44D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CA8C42-DB47-470E-A55D-EF5022A31713}"/>
                </a:ext>
              </a:extLst>
            </p:cNvPr>
            <p:cNvCxnSpPr/>
            <p:nvPr/>
          </p:nvCxnSpPr>
          <p:spPr>
            <a:xfrm>
              <a:off x="680983" y="5194169"/>
              <a:ext cx="10880102" cy="0"/>
            </a:xfrm>
            <a:prstGeom prst="line">
              <a:avLst/>
            </a:prstGeom>
            <a:ln w="19050">
              <a:solidFill>
                <a:srgbClr val="DC44DC"/>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0204B776-FA98-472F-AF9B-84B9F310F7B1}"/>
              </a:ext>
            </a:extLst>
          </p:cNvPr>
          <p:cNvSpPr txBox="1"/>
          <p:nvPr/>
        </p:nvSpPr>
        <p:spPr>
          <a:xfrm>
            <a:off x="7275615" y="4006043"/>
            <a:ext cx="1681412" cy="646331"/>
          </a:xfrm>
          <a:prstGeom prst="rect">
            <a:avLst/>
          </a:prstGeom>
          <a:noFill/>
        </p:spPr>
        <p:txBody>
          <a:bodyPr wrap="square" rtlCol="0">
            <a:spAutoFit/>
          </a:bodyPr>
          <a:lstStyle/>
          <a:p>
            <a:r>
              <a:rPr lang="en-US" b="1" i="1" dirty="0">
                <a:solidFill>
                  <a:schemeClr val="bg1"/>
                </a:solidFill>
              </a:rPr>
              <a:t>No EA/EGA applications</a:t>
            </a:r>
          </a:p>
        </p:txBody>
      </p:sp>
      <p:sp>
        <p:nvSpPr>
          <p:cNvPr id="64" name="Oval 63">
            <a:extLst>
              <a:ext uri="{FF2B5EF4-FFF2-40B4-BE49-F238E27FC236}">
                <a16:creationId xmlns:a16="http://schemas.microsoft.com/office/drawing/2014/main" id="{BF6804A4-C615-498D-B71A-01FF118D0FB4}"/>
              </a:ext>
            </a:extLst>
          </p:cNvPr>
          <p:cNvSpPr/>
          <p:nvPr/>
        </p:nvSpPr>
        <p:spPr>
          <a:xfrm>
            <a:off x="5051487" y="4359161"/>
            <a:ext cx="502902" cy="545853"/>
          </a:xfrm>
          <a:prstGeom prst="ellipse">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0333AEE-6C78-4B07-B49F-070CC1E1D504}"/>
              </a:ext>
            </a:extLst>
          </p:cNvPr>
          <p:cNvSpPr/>
          <p:nvPr/>
        </p:nvSpPr>
        <p:spPr>
          <a:xfrm>
            <a:off x="6787147" y="6067718"/>
            <a:ext cx="199850" cy="18698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8A7C31A-62F7-4AE0-971A-17D9125B5C8B}"/>
              </a:ext>
            </a:extLst>
          </p:cNvPr>
          <p:cNvSpPr txBox="1"/>
          <p:nvPr/>
        </p:nvSpPr>
        <p:spPr>
          <a:xfrm>
            <a:off x="6713574" y="5190084"/>
            <a:ext cx="1460937" cy="369332"/>
          </a:xfrm>
          <a:prstGeom prst="rect">
            <a:avLst/>
          </a:prstGeom>
          <a:noFill/>
        </p:spPr>
        <p:txBody>
          <a:bodyPr wrap="square" rtlCol="0">
            <a:spAutoFit/>
          </a:bodyPr>
          <a:lstStyle/>
          <a:p>
            <a:r>
              <a:rPr lang="en-US" u="sng" dirty="0">
                <a:solidFill>
                  <a:schemeClr val="bg1"/>
                </a:solidFill>
              </a:rPr>
              <a:t>Key:</a:t>
            </a:r>
          </a:p>
        </p:txBody>
      </p:sp>
      <p:sp>
        <p:nvSpPr>
          <p:cNvPr id="67" name="TextBox 66">
            <a:extLst>
              <a:ext uri="{FF2B5EF4-FFF2-40B4-BE49-F238E27FC236}">
                <a16:creationId xmlns:a16="http://schemas.microsoft.com/office/drawing/2014/main" id="{A77EFD3D-7F5C-432E-A365-47F9A513D39C}"/>
              </a:ext>
            </a:extLst>
          </p:cNvPr>
          <p:cNvSpPr txBox="1"/>
          <p:nvPr/>
        </p:nvSpPr>
        <p:spPr>
          <a:xfrm>
            <a:off x="7056204" y="5559416"/>
            <a:ext cx="1499737" cy="369332"/>
          </a:xfrm>
          <a:prstGeom prst="rect">
            <a:avLst/>
          </a:prstGeom>
          <a:noFill/>
        </p:spPr>
        <p:txBody>
          <a:bodyPr wrap="square" rtlCol="0">
            <a:spAutoFit/>
          </a:bodyPr>
          <a:lstStyle/>
          <a:p>
            <a:r>
              <a:rPr lang="en-US" dirty="0">
                <a:solidFill>
                  <a:schemeClr val="bg1"/>
                </a:solidFill>
              </a:rPr>
              <a:t>Eviction Filing</a:t>
            </a:r>
          </a:p>
        </p:txBody>
      </p:sp>
      <p:sp>
        <p:nvSpPr>
          <p:cNvPr id="68" name="TextBox 67">
            <a:extLst>
              <a:ext uri="{FF2B5EF4-FFF2-40B4-BE49-F238E27FC236}">
                <a16:creationId xmlns:a16="http://schemas.microsoft.com/office/drawing/2014/main" id="{9A29FC58-9666-4979-9C26-D0B058BC1FED}"/>
              </a:ext>
            </a:extLst>
          </p:cNvPr>
          <p:cNvSpPr txBox="1"/>
          <p:nvPr/>
        </p:nvSpPr>
        <p:spPr>
          <a:xfrm>
            <a:off x="7048150" y="5958472"/>
            <a:ext cx="1967847" cy="369332"/>
          </a:xfrm>
          <a:prstGeom prst="rect">
            <a:avLst/>
          </a:prstGeom>
          <a:noFill/>
        </p:spPr>
        <p:txBody>
          <a:bodyPr wrap="square" rtlCol="0">
            <a:spAutoFit/>
          </a:bodyPr>
          <a:lstStyle/>
          <a:p>
            <a:r>
              <a:rPr lang="en-US" dirty="0">
                <a:solidFill>
                  <a:schemeClr val="bg1"/>
                </a:solidFill>
              </a:rPr>
              <a:t>Denied EA/EGA</a:t>
            </a:r>
          </a:p>
        </p:txBody>
      </p:sp>
      <p:sp>
        <p:nvSpPr>
          <p:cNvPr id="62" name="Oval 61">
            <a:extLst>
              <a:ext uri="{FF2B5EF4-FFF2-40B4-BE49-F238E27FC236}">
                <a16:creationId xmlns:a16="http://schemas.microsoft.com/office/drawing/2014/main" id="{FAB46D3D-D99E-4A2B-9BA9-4190B2F7A55C}"/>
              </a:ext>
            </a:extLst>
          </p:cNvPr>
          <p:cNvSpPr/>
          <p:nvPr/>
        </p:nvSpPr>
        <p:spPr>
          <a:xfrm>
            <a:off x="8715795" y="5636800"/>
            <a:ext cx="199850" cy="18698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6DFC4773-3007-4ACA-9136-4C8A46F16520}"/>
              </a:ext>
            </a:extLst>
          </p:cNvPr>
          <p:cNvSpPr txBox="1"/>
          <p:nvPr/>
        </p:nvSpPr>
        <p:spPr>
          <a:xfrm>
            <a:off x="8984852" y="5564676"/>
            <a:ext cx="1854990" cy="369332"/>
          </a:xfrm>
          <a:prstGeom prst="rect">
            <a:avLst/>
          </a:prstGeom>
          <a:noFill/>
        </p:spPr>
        <p:txBody>
          <a:bodyPr wrap="square" rtlCol="0">
            <a:spAutoFit/>
          </a:bodyPr>
          <a:lstStyle/>
          <a:p>
            <a:r>
              <a:rPr lang="en-US" dirty="0">
                <a:solidFill>
                  <a:schemeClr val="bg1"/>
                </a:solidFill>
              </a:rPr>
              <a:t>Received EA/EGA</a:t>
            </a:r>
          </a:p>
        </p:txBody>
      </p:sp>
      <p:sp>
        <p:nvSpPr>
          <p:cNvPr id="74" name="Shape 336">
            <a:extLst>
              <a:ext uri="{FF2B5EF4-FFF2-40B4-BE49-F238E27FC236}">
                <a16:creationId xmlns:a16="http://schemas.microsoft.com/office/drawing/2014/main" id="{78AA906E-F45D-4976-B8F3-B8591FDB16AD}"/>
              </a:ext>
            </a:extLst>
          </p:cNvPr>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75" name="Title 1">
            <a:extLst>
              <a:ext uri="{FF2B5EF4-FFF2-40B4-BE49-F238E27FC236}">
                <a16:creationId xmlns:a16="http://schemas.microsoft.com/office/drawing/2014/main" id="{A066667B-DA08-4D95-A404-EEC0F0914F02}"/>
              </a:ext>
            </a:extLst>
          </p:cNvPr>
          <p:cNvSpPr>
            <a:spLocks noGrp="1"/>
          </p:cNvSpPr>
          <p:nvPr>
            <p:ph type="title"/>
          </p:nvPr>
        </p:nvSpPr>
        <p:spPr>
          <a:xfrm>
            <a:off x="614995" y="393699"/>
            <a:ext cx="10244517" cy="1005840"/>
          </a:xfrm>
        </p:spPr>
        <p:txBody>
          <a:bodyPr/>
          <a:lstStyle/>
          <a:p>
            <a:r>
              <a:rPr lang="en-US" dirty="0">
                <a:solidFill>
                  <a:schemeClr val="bg1"/>
                </a:solidFill>
              </a:rPr>
              <a:t>Are County Clients </a:t>
            </a:r>
            <a:r>
              <a:rPr lang="en-US" b="1" u="sng" dirty="0">
                <a:solidFill>
                  <a:schemeClr val="bg1"/>
                </a:solidFill>
              </a:rPr>
              <a:t>who face eviction filings</a:t>
            </a:r>
            <a:r>
              <a:rPr lang="en-US" dirty="0">
                <a:solidFill>
                  <a:schemeClr val="bg1"/>
                </a:solidFill>
              </a:rPr>
              <a:t> unaware of Emergency Assistance?</a:t>
            </a:r>
            <a:endParaRPr lang="en-US" dirty="0"/>
          </a:p>
        </p:txBody>
      </p:sp>
      <p:sp>
        <p:nvSpPr>
          <p:cNvPr id="54" name="TextBox 53">
            <a:extLst>
              <a:ext uri="{FF2B5EF4-FFF2-40B4-BE49-F238E27FC236}">
                <a16:creationId xmlns:a16="http://schemas.microsoft.com/office/drawing/2014/main" id="{6AD82024-5C9C-4EAD-BC53-527A5495CDB9}"/>
              </a:ext>
            </a:extLst>
          </p:cNvPr>
          <p:cNvSpPr txBox="1"/>
          <p:nvPr/>
        </p:nvSpPr>
        <p:spPr>
          <a:xfrm>
            <a:off x="4911016" y="3840261"/>
            <a:ext cx="1088614" cy="369332"/>
          </a:xfrm>
          <a:prstGeom prst="rect">
            <a:avLst/>
          </a:prstGeom>
          <a:noFill/>
        </p:spPr>
        <p:txBody>
          <a:bodyPr wrap="square" rtlCol="0">
            <a:spAutoFit/>
          </a:bodyPr>
          <a:lstStyle/>
          <a:p>
            <a:r>
              <a:rPr lang="en-US" i="1" dirty="0">
                <a:solidFill>
                  <a:srgbClr val="FDBE57"/>
                </a:solidFill>
              </a:rPr>
              <a:t>Months</a:t>
            </a:r>
            <a:endParaRPr lang="en-US" sz="1600" i="1" dirty="0">
              <a:solidFill>
                <a:srgbClr val="FDBE57"/>
              </a:solidFill>
            </a:endParaRPr>
          </a:p>
        </p:txBody>
      </p:sp>
      <p:sp>
        <p:nvSpPr>
          <p:cNvPr id="59" name="TextBox 58">
            <a:extLst>
              <a:ext uri="{FF2B5EF4-FFF2-40B4-BE49-F238E27FC236}">
                <a16:creationId xmlns:a16="http://schemas.microsoft.com/office/drawing/2014/main" id="{3DBA3E0B-4C8C-4349-B791-665E39363659}"/>
              </a:ext>
            </a:extLst>
          </p:cNvPr>
          <p:cNvSpPr txBox="1"/>
          <p:nvPr/>
        </p:nvSpPr>
        <p:spPr>
          <a:xfrm>
            <a:off x="4914330" y="5027735"/>
            <a:ext cx="1085300" cy="369332"/>
          </a:xfrm>
          <a:prstGeom prst="rect">
            <a:avLst/>
          </a:prstGeom>
          <a:noFill/>
        </p:spPr>
        <p:txBody>
          <a:bodyPr wrap="square" rtlCol="0">
            <a:spAutoFit/>
          </a:bodyPr>
          <a:lstStyle/>
          <a:p>
            <a:r>
              <a:rPr lang="en-US" i="1" dirty="0">
                <a:solidFill>
                  <a:srgbClr val="FDBE57"/>
                </a:solidFill>
              </a:rPr>
              <a:t>Months</a:t>
            </a:r>
            <a:endParaRPr lang="en-US" sz="1600" i="1" dirty="0">
              <a:solidFill>
                <a:srgbClr val="FDBE57"/>
              </a:solidFill>
            </a:endParaRPr>
          </a:p>
        </p:txBody>
      </p:sp>
      <p:sp>
        <p:nvSpPr>
          <p:cNvPr id="77" name="TextBox 76">
            <a:extLst>
              <a:ext uri="{FF2B5EF4-FFF2-40B4-BE49-F238E27FC236}">
                <a16:creationId xmlns:a16="http://schemas.microsoft.com/office/drawing/2014/main" id="{1699BB03-3528-4E3A-934B-EA8AA9272B58}"/>
              </a:ext>
            </a:extLst>
          </p:cNvPr>
          <p:cNvSpPr txBox="1"/>
          <p:nvPr/>
        </p:nvSpPr>
        <p:spPr>
          <a:xfrm>
            <a:off x="10938042" y="3843576"/>
            <a:ext cx="990854" cy="369332"/>
          </a:xfrm>
          <a:prstGeom prst="rect">
            <a:avLst/>
          </a:prstGeom>
          <a:noFill/>
        </p:spPr>
        <p:txBody>
          <a:bodyPr wrap="square" rtlCol="0">
            <a:spAutoFit/>
          </a:bodyPr>
          <a:lstStyle/>
          <a:p>
            <a:r>
              <a:rPr lang="en-US" i="1" dirty="0">
                <a:solidFill>
                  <a:srgbClr val="FDBE57"/>
                </a:solidFill>
              </a:rPr>
              <a:t>Months</a:t>
            </a:r>
            <a:endParaRPr lang="en-US" sz="1600" i="1" dirty="0">
              <a:solidFill>
                <a:srgbClr val="FDBE57"/>
              </a:solidFill>
            </a:endParaRPr>
          </a:p>
        </p:txBody>
      </p:sp>
      <p:sp>
        <p:nvSpPr>
          <p:cNvPr id="2" name="TextBox 1">
            <a:extLst>
              <a:ext uri="{FF2B5EF4-FFF2-40B4-BE49-F238E27FC236}">
                <a16:creationId xmlns:a16="http://schemas.microsoft.com/office/drawing/2014/main" id="{2C8103FE-E60F-4FFA-A7BC-4618E07B7674}"/>
              </a:ext>
            </a:extLst>
          </p:cNvPr>
          <p:cNvSpPr txBox="1"/>
          <p:nvPr/>
        </p:nvSpPr>
        <p:spPr>
          <a:xfrm>
            <a:off x="1052575" y="2607841"/>
            <a:ext cx="1274216" cy="769441"/>
          </a:xfrm>
          <a:prstGeom prst="rect">
            <a:avLst/>
          </a:prstGeom>
          <a:noFill/>
        </p:spPr>
        <p:txBody>
          <a:bodyPr wrap="square" rtlCol="0">
            <a:spAutoFit/>
          </a:bodyPr>
          <a:lstStyle/>
          <a:p>
            <a:r>
              <a:rPr lang="en-US" sz="4400" dirty="0">
                <a:solidFill>
                  <a:schemeClr val="bg1"/>
                </a:solidFill>
              </a:rPr>
              <a:t>81%</a:t>
            </a:r>
          </a:p>
        </p:txBody>
      </p:sp>
      <p:sp>
        <p:nvSpPr>
          <p:cNvPr id="60" name="TextBox 59">
            <a:extLst>
              <a:ext uri="{FF2B5EF4-FFF2-40B4-BE49-F238E27FC236}">
                <a16:creationId xmlns:a16="http://schemas.microsoft.com/office/drawing/2014/main" id="{E7828431-9AF4-427E-B9F6-6D88237704B4}"/>
              </a:ext>
            </a:extLst>
          </p:cNvPr>
          <p:cNvSpPr txBox="1"/>
          <p:nvPr/>
        </p:nvSpPr>
        <p:spPr>
          <a:xfrm>
            <a:off x="6991900" y="2624298"/>
            <a:ext cx="1274216" cy="769441"/>
          </a:xfrm>
          <a:prstGeom prst="rect">
            <a:avLst/>
          </a:prstGeom>
          <a:noFill/>
        </p:spPr>
        <p:txBody>
          <a:bodyPr wrap="square" rtlCol="0">
            <a:spAutoFit/>
          </a:bodyPr>
          <a:lstStyle/>
          <a:p>
            <a:r>
              <a:rPr lang="en-US" sz="4400" dirty="0">
                <a:solidFill>
                  <a:schemeClr val="bg1"/>
                </a:solidFill>
              </a:rPr>
              <a:t>19%</a:t>
            </a:r>
          </a:p>
        </p:txBody>
      </p:sp>
    </p:spTree>
    <p:extLst>
      <p:ext uri="{BB962C8B-B14F-4D97-AF65-F5344CB8AC3E}">
        <p14:creationId xmlns:p14="http://schemas.microsoft.com/office/powerpoint/2010/main" val="1780827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FDF1-6AB4-45F4-B297-EEA852259235}"/>
              </a:ext>
            </a:extLst>
          </p:cNvPr>
          <p:cNvSpPr>
            <a:spLocks noGrp="1"/>
          </p:cNvSpPr>
          <p:nvPr>
            <p:ph type="title"/>
          </p:nvPr>
        </p:nvSpPr>
        <p:spPr>
          <a:xfrm>
            <a:off x="614995" y="392400"/>
            <a:ext cx="10244517" cy="1004400"/>
          </a:xfrm>
        </p:spPr>
        <p:txBody>
          <a:bodyPr>
            <a:noAutofit/>
          </a:bodyPr>
          <a:lstStyle/>
          <a:p>
            <a:r>
              <a:rPr lang="en-US" dirty="0">
                <a:solidFill>
                  <a:schemeClr val="bg1"/>
                </a:solidFill>
              </a:rPr>
              <a:t>Time between Notification of EA/EGA Denial or Receipt and Eviction Filing</a:t>
            </a:r>
          </a:p>
        </p:txBody>
      </p:sp>
      <p:sp>
        <p:nvSpPr>
          <p:cNvPr id="7" name="Slide Number Placeholder 6">
            <a:extLst>
              <a:ext uri="{FF2B5EF4-FFF2-40B4-BE49-F238E27FC236}">
                <a16:creationId xmlns:a16="http://schemas.microsoft.com/office/drawing/2014/main" id="{4554F98E-42C7-47D4-B697-E8E8CCD13E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45</a:t>
            </a:fld>
            <a:endParaRPr lang="en-US" dirty="0"/>
          </a:p>
        </p:txBody>
      </p:sp>
      <p:sp>
        <p:nvSpPr>
          <p:cNvPr id="8" name="Footer Placeholder 5">
            <a:extLst>
              <a:ext uri="{FF2B5EF4-FFF2-40B4-BE49-F238E27FC236}">
                <a16:creationId xmlns:a16="http://schemas.microsoft.com/office/drawing/2014/main" id="{36DE149A-ABEE-4D3B-83CF-5E587643D207}"/>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grpSp>
        <p:nvGrpSpPr>
          <p:cNvPr id="11" name="Group 10">
            <a:extLst>
              <a:ext uri="{FF2B5EF4-FFF2-40B4-BE49-F238E27FC236}">
                <a16:creationId xmlns:a16="http://schemas.microsoft.com/office/drawing/2014/main" id="{8D704B9E-6FBB-4F6E-B5D2-FD0965525EFD}"/>
              </a:ext>
            </a:extLst>
          </p:cNvPr>
          <p:cNvGrpSpPr/>
          <p:nvPr/>
        </p:nvGrpSpPr>
        <p:grpSpPr>
          <a:xfrm>
            <a:off x="7739275" y="2742357"/>
            <a:ext cx="2812596" cy="1745508"/>
            <a:chOff x="6976864" y="3873247"/>
            <a:chExt cx="2812596" cy="1745508"/>
          </a:xfrm>
        </p:grpSpPr>
        <p:sp>
          <p:nvSpPr>
            <p:cNvPr id="12" name="Rectangle 11">
              <a:extLst>
                <a:ext uri="{FF2B5EF4-FFF2-40B4-BE49-F238E27FC236}">
                  <a16:creationId xmlns:a16="http://schemas.microsoft.com/office/drawing/2014/main" id="{27889E93-CF49-4FC5-956C-CCDD8E450B42}"/>
                </a:ext>
              </a:extLst>
            </p:cNvPr>
            <p:cNvSpPr/>
            <p:nvPr/>
          </p:nvSpPr>
          <p:spPr>
            <a:xfrm>
              <a:off x="6979501" y="3941890"/>
              <a:ext cx="266700" cy="251871"/>
            </a:xfrm>
            <a:prstGeom prst="rect">
              <a:avLst/>
            </a:prstGeom>
            <a:solidFill>
              <a:srgbClr val="FDBE57"/>
            </a:solidFill>
            <a:ln>
              <a:solidFill>
                <a:srgbClr val="FDB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13" name="TextBox 12">
              <a:extLst>
                <a:ext uri="{FF2B5EF4-FFF2-40B4-BE49-F238E27FC236}">
                  <a16:creationId xmlns:a16="http://schemas.microsoft.com/office/drawing/2014/main" id="{E5F8CAD4-D780-4282-AF10-F0E296433CF6}"/>
                </a:ext>
              </a:extLst>
            </p:cNvPr>
            <p:cNvSpPr txBox="1"/>
            <p:nvPr/>
          </p:nvSpPr>
          <p:spPr>
            <a:xfrm>
              <a:off x="7283684" y="3873247"/>
              <a:ext cx="2009775" cy="369332"/>
            </a:xfrm>
            <a:prstGeom prst="rect">
              <a:avLst/>
            </a:prstGeom>
            <a:noFill/>
          </p:spPr>
          <p:txBody>
            <a:bodyPr wrap="square" rtlCol="0">
              <a:spAutoFit/>
            </a:bodyPr>
            <a:lstStyle/>
            <a:p>
              <a:r>
                <a:rPr lang="en-US" b="1" dirty="0">
                  <a:solidFill>
                    <a:schemeClr val="bg1"/>
                  </a:solidFill>
                </a:rPr>
                <a:t>Within 6 months</a:t>
              </a:r>
              <a:endParaRPr lang="en-VI" b="1" dirty="0">
                <a:solidFill>
                  <a:schemeClr val="bg1"/>
                </a:solidFill>
              </a:endParaRPr>
            </a:p>
          </p:txBody>
        </p:sp>
        <p:sp>
          <p:nvSpPr>
            <p:cNvPr id="15" name="Rectangle 14">
              <a:extLst>
                <a:ext uri="{FF2B5EF4-FFF2-40B4-BE49-F238E27FC236}">
                  <a16:creationId xmlns:a16="http://schemas.microsoft.com/office/drawing/2014/main" id="{BA13C3DB-6CEC-49D2-B888-6E6C3A75AB4F}"/>
                </a:ext>
              </a:extLst>
            </p:cNvPr>
            <p:cNvSpPr/>
            <p:nvPr/>
          </p:nvSpPr>
          <p:spPr>
            <a:xfrm>
              <a:off x="6976864" y="4399090"/>
              <a:ext cx="266700" cy="25187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sz="1600" dirty="0"/>
            </a:p>
          </p:txBody>
        </p:sp>
        <p:sp>
          <p:nvSpPr>
            <p:cNvPr id="16" name="TextBox 15">
              <a:extLst>
                <a:ext uri="{FF2B5EF4-FFF2-40B4-BE49-F238E27FC236}">
                  <a16:creationId xmlns:a16="http://schemas.microsoft.com/office/drawing/2014/main" id="{C2C49AAD-B5C7-4FCA-8159-60EDEFAE7418}"/>
                </a:ext>
              </a:extLst>
            </p:cNvPr>
            <p:cNvSpPr txBox="1"/>
            <p:nvPr/>
          </p:nvSpPr>
          <p:spPr>
            <a:xfrm>
              <a:off x="7271522" y="4338837"/>
              <a:ext cx="2009775" cy="369332"/>
            </a:xfrm>
            <a:prstGeom prst="rect">
              <a:avLst/>
            </a:prstGeom>
            <a:noFill/>
          </p:spPr>
          <p:txBody>
            <a:bodyPr wrap="square" rtlCol="0">
              <a:spAutoFit/>
            </a:bodyPr>
            <a:lstStyle/>
            <a:p>
              <a:r>
                <a:rPr lang="en-US" b="1" dirty="0">
                  <a:solidFill>
                    <a:schemeClr val="bg1"/>
                  </a:solidFill>
                </a:rPr>
                <a:t>6 – 12 months</a:t>
              </a:r>
            </a:p>
          </p:txBody>
        </p:sp>
        <p:sp>
          <p:nvSpPr>
            <p:cNvPr id="17" name="Rectangle 16">
              <a:extLst>
                <a:ext uri="{FF2B5EF4-FFF2-40B4-BE49-F238E27FC236}">
                  <a16:creationId xmlns:a16="http://schemas.microsoft.com/office/drawing/2014/main" id="{E02805CD-40D2-4911-8F4D-7FFF17BDCF2C}"/>
                </a:ext>
              </a:extLst>
            </p:cNvPr>
            <p:cNvSpPr/>
            <p:nvPr/>
          </p:nvSpPr>
          <p:spPr>
            <a:xfrm>
              <a:off x="6979501" y="5318066"/>
              <a:ext cx="266700" cy="251871"/>
            </a:xfrm>
            <a:prstGeom prst="rect">
              <a:avLst/>
            </a:prstGeom>
            <a:solidFill>
              <a:srgbClr val="D96DCC"/>
            </a:solidFill>
            <a:ln>
              <a:solidFill>
                <a:srgbClr val="D96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18" name="TextBox 17">
              <a:extLst>
                <a:ext uri="{FF2B5EF4-FFF2-40B4-BE49-F238E27FC236}">
                  <a16:creationId xmlns:a16="http://schemas.microsoft.com/office/drawing/2014/main" id="{83598AEF-13A9-4626-9785-22BBE7224E0D}"/>
                </a:ext>
              </a:extLst>
            </p:cNvPr>
            <p:cNvSpPr txBox="1"/>
            <p:nvPr/>
          </p:nvSpPr>
          <p:spPr>
            <a:xfrm>
              <a:off x="7283684" y="5249423"/>
              <a:ext cx="2505776" cy="369332"/>
            </a:xfrm>
            <a:prstGeom prst="rect">
              <a:avLst/>
            </a:prstGeom>
            <a:noFill/>
          </p:spPr>
          <p:txBody>
            <a:bodyPr wrap="square" rtlCol="0">
              <a:spAutoFit/>
            </a:bodyPr>
            <a:lstStyle/>
            <a:p>
              <a:r>
                <a:rPr lang="en-US" b="1" dirty="0">
                  <a:solidFill>
                    <a:schemeClr val="bg1"/>
                  </a:solidFill>
                </a:rPr>
                <a:t>Greater than 24 months</a:t>
              </a:r>
              <a:endParaRPr lang="en-VI" b="1" dirty="0">
                <a:solidFill>
                  <a:schemeClr val="bg1"/>
                </a:solidFill>
              </a:endParaRPr>
            </a:p>
          </p:txBody>
        </p:sp>
        <p:sp>
          <p:nvSpPr>
            <p:cNvPr id="19" name="Rectangle 18">
              <a:extLst>
                <a:ext uri="{FF2B5EF4-FFF2-40B4-BE49-F238E27FC236}">
                  <a16:creationId xmlns:a16="http://schemas.microsoft.com/office/drawing/2014/main" id="{55C2D0F0-7EA8-44BA-B1A3-379861034085}"/>
                </a:ext>
              </a:extLst>
            </p:cNvPr>
            <p:cNvSpPr/>
            <p:nvPr/>
          </p:nvSpPr>
          <p:spPr>
            <a:xfrm>
              <a:off x="6976864" y="4864680"/>
              <a:ext cx="266700" cy="251871"/>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sz="1600" dirty="0"/>
            </a:p>
          </p:txBody>
        </p:sp>
        <p:sp>
          <p:nvSpPr>
            <p:cNvPr id="20" name="TextBox 19">
              <a:extLst>
                <a:ext uri="{FF2B5EF4-FFF2-40B4-BE49-F238E27FC236}">
                  <a16:creationId xmlns:a16="http://schemas.microsoft.com/office/drawing/2014/main" id="{37B0D152-AB07-4ED3-869F-F1A5ABEE2C8E}"/>
                </a:ext>
              </a:extLst>
            </p:cNvPr>
            <p:cNvSpPr txBox="1"/>
            <p:nvPr/>
          </p:nvSpPr>
          <p:spPr>
            <a:xfrm>
              <a:off x="7271522" y="4804427"/>
              <a:ext cx="2009775" cy="369332"/>
            </a:xfrm>
            <a:prstGeom prst="rect">
              <a:avLst/>
            </a:prstGeom>
            <a:noFill/>
          </p:spPr>
          <p:txBody>
            <a:bodyPr wrap="square" rtlCol="0">
              <a:spAutoFit/>
            </a:bodyPr>
            <a:lstStyle/>
            <a:p>
              <a:r>
                <a:rPr lang="en-US" b="1" dirty="0">
                  <a:solidFill>
                    <a:schemeClr val="bg1"/>
                  </a:solidFill>
                </a:rPr>
                <a:t>12 – 24 months</a:t>
              </a:r>
            </a:p>
          </p:txBody>
        </p:sp>
      </p:grpSp>
      <p:grpSp>
        <p:nvGrpSpPr>
          <p:cNvPr id="3" name="Group 2">
            <a:extLst>
              <a:ext uri="{FF2B5EF4-FFF2-40B4-BE49-F238E27FC236}">
                <a16:creationId xmlns:a16="http://schemas.microsoft.com/office/drawing/2014/main" id="{EB1D594F-927A-43BA-8578-D2D543BA3280}"/>
              </a:ext>
            </a:extLst>
          </p:cNvPr>
          <p:cNvGrpSpPr/>
          <p:nvPr/>
        </p:nvGrpSpPr>
        <p:grpSpPr>
          <a:xfrm>
            <a:off x="878967" y="1216928"/>
            <a:ext cx="8174736" cy="4910328"/>
            <a:chOff x="-749808" y="1399032"/>
            <a:chExt cx="8174736" cy="4910328"/>
          </a:xfrm>
        </p:grpSpPr>
        <p:graphicFrame>
          <p:nvGraphicFramePr>
            <p:cNvPr id="5" name="Chart 4">
              <a:extLst>
                <a:ext uri="{FF2B5EF4-FFF2-40B4-BE49-F238E27FC236}">
                  <a16:creationId xmlns:a16="http://schemas.microsoft.com/office/drawing/2014/main" id="{BBBA5377-31D4-4ED6-AABC-5E5A9AADDFE4}"/>
                </a:ext>
              </a:extLst>
            </p:cNvPr>
            <p:cNvGraphicFramePr/>
            <p:nvPr>
              <p:extLst>
                <p:ext uri="{D42A27DB-BD31-4B8C-83A1-F6EECF244321}">
                  <p14:modId xmlns:p14="http://schemas.microsoft.com/office/powerpoint/2010/main" val="3699472937"/>
                </p:ext>
              </p:extLst>
            </p:nvPr>
          </p:nvGraphicFramePr>
          <p:xfrm>
            <a:off x="-749808" y="1399032"/>
            <a:ext cx="8174736" cy="491032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7EC1CD75-E613-432E-B8A8-C3F30375AA67}"/>
                </a:ext>
              </a:extLst>
            </p:cNvPr>
            <p:cNvSpPr txBox="1"/>
            <p:nvPr/>
          </p:nvSpPr>
          <p:spPr>
            <a:xfrm>
              <a:off x="2388541" y="2663596"/>
              <a:ext cx="693085" cy="369332"/>
            </a:xfrm>
            <a:prstGeom prst="rect">
              <a:avLst/>
            </a:prstGeom>
            <a:noFill/>
          </p:spPr>
          <p:txBody>
            <a:bodyPr wrap="square" rtlCol="0">
              <a:spAutoFit/>
            </a:bodyPr>
            <a:lstStyle/>
            <a:p>
              <a:r>
                <a:rPr lang="en-US" dirty="0">
                  <a:solidFill>
                    <a:schemeClr val="bg1"/>
                  </a:solidFill>
                </a:rPr>
                <a:t>(326)</a:t>
              </a:r>
            </a:p>
          </p:txBody>
        </p:sp>
        <p:sp>
          <p:nvSpPr>
            <p:cNvPr id="26" name="TextBox 25">
              <a:extLst>
                <a:ext uri="{FF2B5EF4-FFF2-40B4-BE49-F238E27FC236}">
                  <a16:creationId xmlns:a16="http://schemas.microsoft.com/office/drawing/2014/main" id="{A96DA04C-5A8C-4716-AF24-84BDC8B9A72C}"/>
                </a:ext>
              </a:extLst>
            </p:cNvPr>
            <p:cNvSpPr txBox="1"/>
            <p:nvPr/>
          </p:nvSpPr>
          <p:spPr>
            <a:xfrm>
              <a:off x="1629925" y="3797215"/>
              <a:ext cx="940154" cy="369332"/>
            </a:xfrm>
            <a:prstGeom prst="rect">
              <a:avLst/>
            </a:prstGeom>
            <a:noFill/>
          </p:spPr>
          <p:txBody>
            <a:bodyPr wrap="square" rtlCol="0">
              <a:spAutoFit/>
            </a:bodyPr>
            <a:lstStyle/>
            <a:p>
              <a:r>
                <a:rPr lang="en-US" dirty="0">
                  <a:solidFill>
                    <a:schemeClr val="bg1"/>
                  </a:solidFill>
                </a:rPr>
                <a:t>(367)</a:t>
              </a:r>
            </a:p>
          </p:txBody>
        </p:sp>
        <p:sp>
          <p:nvSpPr>
            <p:cNvPr id="27" name="TextBox 26">
              <a:extLst>
                <a:ext uri="{FF2B5EF4-FFF2-40B4-BE49-F238E27FC236}">
                  <a16:creationId xmlns:a16="http://schemas.microsoft.com/office/drawing/2014/main" id="{502BCC6D-848A-476E-B89C-B3F40DCA77F4}"/>
                </a:ext>
              </a:extLst>
            </p:cNvPr>
            <p:cNvSpPr txBox="1"/>
            <p:nvPr/>
          </p:nvSpPr>
          <p:spPr>
            <a:xfrm>
              <a:off x="2223536" y="4806409"/>
              <a:ext cx="693085" cy="369332"/>
            </a:xfrm>
            <a:prstGeom prst="rect">
              <a:avLst/>
            </a:prstGeom>
            <a:noFill/>
          </p:spPr>
          <p:txBody>
            <a:bodyPr wrap="square" rtlCol="0">
              <a:spAutoFit/>
            </a:bodyPr>
            <a:lstStyle/>
            <a:p>
              <a:r>
                <a:rPr lang="en-US" dirty="0">
                  <a:solidFill>
                    <a:schemeClr val="bg1"/>
                  </a:solidFill>
                </a:rPr>
                <a:t>(567)</a:t>
              </a:r>
            </a:p>
          </p:txBody>
        </p:sp>
        <p:sp>
          <p:nvSpPr>
            <p:cNvPr id="28" name="TextBox 27">
              <a:extLst>
                <a:ext uri="{FF2B5EF4-FFF2-40B4-BE49-F238E27FC236}">
                  <a16:creationId xmlns:a16="http://schemas.microsoft.com/office/drawing/2014/main" id="{09420A95-E14F-4F7C-9EF4-49172ACB4791}"/>
                </a:ext>
              </a:extLst>
            </p:cNvPr>
            <p:cNvSpPr txBox="1"/>
            <p:nvPr/>
          </p:nvSpPr>
          <p:spPr>
            <a:xfrm>
              <a:off x="3834614" y="3745516"/>
              <a:ext cx="940154" cy="369332"/>
            </a:xfrm>
            <a:prstGeom prst="rect">
              <a:avLst/>
            </a:prstGeom>
            <a:noFill/>
          </p:spPr>
          <p:txBody>
            <a:bodyPr wrap="square" rtlCol="0">
              <a:spAutoFit/>
            </a:bodyPr>
            <a:lstStyle/>
            <a:p>
              <a:r>
                <a:rPr lang="en-US" dirty="0">
                  <a:solidFill>
                    <a:schemeClr val="bg1"/>
                  </a:solidFill>
                </a:rPr>
                <a:t>(1383)</a:t>
              </a:r>
            </a:p>
          </p:txBody>
        </p:sp>
      </p:grpSp>
    </p:spTree>
    <p:extLst>
      <p:ext uri="{BB962C8B-B14F-4D97-AF65-F5344CB8AC3E}">
        <p14:creationId xmlns:p14="http://schemas.microsoft.com/office/powerpoint/2010/main" val="2019192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Recommendations</a:t>
            </a:r>
          </a:p>
        </p:txBody>
      </p:sp>
    </p:spTree>
    <p:extLst>
      <p:ext uri="{BB962C8B-B14F-4D97-AF65-F5344CB8AC3E}">
        <p14:creationId xmlns:p14="http://schemas.microsoft.com/office/powerpoint/2010/main" val="2069314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4BD6A4-A047-40EF-AC13-E99ECCEBE809}"/>
              </a:ext>
            </a:extLst>
          </p:cNvPr>
          <p:cNvSpPr>
            <a:spLocks noGrp="1"/>
          </p:cNvSpPr>
          <p:nvPr>
            <p:ph idx="1"/>
          </p:nvPr>
        </p:nvSpPr>
        <p:spPr>
          <a:xfrm>
            <a:off x="2427166" y="1496603"/>
            <a:ext cx="9459380" cy="4475968"/>
          </a:xfrm>
          <a:prstGeom prst="roundRect">
            <a:avLst/>
          </a:prstGeom>
          <a:ln>
            <a:noFill/>
          </a:ln>
        </p:spPr>
        <p:txBody>
          <a:bodyPr>
            <a:normAutofit lnSpcReduction="10000"/>
          </a:bodyPr>
          <a:lstStyle/>
          <a:p>
            <a:pPr marL="0" lvl="0" indent="0">
              <a:lnSpc>
                <a:spcPct val="115000"/>
              </a:lnSpc>
              <a:spcBef>
                <a:spcPts val="0"/>
              </a:spcBef>
              <a:spcAft>
                <a:spcPts val="600"/>
              </a:spcAft>
              <a:buNone/>
            </a:pPr>
            <a:r>
              <a:rPr lang="en-US" sz="2600" dirty="0">
                <a:solidFill>
                  <a:schemeClr val="bg1"/>
                </a:solidFill>
                <a:ea typeface="Calibri"/>
                <a:cs typeface="Calibri"/>
                <a:sym typeface="Calibri"/>
              </a:rPr>
              <a:t>Where possible, predict specific individuals who are likely to face eviction in the near future</a:t>
            </a:r>
          </a:p>
          <a:p>
            <a:pPr marL="0" lvl="0" indent="0">
              <a:lnSpc>
                <a:spcPct val="115000"/>
              </a:lnSpc>
              <a:spcBef>
                <a:spcPts val="0"/>
              </a:spcBef>
              <a:spcAft>
                <a:spcPts val="600"/>
              </a:spcAft>
              <a:buNone/>
            </a:pPr>
            <a:endParaRPr lang="en-US" sz="2600" dirty="0">
              <a:solidFill>
                <a:schemeClr val="bg1"/>
              </a:solidFill>
              <a:ea typeface="Calibri"/>
              <a:cs typeface="Calibri"/>
              <a:sym typeface="Calibri"/>
            </a:endParaRPr>
          </a:p>
          <a:p>
            <a:pPr marL="0" lvl="0" indent="0">
              <a:lnSpc>
                <a:spcPct val="115000"/>
              </a:lnSpc>
              <a:spcBef>
                <a:spcPts val="0"/>
              </a:spcBef>
              <a:spcAft>
                <a:spcPts val="600"/>
              </a:spcAft>
              <a:buNone/>
            </a:pPr>
            <a:r>
              <a:rPr lang="en-US" sz="2600" dirty="0">
                <a:solidFill>
                  <a:schemeClr val="bg1"/>
                </a:solidFill>
                <a:ea typeface="Calibri"/>
                <a:cs typeface="Calibri"/>
                <a:sym typeface="Calibri"/>
              </a:rPr>
              <a:t>Use segmentation for clients for whom a predictive model will not be effective</a:t>
            </a:r>
          </a:p>
          <a:p>
            <a:pPr marL="0" indent="0">
              <a:lnSpc>
                <a:spcPct val="115000"/>
              </a:lnSpc>
              <a:spcBef>
                <a:spcPts val="0"/>
              </a:spcBef>
              <a:spcAft>
                <a:spcPts val="600"/>
              </a:spcAft>
              <a:buNone/>
            </a:pPr>
            <a:endParaRPr lang="en-US" sz="2800" dirty="0">
              <a:solidFill>
                <a:schemeClr val="bg1"/>
              </a:solidFill>
            </a:endParaRPr>
          </a:p>
          <a:p>
            <a:pPr marL="0" indent="0">
              <a:lnSpc>
                <a:spcPct val="115000"/>
              </a:lnSpc>
              <a:spcBef>
                <a:spcPts val="0"/>
              </a:spcBef>
              <a:spcAft>
                <a:spcPts val="600"/>
              </a:spcAft>
              <a:buNone/>
            </a:pPr>
            <a:r>
              <a:rPr lang="en-US" sz="2600" dirty="0">
                <a:solidFill>
                  <a:schemeClr val="bg1"/>
                </a:solidFill>
              </a:rPr>
              <a:t>Identify new ways to reduce eviction filing rates for all county residents</a:t>
            </a:r>
          </a:p>
          <a:p>
            <a:pPr marL="0" lvl="0" indent="0">
              <a:lnSpc>
                <a:spcPct val="115000"/>
              </a:lnSpc>
              <a:spcBef>
                <a:spcPts val="0"/>
              </a:spcBef>
              <a:spcAft>
                <a:spcPts val="600"/>
              </a:spcAft>
              <a:buNone/>
            </a:pPr>
            <a:endParaRPr lang="en-US" sz="2600" dirty="0">
              <a:solidFill>
                <a:schemeClr val="bg1"/>
              </a:solidFill>
              <a:ea typeface="Calibri"/>
              <a:cs typeface="Calibri"/>
              <a:sym typeface="Calibri"/>
            </a:endParaRPr>
          </a:p>
          <a:p>
            <a:pPr marL="0" lvl="0" indent="0">
              <a:lnSpc>
                <a:spcPct val="115000"/>
              </a:lnSpc>
              <a:spcBef>
                <a:spcPts val="0"/>
              </a:spcBef>
              <a:spcAft>
                <a:spcPts val="600"/>
              </a:spcAft>
              <a:buNone/>
            </a:pPr>
            <a:endParaRPr lang="en-US" sz="2600" dirty="0">
              <a:solidFill>
                <a:schemeClr val="bg1"/>
              </a:solidFill>
              <a:ea typeface="Calibri"/>
              <a:cs typeface="Calibri"/>
              <a:sym typeface="Calibri"/>
            </a:endParaRPr>
          </a:p>
        </p:txBody>
      </p:sp>
      <p:sp>
        <p:nvSpPr>
          <p:cNvPr id="333" name="Shape 333"/>
          <p:cNvSpPr txBox="1">
            <a:spLocks noGrp="1"/>
          </p:cNvSpPr>
          <p:nvPr>
            <p:ph type="title"/>
          </p:nvPr>
        </p:nvSpPr>
        <p:spPr>
          <a:xfrm>
            <a:off x="604800" y="393700"/>
            <a:ext cx="10244517" cy="494433"/>
          </a:xfrm>
          <a:prstGeom prst="rect">
            <a:avLst/>
          </a:prstGeom>
          <a:noFill/>
          <a:ln>
            <a:noFill/>
          </a:ln>
        </p:spPr>
        <p:txBody>
          <a:bodyPr spcFirstLastPara="1" wrap="square" lIns="91425" tIns="45700" rIns="91425" bIns="45700" anchor="ctr" anchorCtr="0">
            <a:noAutofit/>
          </a:bodyPr>
          <a:lstStyle/>
          <a:p>
            <a:pPr lvl="0">
              <a:spcBef>
                <a:spcPts val="0"/>
              </a:spcBef>
              <a:buClr>
                <a:srgbClr val="7A0019"/>
              </a:buClr>
              <a:buSzPts val="3600"/>
            </a:pPr>
            <a:r>
              <a:rPr lang="en-US" dirty="0">
                <a:solidFill>
                  <a:schemeClr val="bg1"/>
                </a:solidFill>
                <a:cs typeface="Calibri" charset="0"/>
              </a:rPr>
              <a:t>Recommendations</a:t>
            </a:r>
            <a:endParaRPr sz="3600" dirty="0">
              <a:solidFill>
                <a:schemeClr val="bg1"/>
              </a:solidFill>
              <a:cs typeface="Calibri" charset="0"/>
              <a:sym typeface="Calibri"/>
            </a:endParaRPr>
          </a:p>
        </p:txBody>
      </p:sp>
      <p:sp>
        <p:nvSpPr>
          <p:cNvPr id="336" name="Shape 336"/>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dirty="0">
                <a:latin typeface="Calibri"/>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34" name="Shape 334"/>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47</a:t>
            </a:fld>
            <a:endParaRPr sz="900" dirty="0">
              <a:latin typeface="Calibri"/>
              <a:ea typeface="Calibri"/>
              <a:cs typeface="Calibri"/>
              <a:sym typeface="Calibri"/>
            </a:endParaRPr>
          </a:p>
        </p:txBody>
      </p:sp>
      <p:pic>
        <p:nvPicPr>
          <p:cNvPr id="4" name="Picture 3">
            <a:extLst>
              <a:ext uri="{FF2B5EF4-FFF2-40B4-BE49-F238E27FC236}">
                <a16:creationId xmlns:a16="http://schemas.microsoft.com/office/drawing/2014/main" id="{46A76147-BE8F-40D2-BC59-D56DFFBFE7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77" b="91111" l="9912" r="89868">
                        <a14:foregroundMark x1="26211" y1="65679" x2="26211" y2="65679"/>
                        <a14:foregroundMark x1="23128" y1="70370" x2="23128" y2="70370"/>
                        <a14:foregroundMark x1="18943" y1="78025" x2="18943" y2="78025"/>
                        <a14:foregroundMark x1="15419" y1="84444" x2="15419" y2="84444"/>
                        <a14:foregroundMark x1="21366" y1="67160" x2="21366" y2="67160"/>
                        <a14:foregroundMark x1="24229" y1="79753" x2="24229" y2="79753"/>
                        <a14:foregroundMark x1="45595" y1="82469" x2="45595" y2="82469"/>
                        <a14:foregroundMark x1="42952" y1="91111" x2="42952" y2="91111"/>
                        <a14:foregroundMark x1="31718" y1="60247" x2="31718" y2="60247"/>
                        <a14:foregroundMark x1="31938" y1="65679" x2="31938" y2="65679"/>
                        <a14:foregroundMark x1="36123" y1="52099" x2="36123" y2="52099"/>
                        <a14:foregroundMark x1="42952" y1="48148" x2="42952" y2="48148"/>
                        <a14:foregroundMark x1="38767" y1="56296" x2="38767" y2="56296"/>
                        <a14:foregroundMark x1="45595" y1="54815" x2="45595" y2="54815"/>
                        <a14:foregroundMark x1="51982" y1="55309" x2="51982" y2="55309"/>
                        <a14:foregroundMark x1="59251" y1="55802" x2="59251" y2="55802"/>
                        <a14:foregroundMark x1="66079" y1="54321" x2="66079" y2="54321"/>
                        <a14:foregroundMark x1="72467" y1="50617" x2="72467" y2="50617"/>
                        <a14:foregroundMark x1="73128" y1="59012" x2="73128" y2="59012"/>
                        <a14:foregroundMark x1="67621" y1="59259" x2="67621" y2="59259"/>
                        <a14:foregroundMark x1="47577" y1="59506" x2="47577" y2="59506"/>
                        <a14:foregroundMark x1="78634" y1="55062" x2="78634" y2="55062"/>
                        <a14:foregroundMark x1="75771" y1="46914" x2="75771" y2="46914"/>
                        <a14:foregroundMark x1="78634" y1="40494" x2="78634" y2="40494"/>
                        <a14:foregroundMark x1="82599" y1="24444" x2="82599" y2="24444"/>
                        <a14:foregroundMark x1="84581" y1="31358" x2="84581" y2="31358"/>
                        <a14:foregroundMark x1="81278" y1="32840" x2="81278" y2="32840"/>
                        <a14:foregroundMark x1="75991" y1="36543" x2="75991" y2="36543"/>
                        <a14:backgroundMark x1="43172" y1="47407" x2="43172" y2="47407"/>
                        <a14:backgroundMark x1="42952" y1="47654" x2="42952" y2="47654"/>
                        <a14:backgroundMark x1="42952" y1="48148" x2="42952" y2="48148"/>
                        <a14:backgroundMark x1="78634" y1="55309" x2="78634" y2="55309"/>
                        <a14:backgroundMark x1="78634" y1="54568" x2="78634" y2="54568"/>
                        <a14:backgroundMark x1="74229" y1="59753" x2="74229" y2="59753"/>
                        <a14:backgroundMark x1="73789" y1="59506" x2="73789" y2="59506"/>
                      </a14:backgroundRemoval>
                    </a14:imgEffect>
                  </a14:imgLayer>
                </a14:imgProps>
              </a:ext>
            </a:extLst>
          </a:blip>
          <a:stretch>
            <a:fillRect/>
          </a:stretch>
        </p:blipFill>
        <p:spPr>
          <a:xfrm>
            <a:off x="889090" y="1434331"/>
            <a:ext cx="1401664" cy="1250383"/>
          </a:xfrm>
          <a:prstGeom prst="rect">
            <a:avLst/>
          </a:prstGeom>
          <a:effectLst>
            <a:outerShdw blurRad="63500" sx="102000" sy="102000" algn="ctr" rotWithShape="0">
              <a:schemeClr val="bg1">
                <a:alpha val="40000"/>
              </a:schemeClr>
            </a:outerShdw>
          </a:effectLst>
        </p:spPr>
      </p:pic>
      <p:pic>
        <p:nvPicPr>
          <p:cNvPr id="5" name="Picture 4">
            <a:extLst>
              <a:ext uri="{FF2B5EF4-FFF2-40B4-BE49-F238E27FC236}">
                <a16:creationId xmlns:a16="http://schemas.microsoft.com/office/drawing/2014/main" id="{94D3D051-2C3E-45BA-8C20-B15B066BEC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24" b="89977" l="3311" r="93819">
                        <a14:foregroundMark x1="6623" y1="45688" x2="6623" y2="45688"/>
                        <a14:foregroundMark x1="3532" y1="54079" x2="3532" y2="54079"/>
                        <a14:foregroundMark x1="93819" y1="57576" x2="93819" y2="57576"/>
                      </a14:backgroundRemoval>
                    </a14:imgEffect>
                  </a14:imgLayer>
                </a14:imgProps>
              </a:ext>
            </a:extLst>
          </a:blip>
          <a:stretch>
            <a:fillRect/>
          </a:stretch>
        </p:blipFill>
        <p:spPr>
          <a:xfrm>
            <a:off x="883879" y="2928135"/>
            <a:ext cx="1401664" cy="1327403"/>
          </a:xfrm>
          <a:prstGeom prst="rect">
            <a:avLst/>
          </a:prstGeom>
          <a:effectLst>
            <a:outerShdw blurRad="63500" sx="102000" sy="102000" algn="ctr" rotWithShape="0">
              <a:schemeClr val="bg1">
                <a:alpha val="40000"/>
              </a:schemeClr>
            </a:outerShdw>
          </a:effectLst>
        </p:spPr>
      </p:pic>
      <p:pic>
        <p:nvPicPr>
          <p:cNvPr id="9" name="Graphic 8" descr="Lecturer">
            <a:extLst>
              <a:ext uri="{FF2B5EF4-FFF2-40B4-BE49-F238E27FC236}">
                <a16:creationId xmlns:a16="http://schemas.microsoft.com/office/drawing/2014/main" id="{8681EE5B-D083-4862-B6EB-177EC1980C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8617" y="4498959"/>
            <a:ext cx="1007740" cy="1092215"/>
          </a:xfrm>
          <a:prstGeom prst="rect">
            <a:avLst/>
          </a:prstGeom>
          <a:effectLst>
            <a:outerShdw blurRad="63500" sx="102000" sy="102000" algn="ctr" rotWithShape="0">
              <a:schemeClr val="bg1">
                <a:alpha val="40000"/>
              </a:schemeClr>
            </a:outerShdw>
          </a:effectLst>
        </p:spPr>
      </p:pic>
      <p:pic>
        <p:nvPicPr>
          <p:cNvPr id="10" name="Graphic 9" descr="Users">
            <a:extLst>
              <a:ext uri="{FF2B5EF4-FFF2-40B4-BE49-F238E27FC236}">
                <a16:creationId xmlns:a16="http://schemas.microsoft.com/office/drawing/2014/main" id="{4FB25A28-72FC-48E5-ADF0-10EDD33A620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587041" y="5025563"/>
            <a:ext cx="873763" cy="947008"/>
          </a:xfrm>
          <a:prstGeom prst="rect">
            <a:avLst/>
          </a:prstGeom>
          <a:effectLst>
            <a:outerShdw blurRad="63500" sx="102000" sy="102000" algn="ctr" rotWithShape="0">
              <a:schemeClr val="bg1">
                <a:alpha val="40000"/>
              </a:schemeClr>
            </a:outerShdw>
          </a:effectLst>
        </p:spPr>
      </p:pic>
    </p:spTree>
    <p:extLst>
      <p:ext uri="{BB962C8B-B14F-4D97-AF65-F5344CB8AC3E}">
        <p14:creationId xmlns:p14="http://schemas.microsoft.com/office/powerpoint/2010/main" val="1921943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Future Applications / Next steps</a:t>
            </a:r>
          </a:p>
        </p:txBody>
      </p:sp>
    </p:spTree>
    <p:extLst>
      <p:ext uri="{BB962C8B-B14F-4D97-AF65-F5344CB8AC3E}">
        <p14:creationId xmlns:p14="http://schemas.microsoft.com/office/powerpoint/2010/main" val="935792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00" y="392400"/>
            <a:ext cx="10244517" cy="494433"/>
          </a:xfrm>
        </p:spPr>
        <p:txBody>
          <a:bodyPr numCol="1"/>
          <a:lstStyle/>
          <a:p>
            <a:r>
              <a:rPr lang="en-US" sz="3200" dirty="0">
                <a:solidFill>
                  <a:schemeClr val="bg1"/>
                </a:solidFill>
              </a:rPr>
              <a:t>Monthly Model Cycle</a:t>
            </a:r>
          </a:p>
        </p:txBody>
      </p:sp>
      <p:sp>
        <p:nvSpPr>
          <p:cNvPr id="5" name="Freeform: Shape 4">
            <a:extLst>
              <a:ext uri="{FF2B5EF4-FFF2-40B4-BE49-F238E27FC236}">
                <a16:creationId xmlns:a16="http://schemas.microsoft.com/office/drawing/2014/main" id="{E6454B0F-B729-496F-97E7-D71A85A9CBE1}"/>
              </a:ext>
            </a:extLst>
          </p:cNvPr>
          <p:cNvSpPr/>
          <p:nvPr/>
        </p:nvSpPr>
        <p:spPr>
          <a:xfrm>
            <a:off x="6947666" y="12428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Refresh the data</a:t>
            </a:r>
          </a:p>
        </p:txBody>
      </p:sp>
      <p:sp>
        <p:nvSpPr>
          <p:cNvPr id="14" name="Footer Placeholder 5">
            <a:extLst>
              <a:ext uri="{FF2B5EF4-FFF2-40B4-BE49-F238E27FC236}">
                <a16:creationId xmlns:a16="http://schemas.microsoft.com/office/drawing/2014/main" id="{06B84F1E-942D-4257-A3AC-AA0A3338FE04}"/>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15" name="Shape 334">
            <a:extLst>
              <a:ext uri="{FF2B5EF4-FFF2-40B4-BE49-F238E27FC236}">
                <a16:creationId xmlns:a16="http://schemas.microsoft.com/office/drawing/2014/main" id="{BD8BAD98-E81E-4B8D-AADA-0C7B2C747D7B}"/>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49</a:t>
            </a:fld>
            <a:endParaRPr sz="900" dirty="0">
              <a:latin typeface="Calibri"/>
              <a:ea typeface="Calibri"/>
              <a:cs typeface="Calibri"/>
              <a:sym typeface="Calibri"/>
            </a:endParaRPr>
          </a:p>
        </p:txBody>
      </p:sp>
      <p:sp>
        <p:nvSpPr>
          <p:cNvPr id="16" name="Arrow: Circular 15">
            <a:extLst>
              <a:ext uri="{FF2B5EF4-FFF2-40B4-BE49-F238E27FC236}">
                <a16:creationId xmlns:a16="http://schemas.microsoft.com/office/drawing/2014/main" id="{54993E68-C168-4A5C-9C6F-3D1ECB92F901}"/>
              </a:ext>
            </a:extLst>
          </p:cNvPr>
          <p:cNvSpPr/>
          <p:nvPr/>
        </p:nvSpPr>
        <p:spPr>
          <a:xfrm>
            <a:off x="3572231" y="1091936"/>
            <a:ext cx="5047537" cy="5047537"/>
          </a:xfrm>
          <a:prstGeom prst="circularArrow">
            <a:avLst>
              <a:gd name="adj1" fmla="val 6900"/>
              <a:gd name="adj2" fmla="val 465153"/>
              <a:gd name="adj3" fmla="val 550252"/>
              <a:gd name="adj4" fmla="val 205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38878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908B9140-98B6-4BC4-9936-4C8F74F3C1F1}"/>
              </a:ext>
            </a:extLst>
          </p:cNvPr>
          <p:cNvSpPr txBox="1">
            <a:spLocks/>
          </p:cNvSpPr>
          <p:nvPr/>
        </p:nvSpPr>
        <p:spPr>
          <a:xfrm>
            <a:off x="6179169" y="1662600"/>
            <a:ext cx="5481004" cy="4351338"/>
          </a:xfrm>
          <a:prstGeom prst="roundRect">
            <a:avLst/>
          </a:prstGeom>
          <a:solidFill>
            <a:schemeClr val="bg1">
              <a:alpha val="2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indent="0" algn="ctr">
              <a:lnSpc>
                <a:spcPct val="90000"/>
              </a:lnSpc>
              <a:spcBef>
                <a:spcPts val="1000"/>
              </a:spcBef>
              <a:buFont typeface="Arial" panose="020B0604020202020204" pitchFamily="34" charset="0"/>
              <a:buNone/>
              <a:defRPr sz="2400" b="1">
                <a:latin typeface="+mj-lt"/>
                <a:cs typeface="Calibri"/>
              </a:defRPr>
            </a:lvl1pPr>
            <a:lvl2pPr marL="685800" indent="-228600">
              <a:lnSpc>
                <a:spcPct val="90000"/>
              </a:lnSpc>
              <a:spcBef>
                <a:spcPts val="500"/>
              </a:spcBef>
              <a:buFont typeface="Arial" panose="020B0604020202020204" pitchFamily="34" charset="0"/>
              <a:buChar char="•"/>
              <a:defRPr sz="2000">
                <a:solidFill>
                  <a:schemeClr val="bg2">
                    <a:lumMod val="25000"/>
                  </a:schemeClr>
                </a:solidFill>
                <a:latin typeface="+mj-lt"/>
              </a:defRPr>
            </a:lvl2pPr>
            <a:lvl3pPr marL="1143000" indent="-228600">
              <a:lnSpc>
                <a:spcPct val="90000"/>
              </a:lnSpc>
              <a:spcBef>
                <a:spcPts val="500"/>
              </a:spcBef>
              <a:buFont typeface="Arial" panose="020B0604020202020204" pitchFamily="34" charset="0"/>
              <a:buChar char="•"/>
              <a:defRPr>
                <a:solidFill>
                  <a:schemeClr val="bg2">
                    <a:lumMod val="25000"/>
                  </a:schemeClr>
                </a:solidFill>
                <a:latin typeface="+mj-lt"/>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mj-lt"/>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mj-lt"/>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endParaRPr lang="en-US" u="sng" dirty="0">
              <a:solidFill>
                <a:schemeClr val="bg1"/>
              </a:solidFill>
              <a:sym typeface="Calibri"/>
            </a:endParaRPr>
          </a:p>
          <a:p>
            <a:r>
              <a:rPr lang="en-US" u="sng" dirty="0">
                <a:solidFill>
                  <a:schemeClr val="bg1"/>
                </a:solidFill>
                <a:sym typeface="Calibri"/>
              </a:rPr>
              <a:t>Objective</a:t>
            </a:r>
          </a:p>
          <a:p>
            <a:pPr algn="l">
              <a:spcBef>
                <a:spcPts val="1500"/>
              </a:spcBef>
            </a:pPr>
            <a:r>
              <a:rPr lang="en-US" b="0" dirty="0">
                <a:solidFill>
                  <a:schemeClr val="bg1"/>
                </a:solidFill>
              </a:rPr>
              <a:t>Increase outreach to at-risk households and inform them of emergency programs.</a:t>
            </a:r>
            <a:endParaRPr lang="en-US" dirty="0">
              <a:solidFill>
                <a:schemeClr val="bg1"/>
              </a:solidFill>
            </a:endParaRPr>
          </a:p>
          <a:p>
            <a:pPr>
              <a:spcBef>
                <a:spcPts val="1500"/>
              </a:spcBef>
            </a:pPr>
            <a:endParaRPr lang="en-US" sz="1050" u="sng" dirty="0">
              <a:solidFill>
                <a:schemeClr val="bg1"/>
              </a:solidFill>
            </a:endParaRPr>
          </a:p>
          <a:p>
            <a:pPr>
              <a:spcBef>
                <a:spcPts val="1500"/>
              </a:spcBef>
            </a:pPr>
            <a:r>
              <a:rPr lang="en-US" u="sng" dirty="0">
                <a:solidFill>
                  <a:schemeClr val="bg1"/>
                </a:solidFill>
              </a:rPr>
              <a:t>Our task</a:t>
            </a:r>
            <a:endParaRPr lang="en-US" dirty="0">
              <a:solidFill>
                <a:schemeClr val="bg1"/>
              </a:solidFill>
            </a:endParaRPr>
          </a:p>
          <a:p>
            <a:pPr algn="l">
              <a:spcBef>
                <a:spcPts val="1500"/>
              </a:spcBef>
            </a:pPr>
            <a:r>
              <a:rPr lang="en-US" b="0" dirty="0">
                <a:solidFill>
                  <a:schemeClr val="bg1"/>
                </a:solidFill>
              </a:rPr>
              <a:t>Predict client households likely to face an eviction filing </a:t>
            </a:r>
            <a:r>
              <a:rPr lang="en-US" u="sng" dirty="0">
                <a:solidFill>
                  <a:schemeClr val="bg1"/>
                </a:solidFill>
              </a:rPr>
              <a:t>before</a:t>
            </a:r>
            <a:r>
              <a:rPr lang="en-US" b="0" dirty="0">
                <a:solidFill>
                  <a:schemeClr val="bg1"/>
                </a:solidFill>
              </a:rPr>
              <a:t> </a:t>
            </a:r>
            <a:r>
              <a:rPr lang="en-US" b="0" dirty="0" smtClean="0">
                <a:solidFill>
                  <a:schemeClr val="bg1"/>
                </a:solidFill>
              </a:rPr>
              <a:t>it occurs.</a:t>
            </a:r>
          </a:p>
          <a:p>
            <a:pPr algn="l">
              <a:spcBef>
                <a:spcPts val="1500"/>
              </a:spcBef>
            </a:pPr>
            <a:endParaRPr lang="en-US" b="0" dirty="0"/>
          </a:p>
          <a:p>
            <a:endParaRPr lang="en-US" dirty="0">
              <a:sym typeface="Calibri"/>
            </a:endParaRPr>
          </a:p>
        </p:txBody>
      </p:sp>
      <p:sp>
        <p:nvSpPr>
          <p:cNvPr id="333" name="Shape 333"/>
          <p:cNvSpPr txBox="1">
            <a:spLocks noGrp="1"/>
          </p:cNvSpPr>
          <p:nvPr>
            <p:ph type="title"/>
          </p:nvPr>
        </p:nvSpPr>
        <p:spPr>
          <a:xfrm>
            <a:off x="614995" y="393700"/>
            <a:ext cx="10244517" cy="1004794"/>
          </a:xfrm>
          <a:prstGeom prst="rect">
            <a:avLst/>
          </a:prstGeom>
          <a:noFill/>
          <a:ln>
            <a:noFill/>
          </a:ln>
        </p:spPr>
        <p:txBody>
          <a:bodyPr spcFirstLastPara="1" wrap="square" lIns="91425" tIns="45700" rIns="91425" bIns="45700" anchor="ctr" anchorCtr="0">
            <a:noAutofit/>
          </a:bodyPr>
          <a:lstStyle/>
          <a:p>
            <a:pPr lvl="0">
              <a:spcBef>
                <a:spcPts val="0"/>
              </a:spcBef>
              <a:buClr>
                <a:srgbClr val="7A0019"/>
              </a:buClr>
              <a:buSzPts val="3600"/>
            </a:pPr>
            <a:r>
              <a:rPr lang="en-US" dirty="0">
                <a:solidFill>
                  <a:schemeClr val="bg1"/>
                </a:solidFill>
                <a:latin typeface="Calibri Light (Headings)"/>
                <a:cs typeface="Calibri" charset="0"/>
              </a:rPr>
              <a:t>Hennepin County would like to increase awareness of eviction prevention programs</a:t>
            </a:r>
            <a:endParaRPr sz="3600" dirty="0">
              <a:solidFill>
                <a:schemeClr val="bg1"/>
              </a:solidFill>
              <a:latin typeface="Calibri Light (Headings)"/>
              <a:cs typeface="Calibri" charset="0"/>
              <a:sym typeface="Calibri"/>
            </a:endParaRPr>
          </a:p>
        </p:txBody>
      </p:sp>
      <p:sp>
        <p:nvSpPr>
          <p:cNvPr id="336" name="Shape 336"/>
          <p:cNvSpPr txBox="1">
            <a:spLocks noGrp="1"/>
          </p:cNvSpPr>
          <p:nvPr>
            <p:ph type="ftr" sz="quarter" idx="11"/>
          </p:nvPr>
        </p:nvSpPr>
        <p:spPr>
          <a:xfrm>
            <a:off x="4861932" y="6389673"/>
            <a:ext cx="5429444" cy="295303"/>
          </a:xfrm>
          <a:prstGeom prst="rect">
            <a:avLst/>
          </a:prstGeom>
          <a:noFill/>
          <a:ln>
            <a:noFill/>
          </a:ln>
        </p:spPr>
        <p:txBody>
          <a:bodyPr spcFirstLastPara="1" wrap="square" lIns="91425" tIns="45700" rIns="91425" bIns="45700" anchor="ctr" anchorCtr="0">
            <a:noAutofit/>
          </a:bodyPr>
          <a:lstStyle/>
          <a:p>
            <a:pPr lvl="0"/>
            <a:r>
              <a:rPr lang="en-US" dirty="0">
                <a:ea typeface="Calibri"/>
                <a:cs typeface="Calibri"/>
                <a:sym typeface="Calibri"/>
              </a:rPr>
              <a:t>Hennepin County </a:t>
            </a:r>
            <a:r>
              <a:rPr lang="en-US" sz="900" dirty="0">
                <a:latin typeface="Calibri"/>
                <a:ea typeface="Calibri"/>
                <a:cs typeface="Calibri"/>
                <a:sym typeface="Calibri"/>
              </a:rPr>
              <a:t>| CONFIDENTIAL</a:t>
            </a:r>
            <a:endParaRPr dirty="0"/>
          </a:p>
        </p:txBody>
      </p:sp>
      <p:sp>
        <p:nvSpPr>
          <p:cNvPr id="334" name="Shape 334"/>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5</a:t>
            </a:fld>
            <a:endParaRPr sz="900" dirty="0">
              <a:latin typeface="Calibri"/>
              <a:ea typeface="Calibri"/>
              <a:cs typeface="Calibri"/>
              <a:sym typeface="Calibri"/>
            </a:endParaRPr>
          </a:p>
        </p:txBody>
      </p:sp>
      <p:sp>
        <p:nvSpPr>
          <p:cNvPr id="9" name="Content Placeholder 1">
            <a:extLst>
              <a:ext uri="{FF2B5EF4-FFF2-40B4-BE49-F238E27FC236}">
                <a16:creationId xmlns:a16="http://schemas.microsoft.com/office/drawing/2014/main" id="{F42FE561-8E8C-459D-99CC-7F47A48AB948}"/>
              </a:ext>
            </a:extLst>
          </p:cNvPr>
          <p:cNvSpPr txBox="1">
            <a:spLocks/>
          </p:cNvSpPr>
          <p:nvPr/>
        </p:nvSpPr>
        <p:spPr>
          <a:xfrm>
            <a:off x="531829" y="1662600"/>
            <a:ext cx="5481004" cy="4351338"/>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b="1" u="sng" dirty="0">
                <a:solidFill>
                  <a:schemeClr val="bg1"/>
                </a:solidFill>
                <a:cs typeface="Calibri"/>
                <a:sym typeface="Calibri"/>
              </a:rPr>
              <a:t>Issue</a:t>
            </a:r>
          </a:p>
          <a:p>
            <a:pPr marL="0" indent="0">
              <a:buFont typeface="Arial" panose="020B0604020202020204" pitchFamily="34" charset="0"/>
              <a:buNone/>
            </a:pPr>
            <a:r>
              <a:rPr lang="en-US" dirty="0">
                <a:solidFill>
                  <a:schemeClr val="bg1"/>
                </a:solidFill>
                <a:cs typeface="Calibri"/>
                <a:sym typeface="Calibri"/>
              </a:rPr>
              <a:t>6,000 evictions in Hennepin County annually</a:t>
            </a:r>
          </a:p>
          <a:p>
            <a:pPr marL="0" indent="0">
              <a:buFont typeface="Arial" panose="020B0604020202020204" pitchFamily="34" charset="0"/>
              <a:buNone/>
            </a:pPr>
            <a:endParaRPr lang="en-US" sz="1800" dirty="0">
              <a:solidFill>
                <a:schemeClr val="bg1"/>
              </a:solidFill>
              <a:cs typeface="Calibri"/>
              <a:sym typeface="Calibri"/>
            </a:endParaRPr>
          </a:p>
          <a:p>
            <a:pPr marL="0" indent="0">
              <a:buFont typeface="Arial" panose="020B0604020202020204" pitchFamily="34" charset="0"/>
              <a:buNone/>
            </a:pPr>
            <a:r>
              <a:rPr lang="en-US" dirty="0">
                <a:solidFill>
                  <a:schemeClr val="bg1"/>
                </a:solidFill>
                <a:cs typeface="Calibri"/>
                <a:sym typeface="Calibri"/>
              </a:rPr>
              <a:t>Most are for non-payment of rent </a:t>
            </a:r>
          </a:p>
          <a:p>
            <a:pPr marL="0" indent="0">
              <a:buFont typeface="Arial" panose="020B0604020202020204" pitchFamily="34" charset="0"/>
              <a:buNone/>
            </a:pPr>
            <a:endParaRPr lang="en-US" sz="1800" dirty="0">
              <a:solidFill>
                <a:schemeClr val="bg1"/>
              </a:solidFill>
              <a:cs typeface="Calibri"/>
              <a:sym typeface="Calibri"/>
            </a:endParaRPr>
          </a:p>
          <a:p>
            <a:pPr marL="0" indent="0">
              <a:buFont typeface="Arial" panose="020B0604020202020204" pitchFamily="34" charset="0"/>
              <a:buNone/>
            </a:pPr>
            <a:r>
              <a:rPr lang="en-US" dirty="0">
                <a:solidFill>
                  <a:schemeClr val="bg1"/>
                </a:solidFill>
                <a:cs typeface="Calibri"/>
                <a:sym typeface="Calibri"/>
              </a:rPr>
              <a:t>Some of these evictions could be prevented with aid from an </a:t>
            </a:r>
            <a:r>
              <a:rPr lang="en-US" b="1" i="1" dirty="0">
                <a:solidFill>
                  <a:schemeClr val="bg1"/>
                </a:solidFill>
                <a:cs typeface="Calibri"/>
                <a:sym typeface="Calibri"/>
              </a:rPr>
              <a:t>emergency assistance program</a:t>
            </a:r>
            <a:r>
              <a:rPr lang="en-US" dirty="0">
                <a:solidFill>
                  <a:schemeClr val="bg1"/>
                </a:solidFill>
                <a:cs typeface="Calibri"/>
                <a:sym typeface="Calibri"/>
              </a:rPr>
              <a:t> if identified in time.</a:t>
            </a:r>
          </a:p>
          <a:p>
            <a:pPr marL="0" algn="ctr"/>
            <a:endParaRPr lang="en-US" sz="1800" dirty="0">
              <a:solidFill>
                <a:schemeClr val="lt1"/>
              </a:solidFill>
              <a:latin typeface="+mn-lt"/>
              <a:sym typeface="Calibri"/>
            </a:endParaRPr>
          </a:p>
        </p:txBody>
      </p:sp>
    </p:spTree>
    <p:extLst>
      <p:ext uri="{BB962C8B-B14F-4D97-AF65-F5344CB8AC3E}">
        <p14:creationId xmlns:p14="http://schemas.microsoft.com/office/powerpoint/2010/main" val="4271106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454B0F-B729-496F-97E7-D71A85A9CBE1}"/>
              </a:ext>
            </a:extLst>
          </p:cNvPr>
          <p:cNvSpPr/>
          <p:nvPr/>
        </p:nvSpPr>
        <p:spPr>
          <a:xfrm>
            <a:off x="6947666" y="12428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Refresh the data</a:t>
            </a:r>
          </a:p>
        </p:txBody>
      </p:sp>
      <p:sp>
        <p:nvSpPr>
          <p:cNvPr id="6" name="Arrow: Circular 5">
            <a:extLst>
              <a:ext uri="{FF2B5EF4-FFF2-40B4-BE49-F238E27FC236}">
                <a16:creationId xmlns:a16="http://schemas.microsoft.com/office/drawing/2014/main" id="{09D5DBEF-8235-413D-96EA-490DBAC07500}"/>
              </a:ext>
            </a:extLst>
          </p:cNvPr>
          <p:cNvSpPr/>
          <p:nvPr/>
        </p:nvSpPr>
        <p:spPr>
          <a:xfrm>
            <a:off x="3572231" y="1091936"/>
            <a:ext cx="5047537" cy="5047537"/>
          </a:xfrm>
          <a:prstGeom prst="circularArrow">
            <a:avLst>
              <a:gd name="adj1" fmla="val 6900"/>
              <a:gd name="adj2" fmla="val 465153"/>
              <a:gd name="adj3" fmla="val 550252"/>
              <a:gd name="adj4" fmla="val 205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B916935-87DE-4005-81DE-CF931BBE7927}"/>
              </a:ext>
            </a:extLst>
          </p:cNvPr>
          <p:cNvSpPr/>
          <p:nvPr/>
        </p:nvSpPr>
        <p:spPr>
          <a:xfrm>
            <a:off x="6948336" y="42206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Re-train the model</a:t>
            </a:r>
          </a:p>
        </p:txBody>
      </p:sp>
      <p:sp>
        <p:nvSpPr>
          <p:cNvPr id="14" name="Footer Placeholder 5">
            <a:extLst>
              <a:ext uri="{FF2B5EF4-FFF2-40B4-BE49-F238E27FC236}">
                <a16:creationId xmlns:a16="http://schemas.microsoft.com/office/drawing/2014/main" id="{06B84F1E-942D-4257-A3AC-AA0A3338FE04}"/>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15" name="Shape 334">
            <a:extLst>
              <a:ext uri="{FF2B5EF4-FFF2-40B4-BE49-F238E27FC236}">
                <a16:creationId xmlns:a16="http://schemas.microsoft.com/office/drawing/2014/main" id="{BD8BAD98-E81E-4B8D-AADA-0C7B2C747D7B}"/>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50</a:t>
            </a:fld>
            <a:endParaRPr sz="900" dirty="0">
              <a:latin typeface="Calibri"/>
              <a:ea typeface="Calibri"/>
              <a:cs typeface="Calibri"/>
              <a:sym typeface="Calibri"/>
            </a:endParaRPr>
          </a:p>
        </p:txBody>
      </p:sp>
      <p:sp>
        <p:nvSpPr>
          <p:cNvPr id="9" name="Arrow: Circular 8">
            <a:extLst>
              <a:ext uri="{FF2B5EF4-FFF2-40B4-BE49-F238E27FC236}">
                <a16:creationId xmlns:a16="http://schemas.microsoft.com/office/drawing/2014/main" id="{0DEAD909-837B-4C92-9808-ACF57D9D8FFC}"/>
              </a:ext>
            </a:extLst>
          </p:cNvPr>
          <p:cNvSpPr/>
          <p:nvPr/>
        </p:nvSpPr>
        <p:spPr>
          <a:xfrm>
            <a:off x="3571200" y="1090800"/>
            <a:ext cx="5047537" cy="5047537"/>
          </a:xfrm>
          <a:prstGeom prst="circularArrow">
            <a:avLst>
              <a:gd name="adj1" fmla="val 6900"/>
              <a:gd name="adj2" fmla="val 465153"/>
              <a:gd name="adj3" fmla="val 5950252"/>
              <a:gd name="adj4" fmla="val 43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itle 1">
            <a:extLst>
              <a:ext uri="{FF2B5EF4-FFF2-40B4-BE49-F238E27FC236}">
                <a16:creationId xmlns:a16="http://schemas.microsoft.com/office/drawing/2014/main" id="{F32646AB-D89F-4075-A4C0-0F514173563F}"/>
              </a:ext>
            </a:extLst>
          </p:cNvPr>
          <p:cNvSpPr>
            <a:spLocks noGrp="1"/>
          </p:cNvSpPr>
          <p:nvPr>
            <p:ph type="title"/>
          </p:nvPr>
        </p:nvSpPr>
        <p:spPr>
          <a:xfrm>
            <a:off x="615600" y="392400"/>
            <a:ext cx="10244517" cy="494433"/>
          </a:xfrm>
        </p:spPr>
        <p:txBody>
          <a:bodyPr numCol="1"/>
          <a:lstStyle/>
          <a:p>
            <a:r>
              <a:rPr lang="en-US" sz="3200" dirty="0">
                <a:solidFill>
                  <a:schemeClr val="bg1"/>
                </a:solidFill>
              </a:rPr>
              <a:t>Monthly Model Cycle</a:t>
            </a:r>
          </a:p>
        </p:txBody>
      </p:sp>
    </p:spTree>
    <p:extLst>
      <p:ext uri="{BB962C8B-B14F-4D97-AF65-F5344CB8AC3E}">
        <p14:creationId xmlns:p14="http://schemas.microsoft.com/office/powerpoint/2010/main" val="998295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454B0F-B729-496F-97E7-D71A85A9CBE1}"/>
              </a:ext>
            </a:extLst>
          </p:cNvPr>
          <p:cNvSpPr/>
          <p:nvPr/>
        </p:nvSpPr>
        <p:spPr>
          <a:xfrm>
            <a:off x="6947666" y="12428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Refresh the data</a:t>
            </a:r>
          </a:p>
        </p:txBody>
      </p:sp>
      <p:sp>
        <p:nvSpPr>
          <p:cNvPr id="6" name="Arrow: Circular 5">
            <a:extLst>
              <a:ext uri="{FF2B5EF4-FFF2-40B4-BE49-F238E27FC236}">
                <a16:creationId xmlns:a16="http://schemas.microsoft.com/office/drawing/2014/main" id="{09D5DBEF-8235-413D-96EA-490DBAC07500}"/>
              </a:ext>
            </a:extLst>
          </p:cNvPr>
          <p:cNvSpPr/>
          <p:nvPr/>
        </p:nvSpPr>
        <p:spPr>
          <a:xfrm>
            <a:off x="3572231" y="1091936"/>
            <a:ext cx="5047537" cy="5047537"/>
          </a:xfrm>
          <a:prstGeom prst="circularArrow">
            <a:avLst>
              <a:gd name="adj1" fmla="val 6900"/>
              <a:gd name="adj2" fmla="val 465153"/>
              <a:gd name="adj3" fmla="val 550252"/>
              <a:gd name="adj4" fmla="val 205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B916935-87DE-4005-81DE-CF931BBE7927}"/>
              </a:ext>
            </a:extLst>
          </p:cNvPr>
          <p:cNvSpPr/>
          <p:nvPr/>
        </p:nvSpPr>
        <p:spPr>
          <a:xfrm>
            <a:off x="6948336" y="42206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Re-train the model</a:t>
            </a:r>
          </a:p>
        </p:txBody>
      </p:sp>
      <p:sp>
        <p:nvSpPr>
          <p:cNvPr id="10" name="Freeform: Shape 9">
            <a:extLst>
              <a:ext uri="{FF2B5EF4-FFF2-40B4-BE49-F238E27FC236}">
                <a16:creationId xmlns:a16="http://schemas.microsoft.com/office/drawing/2014/main" id="{E01328F6-EBF9-4D51-90F9-99FC7B5656F8}"/>
              </a:ext>
            </a:extLst>
          </p:cNvPr>
          <p:cNvSpPr/>
          <p:nvPr/>
        </p:nvSpPr>
        <p:spPr>
          <a:xfrm>
            <a:off x="3457726" y="430036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Predict Eviction Filings</a:t>
            </a:r>
          </a:p>
        </p:txBody>
      </p:sp>
      <p:sp>
        <p:nvSpPr>
          <p:cNvPr id="14" name="Footer Placeholder 5">
            <a:extLst>
              <a:ext uri="{FF2B5EF4-FFF2-40B4-BE49-F238E27FC236}">
                <a16:creationId xmlns:a16="http://schemas.microsoft.com/office/drawing/2014/main" id="{06B84F1E-942D-4257-A3AC-AA0A3338FE04}"/>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15" name="Shape 334">
            <a:extLst>
              <a:ext uri="{FF2B5EF4-FFF2-40B4-BE49-F238E27FC236}">
                <a16:creationId xmlns:a16="http://schemas.microsoft.com/office/drawing/2014/main" id="{BD8BAD98-E81E-4B8D-AADA-0C7B2C747D7B}"/>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51</a:t>
            </a:fld>
            <a:endParaRPr sz="900" dirty="0">
              <a:latin typeface="Calibri"/>
              <a:ea typeface="Calibri"/>
              <a:cs typeface="Calibri"/>
              <a:sym typeface="Calibri"/>
            </a:endParaRPr>
          </a:p>
        </p:txBody>
      </p:sp>
      <p:sp>
        <p:nvSpPr>
          <p:cNvPr id="16" name="Arrow: Circular 15">
            <a:extLst>
              <a:ext uri="{FF2B5EF4-FFF2-40B4-BE49-F238E27FC236}">
                <a16:creationId xmlns:a16="http://schemas.microsoft.com/office/drawing/2014/main" id="{49994C3A-78A7-42A3-A94C-D67D66FDA74D}"/>
              </a:ext>
            </a:extLst>
          </p:cNvPr>
          <p:cNvSpPr/>
          <p:nvPr/>
        </p:nvSpPr>
        <p:spPr>
          <a:xfrm>
            <a:off x="3724631" y="1244336"/>
            <a:ext cx="5047537" cy="5047537"/>
          </a:xfrm>
          <a:prstGeom prst="circularArrow">
            <a:avLst>
              <a:gd name="adj1" fmla="val 6900"/>
              <a:gd name="adj2" fmla="val 465153"/>
              <a:gd name="adj3" fmla="val 11350252"/>
              <a:gd name="adj4" fmla="val 97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Circular 18">
            <a:extLst>
              <a:ext uri="{FF2B5EF4-FFF2-40B4-BE49-F238E27FC236}">
                <a16:creationId xmlns:a16="http://schemas.microsoft.com/office/drawing/2014/main" id="{524A69DE-EA13-4089-9852-A21F61C47FA2}"/>
              </a:ext>
            </a:extLst>
          </p:cNvPr>
          <p:cNvSpPr/>
          <p:nvPr/>
        </p:nvSpPr>
        <p:spPr>
          <a:xfrm>
            <a:off x="3571200" y="1090800"/>
            <a:ext cx="5047537" cy="5047537"/>
          </a:xfrm>
          <a:prstGeom prst="circularArrow">
            <a:avLst>
              <a:gd name="adj1" fmla="val 6900"/>
              <a:gd name="adj2" fmla="val 465153"/>
              <a:gd name="adj3" fmla="val 5950252"/>
              <a:gd name="adj4" fmla="val 43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itle 1">
            <a:extLst>
              <a:ext uri="{FF2B5EF4-FFF2-40B4-BE49-F238E27FC236}">
                <a16:creationId xmlns:a16="http://schemas.microsoft.com/office/drawing/2014/main" id="{09E6F530-0743-4A70-BD4C-AC2DDF1D26C8}"/>
              </a:ext>
            </a:extLst>
          </p:cNvPr>
          <p:cNvSpPr>
            <a:spLocks noGrp="1"/>
          </p:cNvSpPr>
          <p:nvPr>
            <p:ph type="title"/>
          </p:nvPr>
        </p:nvSpPr>
        <p:spPr>
          <a:xfrm>
            <a:off x="615600" y="392400"/>
            <a:ext cx="10244517" cy="494433"/>
          </a:xfrm>
        </p:spPr>
        <p:txBody>
          <a:bodyPr numCol="1"/>
          <a:lstStyle/>
          <a:p>
            <a:r>
              <a:rPr lang="en-US" sz="3200" dirty="0">
                <a:solidFill>
                  <a:schemeClr val="bg1"/>
                </a:solidFill>
              </a:rPr>
              <a:t>Monthly Model Cycle</a:t>
            </a:r>
          </a:p>
        </p:txBody>
      </p:sp>
    </p:spTree>
    <p:extLst>
      <p:ext uri="{BB962C8B-B14F-4D97-AF65-F5344CB8AC3E}">
        <p14:creationId xmlns:p14="http://schemas.microsoft.com/office/powerpoint/2010/main" val="1250237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454B0F-B729-496F-97E7-D71A85A9CBE1}"/>
              </a:ext>
            </a:extLst>
          </p:cNvPr>
          <p:cNvSpPr/>
          <p:nvPr/>
        </p:nvSpPr>
        <p:spPr>
          <a:xfrm>
            <a:off x="6947666" y="12428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Refresh the data</a:t>
            </a:r>
          </a:p>
        </p:txBody>
      </p:sp>
      <p:sp>
        <p:nvSpPr>
          <p:cNvPr id="6" name="Arrow: Circular 5">
            <a:extLst>
              <a:ext uri="{FF2B5EF4-FFF2-40B4-BE49-F238E27FC236}">
                <a16:creationId xmlns:a16="http://schemas.microsoft.com/office/drawing/2014/main" id="{09D5DBEF-8235-413D-96EA-490DBAC07500}"/>
              </a:ext>
            </a:extLst>
          </p:cNvPr>
          <p:cNvSpPr/>
          <p:nvPr/>
        </p:nvSpPr>
        <p:spPr>
          <a:xfrm>
            <a:off x="3572231" y="1091936"/>
            <a:ext cx="5047537" cy="5047537"/>
          </a:xfrm>
          <a:prstGeom prst="circularArrow">
            <a:avLst>
              <a:gd name="adj1" fmla="val 6900"/>
              <a:gd name="adj2" fmla="val 465153"/>
              <a:gd name="adj3" fmla="val 550252"/>
              <a:gd name="adj4" fmla="val 205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B916935-87DE-4005-81DE-CF931BBE7927}"/>
              </a:ext>
            </a:extLst>
          </p:cNvPr>
          <p:cNvSpPr/>
          <p:nvPr/>
        </p:nvSpPr>
        <p:spPr>
          <a:xfrm>
            <a:off x="6948336" y="422065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Re-train the model</a:t>
            </a:r>
          </a:p>
        </p:txBody>
      </p:sp>
      <p:sp>
        <p:nvSpPr>
          <p:cNvPr id="9" name="Arrow: Circular 8">
            <a:extLst>
              <a:ext uri="{FF2B5EF4-FFF2-40B4-BE49-F238E27FC236}">
                <a16:creationId xmlns:a16="http://schemas.microsoft.com/office/drawing/2014/main" id="{7A96FC15-7F9B-4FDD-965C-72C617432981}"/>
              </a:ext>
            </a:extLst>
          </p:cNvPr>
          <p:cNvSpPr/>
          <p:nvPr/>
        </p:nvSpPr>
        <p:spPr>
          <a:xfrm>
            <a:off x="3572231" y="1091936"/>
            <a:ext cx="5047537" cy="5047537"/>
          </a:xfrm>
          <a:prstGeom prst="circularArrow">
            <a:avLst>
              <a:gd name="adj1" fmla="val 6900"/>
              <a:gd name="adj2" fmla="val 465153"/>
              <a:gd name="adj3" fmla="val 5950252"/>
              <a:gd name="adj4" fmla="val 4384595"/>
              <a:gd name="adj5" fmla="val 8049"/>
            </a:avLst>
          </a:prstGeom>
          <a:solidFill>
            <a:srgbClr val="FDBE57">
              <a:alpha val="9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E01328F6-EBF9-4D51-90F9-99FC7B5656F8}"/>
              </a:ext>
            </a:extLst>
          </p:cNvPr>
          <p:cNvSpPr/>
          <p:nvPr/>
        </p:nvSpPr>
        <p:spPr>
          <a:xfrm>
            <a:off x="3457726" y="4300364"/>
            <a:ext cx="1785937"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Predict Eviction Filings</a:t>
            </a:r>
          </a:p>
        </p:txBody>
      </p:sp>
      <p:sp>
        <p:nvSpPr>
          <p:cNvPr id="12" name="Freeform: Shape 11">
            <a:extLst>
              <a:ext uri="{FF2B5EF4-FFF2-40B4-BE49-F238E27FC236}">
                <a16:creationId xmlns:a16="http://schemas.microsoft.com/office/drawing/2014/main" id="{EC7AB2B2-310F-4151-BA61-722FC6022FAF}"/>
              </a:ext>
            </a:extLst>
          </p:cNvPr>
          <p:cNvSpPr/>
          <p:nvPr/>
        </p:nvSpPr>
        <p:spPr>
          <a:xfrm>
            <a:off x="3230218" y="1204938"/>
            <a:ext cx="2240954" cy="1785937"/>
          </a:xfrm>
          <a:custGeom>
            <a:avLst/>
            <a:gdLst>
              <a:gd name="connsiteX0" fmla="*/ 0 w 1785937"/>
              <a:gd name="connsiteY0" fmla="*/ 0 h 1785937"/>
              <a:gd name="connsiteX1" fmla="*/ 1785937 w 1785937"/>
              <a:gd name="connsiteY1" fmla="*/ 0 h 1785937"/>
              <a:gd name="connsiteX2" fmla="*/ 1785937 w 1785937"/>
              <a:gd name="connsiteY2" fmla="*/ 1785937 h 1785937"/>
              <a:gd name="connsiteX3" fmla="*/ 0 w 1785937"/>
              <a:gd name="connsiteY3" fmla="*/ 1785937 h 1785937"/>
              <a:gd name="connsiteX4" fmla="*/ 0 w 1785937"/>
              <a:gd name="connsiteY4" fmla="*/ 0 h 178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7" h="1785937">
                <a:moveTo>
                  <a:pt x="0" y="0"/>
                </a:moveTo>
                <a:lnTo>
                  <a:pt x="1785937" y="0"/>
                </a:lnTo>
                <a:lnTo>
                  <a:pt x="1785937" y="1785937"/>
                </a:lnTo>
                <a:lnTo>
                  <a:pt x="0" y="17859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800" kern="1200" dirty="0">
                <a:solidFill>
                  <a:schemeClr val="bg1"/>
                </a:solidFill>
                <a:latin typeface="+mj-lt"/>
              </a:rPr>
              <a:t>Implement Interventions</a:t>
            </a:r>
          </a:p>
        </p:txBody>
      </p:sp>
      <p:sp>
        <p:nvSpPr>
          <p:cNvPr id="13" name="Arrow: Circular 12">
            <a:extLst>
              <a:ext uri="{FF2B5EF4-FFF2-40B4-BE49-F238E27FC236}">
                <a16:creationId xmlns:a16="http://schemas.microsoft.com/office/drawing/2014/main" id="{B0CD6346-E1EB-433F-98AC-1AD4CE9E0669}"/>
              </a:ext>
            </a:extLst>
          </p:cNvPr>
          <p:cNvSpPr/>
          <p:nvPr/>
        </p:nvSpPr>
        <p:spPr>
          <a:xfrm>
            <a:off x="3572231" y="1091936"/>
            <a:ext cx="5047537" cy="5047537"/>
          </a:xfrm>
          <a:prstGeom prst="circularArrow">
            <a:avLst>
              <a:gd name="adj1" fmla="val 6900"/>
              <a:gd name="adj2" fmla="val 465153"/>
              <a:gd name="adj3" fmla="val 16750252"/>
              <a:gd name="adj4" fmla="val 15184595"/>
              <a:gd name="adj5" fmla="val 8049"/>
            </a:avLst>
          </a:prstGeom>
          <a:solidFill>
            <a:srgbClr val="FDBE57"/>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ooter Placeholder 5">
            <a:extLst>
              <a:ext uri="{FF2B5EF4-FFF2-40B4-BE49-F238E27FC236}">
                <a16:creationId xmlns:a16="http://schemas.microsoft.com/office/drawing/2014/main" id="{06B84F1E-942D-4257-A3AC-AA0A3338FE04}"/>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15" name="Shape 334">
            <a:extLst>
              <a:ext uri="{FF2B5EF4-FFF2-40B4-BE49-F238E27FC236}">
                <a16:creationId xmlns:a16="http://schemas.microsoft.com/office/drawing/2014/main" id="{BD8BAD98-E81E-4B8D-AADA-0C7B2C747D7B}"/>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52</a:t>
            </a:fld>
            <a:endParaRPr sz="900" dirty="0">
              <a:latin typeface="Calibri"/>
              <a:ea typeface="Calibri"/>
              <a:cs typeface="Calibri"/>
              <a:sym typeface="Calibri"/>
            </a:endParaRPr>
          </a:p>
        </p:txBody>
      </p:sp>
      <p:sp>
        <p:nvSpPr>
          <p:cNvPr id="16" name="Arrow: Circular 15">
            <a:extLst>
              <a:ext uri="{FF2B5EF4-FFF2-40B4-BE49-F238E27FC236}">
                <a16:creationId xmlns:a16="http://schemas.microsoft.com/office/drawing/2014/main" id="{B83FD481-AA62-48F6-BC98-0E39E9312A43}"/>
              </a:ext>
            </a:extLst>
          </p:cNvPr>
          <p:cNvSpPr/>
          <p:nvPr/>
        </p:nvSpPr>
        <p:spPr>
          <a:xfrm>
            <a:off x="3724631" y="1244336"/>
            <a:ext cx="5047537" cy="5047537"/>
          </a:xfrm>
          <a:prstGeom prst="circularArrow">
            <a:avLst>
              <a:gd name="adj1" fmla="val 6900"/>
              <a:gd name="adj2" fmla="val 465153"/>
              <a:gd name="adj3" fmla="val 11350252"/>
              <a:gd name="adj4" fmla="val 9784595"/>
              <a:gd name="adj5" fmla="val 8049"/>
            </a:avLst>
          </a:prstGeom>
          <a:solidFill>
            <a:srgbClr val="FDBE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itle 1">
            <a:extLst>
              <a:ext uri="{FF2B5EF4-FFF2-40B4-BE49-F238E27FC236}">
                <a16:creationId xmlns:a16="http://schemas.microsoft.com/office/drawing/2014/main" id="{F36EE068-FD5A-459F-8F51-8CF4C5FFA45C}"/>
              </a:ext>
            </a:extLst>
          </p:cNvPr>
          <p:cNvSpPr>
            <a:spLocks noGrp="1"/>
          </p:cNvSpPr>
          <p:nvPr>
            <p:ph type="title"/>
          </p:nvPr>
        </p:nvSpPr>
        <p:spPr>
          <a:xfrm>
            <a:off x="615600" y="392400"/>
            <a:ext cx="10244517" cy="494433"/>
          </a:xfrm>
        </p:spPr>
        <p:txBody>
          <a:bodyPr numCol="1"/>
          <a:lstStyle/>
          <a:p>
            <a:r>
              <a:rPr lang="en-US" sz="3200" dirty="0">
                <a:solidFill>
                  <a:schemeClr val="bg1"/>
                </a:solidFill>
              </a:rPr>
              <a:t>Monthly Model Cycle</a:t>
            </a:r>
          </a:p>
        </p:txBody>
      </p:sp>
    </p:spTree>
    <p:extLst>
      <p:ext uri="{BB962C8B-B14F-4D97-AF65-F5344CB8AC3E}">
        <p14:creationId xmlns:p14="http://schemas.microsoft.com/office/powerpoint/2010/main" val="3691303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61427"/>
            <a:ext cx="10244517" cy="494433"/>
          </a:xfrm>
        </p:spPr>
        <p:txBody>
          <a:bodyPr numCol="1"/>
          <a:lstStyle/>
          <a:p>
            <a:r>
              <a:rPr lang="en-US" sz="3200" dirty="0">
                <a:solidFill>
                  <a:schemeClr val="bg1"/>
                </a:solidFill>
              </a:rPr>
              <a:t>Future Additions to the Model</a:t>
            </a:r>
          </a:p>
        </p:txBody>
      </p:sp>
      <p:pic>
        <p:nvPicPr>
          <p:cNvPr id="4" name="Picture 3">
            <a:extLst>
              <a:ext uri="{FF2B5EF4-FFF2-40B4-BE49-F238E27FC236}">
                <a16:creationId xmlns:a16="http://schemas.microsoft.com/office/drawing/2014/main" id="{133EE7AB-9708-4CBE-926B-79165B53A2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2152" l="9596" r="96465">
                        <a14:foregroundMark x1="82828" y1="19494" x2="82828" y2="19494"/>
                        <a14:foregroundMark x1="85606" y1="7595" x2="85606" y2="7595"/>
                        <a14:foregroundMark x1="96465" y1="23797" x2="96465" y2="23797"/>
                        <a14:foregroundMark x1="65152" y1="92152" x2="65152" y2="92152"/>
                      </a14:backgroundRemoval>
                    </a14:imgEffect>
                  </a14:imgLayer>
                </a14:imgProps>
              </a:ext>
            </a:extLst>
          </a:blip>
          <a:stretch>
            <a:fillRect/>
          </a:stretch>
        </p:blipFill>
        <p:spPr>
          <a:xfrm>
            <a:off x="8050042" y="3149458"/>
            <a:ext cx="2091810" cy="2091151"/>
          </a:xfrm>
          <a:prstGeom prst="rect">
            <a:avLst/>
          </a:prstGeom>
          <a:effectLst>
            <a:outerShdw blurRad="63500" sx="102000" sy="102000" algn="ctr" rotWithShape="0">
              <a:schemeClr val="bg1">
                <a:alpha val="40000"/>
              </a:schemeClr>
            </a:outerShdw>
          </a:effectLst>
        </p:spPr>
      </p:pic>
      <p:pic>
        <p:nvPicPr>
          <p:cNvPr id="5" name="Picture 4">
            <a:extLst>
              <a:ext uri="{FF2B5EF4-FFF2-40B4-BE49-F238E27FC236}">
                <a16:creationId xmlns:a16="http://schemas.microsoft.com/office/drawing/2014/main" id="{234E3158-FF0C-495F-85BE-BCE37798172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53" b="93699" l="9032" r="94409">
                        <a14:foregroundMark x1="75699" y1="19919" x2="75699" y2="19919"/>
                        <a14:foregroundMark x1="48602" y1="29268" x2="48602" y2="29268"/>
                        <a14:foregroundMark x1="29892" y1="21545" x2="29892" y2="21545"/>
                        <a14:foregroundMark x1="20645" y1="46951" x2="20645" y2="46951"/>
                        <a14:foregroundMark x1="94409" y1="43902" x2="94409" y2="43902"/>
                        <a14:foregroundMark x1="80000" y1="90447" x2="80000" y2="90447"/>
                        <a14:foregroundMark x1="67312" y1="91057" x2="67312" y2="91057"/>
                        <a14:foregroundMark x1="82151" y1="92073" x2="82151" y2="92073"/>
                        <a14:foregroundMark x1="69032" y1="93699" x2="69032" y2="93699"/>
                      </a14:backgroundRemoval>
                    </a14:imgEffect>
                  </a14:imgLayer>
                </a14:imgProps>
              </a:ext>
            </a:extLst>
          </a:blip>
          <a:stretch>
            <a:fillRect/>
          </a:stretch>
        </p:blipFill>
        <p:spPr>
          <a:xfrm>
            <a:off x="4836406" y="3325415"/>
            <a:ext cx="1806090" cy="1915194"/>
          </a:xfrm>
          <a:prstGeom prst="rect">
            <a:avLst/>
          </a:prstGeom>
          <a:effectLst>
            <a:outerShdw blurRad="63500" sx="102000" sy="102000" algn="ctr" rotWithShape="0">
              <a:schemeClr val="bg1">
                <a:alpha val="40000"/>
              </a:schemeClr>
            </a:outerShdw>
          </a:effectLst>
        </p:spPr>
      </p:pic>
      <p:pic>
        <p:nvPicPr>
          <p:cNvPr id="6" name="Picture 5">
            <a:extLst>
              <a:ext uri="{FF2B5EF4-FFF2-40B4-BE49-F238E27FC236}">
                <a16:creationId xmlns:a16="http://schemas.microsoft.com/office/drawing/2014/main" id="{3C1B7E74-DA5B-4AB4-BF61-E57C926C5D0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32" b="91781" l="4889" r="94000">
                        <a14:foregroundMark x1="37556" y1="20548" x2="37556" y2="20548"/>
                        <a14:foregroundMark x1="38667" y1="35959" x2="38667" y2="35959"/>
                        <a14:foregroundMark x1="18667" y1="42808" x2="18667" y2="42808"/>
                        <a14:foregroundMark x1="4889" y1="34589" x2="4889" y2="34589"/>
                        <a14:foregroundMark x1="14889" y1="14726" x2="14889" y2="14726"/>
                        <a14:foregroundMark x1="65556" y1="15068" x2="65556" y2="15068"/>
                        <a14:foregroundMark x1="86667" y1="51027" x2="86667" y2="51027"/>
                        <a14:foregroundMark x1="94000" y1="39384" x2="94000" y2="39384"/>
                        <a14:foregroundMark x1="86000" y1="23973" x2="86000" y2="23973"/>
                        <a14:foregroundMark x1="63111" y1="91781" x2="63111" y2="91781"/>
                      </a14:backgroundRemoval>
                    </a14:imgEffect>
                  </a14:imgLayer>
                </a14:imgProps>
              </a:ext>
            </a:extLst>
          </a:blip>
          <a:stretch>
            <a:fillRect/>
          </a:stretch>
        </p:blipFill>
        <p:spPr>
          <a:xfrm>
            <a:off x="1026768" y="3325414"/>
            <a:ext cx="2768516" cy="1800440"/>
          </a:xfrm>
          <a:prstGeom prst="rect">
            <a:avLst/>
          </a:prstGeom>
          <a:effectLst>
            <a:outerShdw blurRad="63500" sx="102000" sy="102000" algn="ctr" rotWithShape="0">
              <a:schemeClr val="bg1">
                <a:alpha val="40000"/>
              </a:schemeClr>
            </a:outerShdw>
          </a:effectLst>
        </p:spPr>
      </p:pic>
      <p:sp>
        <p:nvSpPr>
          <p:cNvPr id="10" name="Right Brace 9">
            <a:extLst>
              <a:ext uri="{FF2B5EF4-FFF2-40B4-BE49-F238E27FC236}">
                <a16:creationId xmlns:a16="http://schemas.microsoft.com/office/drawing/2014/main" id="{22915055-5BAF-4A06-9F21-4ADB048BAB68}"/>
              </a:ext>
            </a:extLst>
          </p:cNvPr>
          <p:cNvSpPr/>
          <p:nvPr/>
        </p:nvSpPr>
        <p:spPr>
          <a:xfrm rot="16200000">
            <a:off x="5364125" y="-2124587"/>
            <a:ext cx="894487" cy="9275115"/>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55DFC4B1-BC5D-4747-887C-D09A38ADC111}"/>
              </a:ext>
            </a:extLst>
          </p:cNvPr>
          <p:cNvSpPr txBox="1"/>
          <p:nvPr/>
        </p:nvSpPr>
        <p:spPr>
          <a:xfrm>
            <a:off x="1575727" y="5491054"/>
            <a:ext cx="1954766" cy="461665"/>
          </a:xfrm>
          <a:prstGeom prst="rect">
            <a:avLst/>
          </a:prstGeom>
          <a:noFill/>
        </p:spPr>
        <p:txBody>
          <a:bodyPr wrap="none" rtlCol="0">
            <a:spAutoFit/>
          </a:bodyPr>
          <a:lstStyle/>
          <a:p>
            <a:r>
              <a:rPr lang="en-US" sz="2400" dirty="0">
                <a:solidFill>
                  <a:schemeClr val="bg1"/>
                </a:solidFill>
                <a:latin typeface="+mj-lt"/>
              </a:rPr>
              <a:t>Demographics</a:t>
            </a:r>
          </a:p>
        </p:txBody>
      </p:sp>
      <p:sp>
        <p:nvSpPr>
          <p:cNvPr id="14" name="TextBox 13">
            <a:extLst>
              <a:ext uri="{FF2B5EF4-FFF2-40B4-BE49-F238E27FC236}">
                <a16:creationId xmlns:a16="http://schemas.microsoft.com/office/drawing/2014/main" id="{A53B287C-9831-498B-9521-27658764977D}"/>
              </a:ext>
            </a:extLst>
          </p:cNvPr>
          <p:cNvSpPr txBox="1"/>
          <p:nvPr/>
        </p:nvSpPr>
        <p:spPr>
          <a:xfrm>
            <a:off x="4407645" y="5491568"/>
            <a:ext cx="2864117" cy="461665"/>
          </a:xfrm>
          <a:prstGeom prst="rect">
            <a:avLst/>
          </a:prstGeom>
          <a:noFill/>
        </p:spPr>
        <p:txBody>
          <a:bodyPr wrap="none" rtlCol="0">
            <a:spAutoFit/>
          </a:bodyPr>
          <a:lstStyle/>
          <a:p>
            <a:r>
              <a:rPr lang="en-US" sz="2400" dirty="0">
                <a:solidFill>
                  <a:schemeClr val="bg1"/>
                </a:solidFill>
                <a:latin typeface="+mj-lt"/>
              </a:rPr>
              <a:t>Financial Information </a:t>
            </a:r>
          </a:p>
        </p:txBody>
      </p:sp>
      <p:sp>
        <p:nvSpPr>
          <p:cNvPr id="20" name="TextBox 19">
            <a:extLst>
              <a:ext uri="{FF2B5EF4-FFF2-40B4-BE49-F238E27FC236}">
                <a16:creationId xmlns:a16="http://schemas.microsoft.com/office/drawing/2014/main" id="{132F619B-7E1F-4144-94D9-6A037BFCEA18}"/>
              </a:ext>
            </a:extLst>
          </p:cNvPr>
          <p:cNvSpPr txBox="1"/>
          <p:nvPr/>
        </p:nvSpPr>
        <p:spPr>
          <a:xfrm>
            <a:off x="7857832" y="5491568"/>
            <a:ext cx="2596224" cy="461665"/>
          </a:xfrm>
          <a:prstGeom prst="rect">
            <a:avLst/>
          </a:prstGeom>
          <a:noFill/>
        </p:spPr>
        <p:txBody>
          <a:bodyPr wrap="none" rtlCol="0">
            <a:spAutoFit/>
          </a:bodyPr>
          <a:lstStyle/>
          <a:p>
            <a:r>
              <a:rPr lang="en-US" sz="2400" dirty="0">
                <a:solidFill>
                  <a:schemeClr val="bg1"/>
                </a:solidFill>
                <a:latin typeface="+mj-lt"/>
              </a:rPr>
              <a:t>Address &amp; Landlord</a:t>
            </a:r>
          </a:p>
        </p:txBody>
      </p:sp>
      <p:sp>
        <p:nvSpPr>
          <p:cNvPr id="21" name="TextBox 20">
            <a:extLst>
              <a:ext uri="{FF2B5EF4-FFF2-40B4-BE49-F238E27FC236}">
                <a16:creationId xmlns:a16="http://schemas.microsoft.com/office/drawing/2014/main" id="{1F664983-696F-4313-8ABF-34004DE81472}"/>
              </a:ext>
            </a:extLst>
          </p:cNvPr>
          <p:cNvSpPr txBox="1"/>
          <p:nvPr/>
        </p:nvSpPr>
        <p:spPr>
          <a:xfrm>
            <a:off x="3931971" y="1301837"/>
            <a:ext cx="4018792" cy="553998"/>
          </a:xfrm>
          <a:prstGeom prst="rect">
            <a:avLst/>
          </a:prstGeom>
          <a:noFill/>
        </p:spPr>
        <p:txBody>
          <a:bodyPr wrap="none" rtlCol="0">
            <a:spAutoFit/>
          </a:bodyPr>
          <a:lstStyle/>
          <a:p>
            <a:r>
              <a:rPr lang="en-US" sz="3000" b="1" dirty="0">
                <a:solidFill>
                  <a:schemeClr val="bg1"/>
                </a:solidFill>
                <a:latin typeface="+mj-lt"/>
              </a:rPr>
              <a:t>Eviction Filing Predictions</a:t>
            </a:r>
          </a:p>
        </p:txBody>
      </p:sp>
      <p:sp>
        <p:nvSpPr>
          <p:cNvPr id="9" name="Freeform: Shape 8">
            <a:extLst>
              <a:ext uri="{FF2B5EF4-FFF2-40B4-BE49-F238E27FC236}">
                <a16:creationId xmlns:a16="http://schemas.microsoft.com/office/drawing/2014/main" id="{CCECF1B2-6FFC-4490-BC17-11108D1A6929}"/>
              </a:ext>
            </a:extLst>
          </p:cNvPr>
          <p:cNvSpPr/>
          <p:nvPr/>
        </p:nvSpPr>
        <p:spPr>
          <a:xfrm>
            <a:off x="7857832" y="2990320"/>
            <a:ext cx="2606985" cy="2589998"/>
          </a:xfrm>
          <a:custGeom>
            <a:avLst/>
            <a:gdLst>
              <a:gd name="connsiteX0" fmla="*/ 2481092 w 2606985"/>
              <a:gd name="connsiteY0" fmla="*/ 1324885 h 2589998"/>
              <a:gd name="connsiteX1" fmla="*/ 1275194 w 2606985"/>
              <a:gd name="connsiteY1" fmla="*/ 2479415 h 2589998"/>
              <a:gd name="connsiteX2" fmla="*/ 126731 w 2606985"/>
              <a:gd name="connsiteY2" fmla="*/ 1267140 h 2589998"/>
              <a:gd name="connsiteX3" fmla="*/ 1332635 w 2606985"/>
              <a:gd name="connsiteY3" fmla="*/ 112616 h 2589998"/>
              <a:gd name="connsiteX4" fmla="*/ 2481092 w 2606985"/>
              <a:gd name="connsiteY4" fmla="*/ 1324885 h 258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985" h="2589998">
                <a:moveTo>
                  <a:pt x="2481092" y="1324885"/>
                </a:moveTo>
                <a:cubicBezTo>
                  <a:pt x="2465230" y="1978462"/>
                  <a:pt x="1925329" y="2495361"/>
                  <a:pt x="1275194" y="2479415"/>
                </a:cubicBezTo>
                <a:cubicBezTo>
                  <a:pt x="625053" y="2463469"/>
                  <a:pt x="110869" y="1920717"/>
                  <a:pt x="126731" y="1267140"/>
                </a:cubicBezTo>
                <a:cubicBezTo>
                  <a:pt x="142593" y="613568"/>
                  <a:pt x="682495" y="96670"/>
                  <a:pt x="1332635" y="112616"/>
                </a:cubicBezTo>
                <a:cubicBezTo>
                  <a:pt x="1982771" y="128561"/>
                  <a:pt x="2496954" y="671313"/>
                  <a:pt x="2481092" y="1324885"/>
                </a:cubicBezTo>
                <a:close/>
              </a:path>
            </a:pathLst>
          </a:custGeom>
          <a:noFill/>
          <a:ln w="127000" cap="flat">
            <a:solidFill>
              <a:srgbClr val="FF5050"/>
            </a:solidFill>
            <a:prstDash val="solid"/>
            <a:miter/>
          </a:ln>
          <a:effectLst>
            <a:outerShdw blurRad="63500" sx="102000" sy="102000" algn="ctr" rotWithShape="0">
              <a:schemeClr val="bg1">
                <a:alpha val="40000"/>
              </a:schemeClr>
            </a:outerShdw>
          </a:effectLst>
        </p:spPr>
        <p:txBody>
          <a:bodyPr rtlCol="0" anchor="ctr"/>
          <a:lstStyle/>
          <a:p>
            <a:endParaRPr lang="en-US"/>
          </a:p>
        </p:txBody>
      </p:sp>
      <p:sp>
        <p:nvSpPr>
          <p:cNvPr id="12" name="Freeform: Shape 11">
            <a:extLst>
              <a:ext uri="{FF2B5EF4-FFF2-40B4-BE49-F238E27FC236}">
                <a16:creationId xmlns:a16="http://schemas.microsoft.com/office/drawing/2014/main" id="{B7AB789E-0CC6-4960-B38D-00972E7AB571}"/>
              </a:ext>
            </a:extLst>
          </p:cNvPr>
          <p:cNvSpPr/>
          <p:nvPr/>
        </p:nvSpPr>
        <p:spPr>
          <a:xfrm>
            <a:off x="8360465" y="3219518"/>
            <a:ext cx="1622741" cy="2011680"/>
          </a:xfrm>
          <a:custGeom>
            <a:avLst/>
            <a:gdLst>
              <a:gd name="connsiteX0" fmla="*/ 94639 w 1622741"/>
              <a:gd name="connsiteY0" fmla="*/ 94849 h 2104373"/>
              <a:gd name="connsiteX1" fmla="*/ 1529543 w 1622741"/>
              <a:gd name="connsiteY1" fmla="*/ 2009887 h 2104373"/>
            </a:gdLst>
            <a:ahLst/>
            <a:cxnLst>
              <a:cxn ang="0">
                <a:pos x="connsiteX0" y="connsiteY0"/>
              </a:cxn>
              <a:cxn ang="0">
                <a:pos x="connsiteX1" y="connsiteY1"/>
              </a:cxn>
            </a:cxnLst>
            <a:rect l="l" t="t" r="r" b="b"/>
            <a:pathLst>
              <a:path w="1622741" h="2104373">
                <a:moveTo>
                  <a:pt x="94639" y="94849"/>
                </a:moveTo>
                <a:lnTo>
                  <a:pt x="1529543" y="2009887"/>
                </a:lnTo>
              </a:path>
            </a:pathLst>
          </a:custGeom>
          <a:noFill/>
          <a:ln w="127000" cap="flat">
            <a:solidFill>
              <a:srgbClr val="FF5050"/>
            </a:solidFill>
            <a:prstDash val="solid"/>
            <a:miter/>
          </a:ln>
        </p:spPr>
        <p:txBody>
          <a:bodyPr rtlCol="0" anchor="ctr"/>
          <a:lstStyle/>
          <a:p>
            <a:endParaRPr lang="en-US"/>
          </a:p>
        </p:txBody>
      </p:sp>
      <p:sp>
        <p:nvSpPr>
          <p:cNvPr id="16" name="Footer Placeholder 5">
            <a:extLst>
              <a:ext uri="{FF2B5EF4-FFF2-40B4-BE49-F238E27FC236}">
                <a16:creationId xmlns:a16="http://schemas.microsoft.com/office/drawing/2014/main" id="{74299E72-A290-4419-805E-70C72C4DFFCA}"/>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17" name="Shape 334">
            <a:extLst>
              <a:ext uri="{FF2B5EF4-FFF2-40B4-BE49-F238E27FC236}">
                <a16:creationId xmlns:a16="http://schemas.microsoft.com/office/drawing/2014/main" id="{8DE0AC0F-4638-49C7-A973-E3FB045C787F}"/>
              </a:ext>
            </a:extLst>
          </p:cNvPr>
          <p:cNvSpPr txBox="1">
            <a:spLocks noGrp="1"/>
          </p:cNvSpPr>
          <p:nvPr>
            <p:ph type="sldNum" sz="quarter" idx="12"/>
          </p:nvPr>
        </p:nvSpPr>
        <p:spPr>
          <a:xfrm>
            <a:off x="11338560" y="6385683"/>
            <a:ext cx="413852" cy="295303"/>
          </a:xfrm>
          <a:prstGeom prst="rect">
            <a:avLst/>
          </a:prstGeom>
          <a:noFill/>
          <a:ln>
            <a:noFill/>
          </a:ln>
        </p:spPr>
        <p:txBody>
          <a:bodyPr spcFirstLastPara="1" wrap="square" lIns="0" tIns="45700" rIns="91425" bIns="45700" anchor="ctr" anchorCtr="0">
            <a:noAutofit/>
          </a:bodyPr>
          <a:lstStyle/>
          <a:p>
            <a:pPr marL="0" marR="0" lvl="0" indent="0" algn="r" rtl="0">
              <a:spcBef>
                <a:spcPts val="0"/>
              </a:spcBef>
              <a:spcAft>
                <a:spcPts val="0"/>
              </a:spcAft>
              <a:buNone/>
            </a:pPr>
            <a:fld id="{00000000-1234-1234-1234-123412341234}" type="slidenum">
              <a:rPr lang="en-US" sz="900">
                <a:latin typeface="Calibri"/>
                <a:ea typeface="Calibri"/>
                <a:cs typeface="Calibri"/>
                <a:sym typeface="Calibri"/>
              </a:rPr>
              <a:t>53</a:t>
            </a:fld>
            <a:endParaRPr sz="900" dirty="0">
              <a:latin typeface="Calibri"/>
              <a:ea typeface="Calibri"/>
              <a:cs typeface="Calibri"/>
              <a:sym typeface="Calibri"/>
            </a:endParaRPr>
          </a:p>
        </p:txBody>
      </p:sp>
    </p:spTree>
    <p:extLst>
      <p:ext uri="{BB962C8B-B14F-4D97-AF65-F5344CB8AC3E}">
        <p14:creationId xmlns:p14="http://schemas.microsoft.com/office/powerpoint/2010/main" val="1344746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numCol="1"/>
          <a:lstStyle/>
          <a:p>
            <a:r>
              <a:rPr lang="en-US" dirty="0"/>
              <a:t>THANK YOU</a:t>
            </a:r>
          </a:p>
        </p:txBody>
      </p:sp>
    </p:spTree>
    <p:extLst>
      <p:ext uri="{BB962C8B-B14F-4D97-AF65-F5344CB8AC3E}">
        <p14:creationId xmlns:p14="http://schemas.microsoft.com/office/powerpoint/2010/main" val="220954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3" name="Title 1">
            <a:extLst>
              <a:ext uri="{FF2B5EF4-FFF2-40B4-BE49-F238E27FC236}">
                <a16:creationId xmlns:a16="http://schemas.microsoft.com/office/drawing/2014/main" id="{B2C01D96-7238-4F5D-B12F-23EF54CE3BA0}"/>
              </a:ext>
            </a:extLst>
          </p:cNvPr>
          <p:cNvSpPr txBox="1">
            <a:spLocks/>
          </p:cNvSpPr>
          <p:nvPr/>
        </p:nvSpPr>
        <p:spPr>
          <a:xfrm>
            <a:off x="1076325" y="2452878"/>
            <a:ext cx="9886949" cy="1952244"/>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b="0" kern="1200">
                <a:solidFill>
                  <a:srgbClr val="7A0019"/>
                </a:solidFill>
                <a:latin typeface="+mj-lt"/>
                <a:ea typeface="+mj-ea"/>
                <a:cs typeface="+mj-cs"/>
              </a:defRPr>
            </a:lvl1pPr>
          </a:lstStyle>
          <a:p>
            <a:pPr marL="285750" indent="-285750"/>
            <a:r>
              <a:rPr lang="en-US" sz="4000" dirty="0">
                <a:solidFill>
                  <a:schemeClr val="bg1"/>
                </a:solidFill>
              </a:rPr>
              <a:t>Appendix</a:t>
            </a:r>
          </a:p>
        </p:txBody>
      </p:sp>
    </p:spTree>
    <p:extLst>
      <p:ext uri="{BB962C8B-B14F-4D97-AF65-F5344CB8AC3E}">
        <p14:creationId xmlns:p14="http://schemas.microsoft.com/office/powerpoint/2010/main" val="33849887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BFD3-8C56-43BF-BE21-971BBA3C6269}"/>
              </a:ext>
            </a:extLst>
          </p:cNvPr>
          <p:cNvSpPr>
            <a:spLocks noGrp="1"/>
          </p:cNvSpPr>
          <p:nvPr>
            <p:ph type="title"/>
          </p:nvPr>
        </p:nvSpPr>
        <p:spPr/>
        <p:txBody>
          <a:bodyPr/>
          <a:lstStyle/>
          <a:p>
            <a:r>
              <a:rPr lang="en-US" dirty="0">
                <a:solidFill>
                  <a:schemeClr val="bg1"/>
                </a:solidFill>
              </a:rPr>
              <a:t>Segmentation – Groups with no or minimal risk</a:t>
            </a:r>
          </a:p>
        </p:txBody>
      </p:sp>
      <p:sp>
        <p:nvSpPr>
          <p:cNvPr id="5" name="Date Placeholder 4">
            <a:extLst>
              <a:ext uri="{FF2B5EF4-FFF2-40B4-BE49-F238E27FC236}">
                <a16:creationId xmlns:a16="http://schemas.microsoft.com/office/drawing/2014/main" id="{83C8E4B5-652D-4ECF-B621-1C238356B4D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F3F3F">
                    <a:lumMod val="60000"/>
                    <a:lumOff val="40000"/>
                  </a:srgbClr>
                </a:solidFill>
                <a:effectLst/>
                <a:uLnTx/>
                <a:uFillTx/>
                <a:latin typeface="Calibri" panose="020F0502020204030204"/>
                <a:ea typeface="+mn-ea"/>
                <a:cs typeface="+mn-cs"/>
              </a:rPr>
              <a:t>10/13/2017</a:t>
            </a:r>
            <a:endParaRPr kumimoji="0" lang="en-US" sz="900" b="0" i="0" u="none" strike="noStrike" kern="1200" cap="none" spc="0" normalizeH="0" baseline="0" noProof="0" dirty="0">
              <a:ln>
                <a:noFill/>
              </a:ln>
              <a:solidFill>
                <a:srgbClr val="3F3F3F">
                  <a:lumMod val="60000"/>
                  <a:lumOff val="40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FF2161D-09E7-425E-A12C-84A726FB6B1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F3F3F">
                    <a:lumMod val="60000"/>
                    <a:lumOff val="40000"/>
                  </a:srgbClr>
                </a:solidFill>
                <a:effectLst/>
                <a:uLnTx/>
                <a:uFillTx/>
                <a:latin typeface="Calibri" panose="020F0502020204030204"/>
                <a:ea typeface="+mn-ea"/>
                <a:cs typeface="+mn-cs"/>
              </a:rPr>
              <a:t>Project  and/or Report Name | CONFIDENTIAL</a:t>
            </a:r>
            <a:endParaRPr kumimoji="0" lang="en-US" sz="900" b="0" i="0" u="none" strike="noStrike" kern="1200" cap="none" spc="0" normalizeH="0" baseline="0" noProof="0" dirty="0">
              <a:ln>
                <a:noFill/>
              </a:ln>
              <a:solidFill>
                <a:srgbClr val="3F3F3F">
                  <a:lumMod val="60000"/>
                  <a:lumOff val="40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87229A6-A87D-480D-B892-FAE8727778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CFD71-6638-48AF-A8DD-07B269875813}" type="slidenum">
              <a:rPr kumimoji="0" lang="en-US" sz="900" b="0" i="0" u="none" strike="noStrike" kern="1200" cap="none" spc="0" normalizeH="0" baseline="0" noProof="0" smtClean="0">
                <a:ln>
                  <a:noFill/>
                </a:ln>
                <a:solidFill>
                  <a:srgbClr val="3F3F3F">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dirty="0">
              <a:ln>
                <a:noFill/>
              </a:ln>
              <a:solidFill>
                <a:srgbClr val="3F3F3F">
                  <a:lumMod val="60000"/>
                  <a:lumOff val="40000"/>
                </a:srgb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F2C77CA-7404-4BAA-B7FD-5504C4C4E537}"/>
              </a:ext>
            </a:extLst>
          </p:cNvPr>
          <p:cNvSpPr/>
          <p:nvPr/>
        </p:nvSpPr>
        <p:spPr>
          <a:xfrm>
            <a:off x="614995" y="1289080"/>
            <a:ext cx="3456878" cy="4415883"/>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90000"/>
              </a:lnSpc>
              <a:spcBef>
                <a:spcPts val="1000"/>
              </a:spcBef>
              <a:buFont typeface="Arial" panose="020B0604020202020204" pitchFamily="34" charset="0"/>
              <a:buChar char="•"/>
            </a:pPr>
            <a:endParaRPr lang="en-US" sz="2400" dirty="0">
              <a:solidFill>
                <a:schemeClr val="bg1"/>
              </a:solidFill>
              <a:latin typeface="+mj-lt"/>
            </a:endParaRPr>
          </a:p>
        </p:txBody>
      </p:sp>
      <p:sp>
        <p:nvSpPr>
          <p:cNvPr id="9" name="Rectangle: Rounded Corners 8">
            <a:extLst>
              <a:ext uri="{FF2B5EF4-FFF2-40B4-BE49-F238E27FC236}">
                <a16:creationId xmlns:a16="http://schemas.microsoft.com/office/drawing/2014/main" id="{8EC50A94-5C28-4ABD-A4B2-AF167A741232}"/>
              </a:ext>
            </a:extLst>
          </p:cNvPr>
          <p:cNvSpPr/>
          <p:nvPr/>
        </p:nvSpPr>
        <p:spPr>
          <a:xfrm>
            <a:off x="4420812" y="1289080"/>
            <a:ext cx="3456878" cy="4415883"/>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90000"/>
              </a:lnSpc>
              <a:spcBef>
                <a:spcPts val="1000"/>
              </a:spcBef>
              <a:buFont typeface="Arial" panose="020B0604020202020204" pitchFamily="34" charset="0"/>
              <a:buChar char="•"/>
            </a:pPr>
            <a:endParaRPr lang="en-US" sz="2400" dirty="0">
              <a:solidFill>
                <a:schemeClr val="bg1"/>
              </a:solidFill>
              <a:latin typeface="+mj-lt"/>
            </a:endParaRPr>
          </a:p>
        </p:txBody>
      </p:sp>
      <p:sp>
        <p:nvSpPr>
          <p:cNvPr id="10" name="Rectangle: Rounded Corners 9">
            <a:extLst>
              <a:ext uri="{FF2B5EF4-FFF2-40B4-BE49-F238E27FC236}">
                <a16:creationId xmlns:a16="http://schemas.microsoft.com/office/drawing/2014/main" id="{D2CB2576-0D40-4283-86DA-46ECFBEE091E}"/>
              </a:ext>
            </a:extLst>
          </p:cNvPr>
          <p:cNvSpPr/>
          <p:nvPr/>
        </p:nvSpPr>
        <p:spPr>
          <a:xfrm>
            <a:off x="8226629" y="1289080"/>
            <a:ext cx="3456878" cy="4415883"/>
          </a:xfrm>
          <a:prstGeom prst="roundRect">
            <a:avLst/>
          </a:prstGeom>
          <a:solidFill>
            <a:schemeClr val="bg1">
              <a:alpha val="20000"/>
            </a:schemeClr>
          </a:solidFill>
          <a:ln w="28575" cap="flat" cmpd="sng" algn="ctr">
            <a:solidFill>
              <a:srgbClr val="FFC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90000"/>
              </a:lnSpc>
              <a:spcBef>
                <a:spcPts val="1000"/>
              </a:spcBef>
              <a:buFont typeface="Arial" panose="020B0604020202020204" pitchFamily="34" charset="0"/>
              <a:buChar char="•"/>
            </a:pPr>
            <a:endParaRPr lang="en-US" sz="2400" dirty="0">
              <a:solidFill>
                <a:schemeClr val="bg1"/>
              </a:solidFill>
              <a:latin typeface="+mj-lt"/>
            </a:endParaRPr>
          </a:p>
          <a:p>
            <a:pPr marL="285750" indent="-285750">
              <a:lnSpc>
                <a:spcPct val="90000"/>
              </a:lnSpc>
              <a:spcBef>
                <a:spcPts val="1000"/>
              </a:spcBef>
              <a:buFont typeface="Arial" panose="020B0604020202020204" pitchFamily="34" charset="0"/>
              <a:buChar char="•"/>
            </a:pP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5B328224-FC42-46F0-B215-7C4A882BC787}"/>
              </a:ext>
            </a:extLst>
          </p:cNvPr>
          <p:cNvSpPr txBox="1"/>
          <p:nvPr/>
        </p:nvSpPr>
        <p:spPr>
          <a:xfrm>
            <a:off x="674424" y="1631465"/>
            <a:ext cx="3397449"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Cluster number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(1500 cases; 1% eviction)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Singles, Average Age 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Equal proportion of male and females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Mostly non English speaking, non US Citizen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Education detail either missing or no education</a:t>
            </a:r>
          </a:p>
        </p:txBody>
      </p:sp>
      <p:sp>
        <p:nvSpPr>
          <p:cNvPr id="12" name="TextBox 11">
            <a:extLst>
              <a:ext uri="{FF2B5EF4-FFF2-40B4-BE49-F238E27FC236}">
                <a16:creationId xmlns:a16="http://schemas.microsoft.com/office/drawing/2014/main" id="{D80936C6-D232-43F5-B29B-567CB383CF1B}"/>
              </a:ext>
            </a:extLst>
          </p:cNvPr>
          <p:cNvSpPr txBox="1"/>
          <p:nvPr/>
        </p:nvSpPr>
        <p:spPr>
          <a:xfrm>
            <a:off x="4539248" y="1631465"/>
            <a:ext cx="333844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Cluster number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(1500 cases; 0.9% eviction)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Family of 2, average age for family 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English Speaking, Non US citizen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Education detail missing or no education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Very high interaction with HC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Lot of variation in earning</a:t>
            </a:r>
          </a:p>
        </p:txBody>
      </p:sp>
      <p:sp>
        <p:nvSpPr>
          <p:cNvPr id="13" name="TextBox 12">
            <a:extLst>
              <a:ext uri="{FF2B5EF4-FFF2-40B4-BE49-F238E27FC236}">
                <a16:creationId xmlns:a16="http://schemas.microsoft.com/office/drawing/2014/main" id="{ADA2E7D0-ECCB-4A84-BED3-A863F392468A}"/>
              </a:ext>
            </a:extLst>
          </p:cNvPr>
          <p:cNvSpPr txBox="1"/>
          <p:nvPr/>
        </p:nvSpPr>
        <p:spPr>
          <a:xfrm>
            <a:off x="8347063" y="1631465"/>
            <a:ext cx="3336444"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Cluster number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(750 cases; no eviction)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Mostly family of 5-8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Average household age is around 16 meaning lot of small kids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No disability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Highest Level of Education is Bachelor's on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Very high interaction with EA, MFIP, HC, FS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Rent around 1100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Average income from jobs is 25k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Average case benefit is 800</a:t>
            </a:r>
          </a:p>
        </p:txBody>
      </p:sp>
    </p:spTree>
    <p:extLst>
      <p:ext uri="{BB962C8B-B14F-4D97-AF65-F5344CB8AC3E}">
        <p14:creationId xmlns:p14="http://schemas.microsoft.com/office/powerpoint/2010/main" val="285559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pPr marL="0" indent="0">
              <a:buNone/>
            </a:pPr>
            <a:endParaRPr lang="en-US" dirty="0">
              <a:solidFill>
                <a:schemeClr val="bg1"/>
              </a:solidFill>
            </a:endParaRP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6</a:t>
            </a:fld>
            <a:endParaRPr lang="en-US" dirty="0"/>
          </a:p>
        </p:txBody>
      </p:sp>
    </p:spTree>
    <p:extLst>
      <p:ext uri="{BB962C8B-B14F-4D97-AF65-F5344CB8AC3E}">
        <p14:creationId xmlns:p14="http://schemas.microsoft.com/office/powerpoint/2010/main" val="149863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r>
              <a:rPr lang="en-US" dirty="0">
                <a:solidFill>
                  <a:schemeClr val="bg1"/>
                </a:solidFill>
              </a:rPr>
              <a:t>Month-level data spanning years 2008 – 2016</a:t>
            </a:r>
          </a:p>
          <a:p>
            <a:pPr lvl="1"/>
            <a:r>
              <a:rPr lang="en-US" dirty="0">
                <a:solidFill>
                  <a:schemeClr val="bg1"/>
                </a:solidFill>
              </a:rPr>
              <a:t>County clients</a:t>
            </a:r>
          </a:p>
          <a:p>
            <a:pPr lvl="1"/>
            <a:r>
              <a:rPr lang="en-US" dirty="0">
                <a:solidFill>
                  <a:schemeClr val="bg1"/>
                </a:solidFill>
              </a:rPr>
              <a:t>Demographics, Income, Rent </a:t>
            </a:r>
            <a:r>
              <a:rPr lang="en-US" dirty="0" smtClean="0">
                <a:solidFill>
                  <a:schemeClr val="bg1"/>
                </a:solidFill>
              </a:rPr>
              <a:t>Expenses, Programs</a:t>
            </a:r>
            <a:endParaRPr lang="en-US" sz="100" dirty="0">
              <a:solidFill>
                <a:schemeClr val="bg1"/>
              </a:solidFill>
            </a:endParaRPr>
          </a:p>
          <a:p>
            <a:pPr marL="0" indent="0">
              <a:buNone/>
            </a:pPr>
            <a:endParaRPr lang="en-US" dirty="0">
              <a:solidFill>
                <a:schemeClr val="bg1"/>
              </a:solidFill>
            </a:endParaRP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7</a:t>
            </a:fld>
            <a:endParaRPr lang="en-US" dirty="0"/>
          </a:p>
        </p:txBody>
      </p:sp>
    </p:spTree>
    <p:extLst>
      <p:ext uri="{BB962C8B-B14F-4D97-AF65-F5344CB8AC3E}">
        <p14:creationId xmlns:p14="http://schemas.microsoft.com/office/powerpoint/2010/main" val="189727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r>
              <a:rPr lang="en-US" dirty="0">
                <a:solidFill>
                  <a:schemeClr val="bg1"/>
                </a:solidFill>
              </a:rPr>
              <a:t>Month-level data spanning years 2008 – 2016</a:t>
            </a:r>
          </a:p>
          <a:p>
            <a:pPr lvl="1"/>
            <a:r>
              <a:rPr lang="en-US" dirty="0">
                <a:solidFill>
                  <a:schemeClr val="bg1"/>
                </a:solidFill>
              </a:rPr>
              <a:t>County clients</a:t>
            </a:r>
          </a:p>
          <a:p>
            <a:pPr lvl="1"/>
            <a:r>
              <a:rPr lang="en-US" dirty="0">
                <a:solidFill>
                  <a:schemeClr val="bg1"/>
                </a:solidFill>
              </a:rPr>
              <a:t>Demographics, Income, Rent </a:t>
            </a:r>
            <a:r>
              <a:rPr lang="en-US" dirty="0" smtClean="0">
                <a:solidFill>
                  <a:schemeClr val="bg1"/>
                </a:solidFill>
              </a:rPr>
              <a:t>Expenses, Programs</a:t>
            </a:r>
            <a:endParaRPr lang="en-US" sz="100" dirty="0">
              <a:solidFill>
                <a:schemeClr val="bg1"/>
              </a:solidFill>
            </a:endParaRPr>
          </a:p>
          <a:p>
            <a:r>
              <a:rPr lang="en-US" dirty="0">
                <a:solidFill>
                  <a:schemeClr val="bg1"/>
                </a:solidFill>
              </a:rPr>
              <a:t>20k households</a:t>
            </a:r>
            <a:endParaRPr lang="en-US" sz="100" b="1" dirty="0">
              <a:solidFill>
                <a:schemeClr val="bg1"/>
              </a:solidFill>
            </a:endParaRP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8</a:t>
            </a:fld>
            <a:endParaRPr lang="en-US" dirty="0"/>
          </a:p>
        </p:txBody>
      </p:sp>
    </p:spTree>
    <p:extLst>
      <p:ext uri="{BB962C8B-B14F-4D97-AF65-F5344CB8AC3E}">
        <p14:creationId xmlns:p14="http://schemas.microsoft.com/office/powerpoint/2010/main" val="286593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B90D-7AB7-4A1A-BD85-4EF3D8CEB7FF}"/>
              </a:ext>
            </a:extLst>
          </p:cNvPr>
          <p:cNvSpPr>
            <a:spLocks noGrp="1"/>
          </p:cNvSpPr>
          <p:nvPr>
            <p:ph type="title"/>
          </p:nvPr>
        </p:nvSpPr>
        <p:spPr>
          <a:xfrm>
            <a:off x="614995" y="350669"/>
            <a:ext cx="10244517" cy="1005840"/>
          </a:xfrm>
        </p:spPr>
        <p:txBody>
          <a:bodyPr/>
          <a:lstStyle/>
          <a:p>
            <a:r>
              <a:rPr lang="en-US" dirty="0">
                <a:solidFill>
                  <a:schemeClr val="bg1"/>
                </a:solidFill>
              </a:rPr>
              <a:t>We can make predictions for future eviction filings by finding patterns in prior eviction filings</a:t>
            </a:r>
          </a:p>
        </p:txBody>
      </p:sp>
      <p:sp>
        <p:nvSpPr>
          <p:cNvPr id="3" name="Content Placeholder 2">
            <a:extLst>
              <a:ext uri="{FF2B5EF4-FFF2-40B4-BE49-F238E27FC236}">
                <a16:creationId xmlns:a16="http://schemas.microsoft.com/office/drawing/2014/main" id="{9DDA44D7-3E79-4659-AFA9-BBEE459D8ABE}"/>
              </a:ext>
            </a:extLst>
          </p:cNvPr>
          <p:cNvSpPr>
            <a:spLocks noGrp="1"/>
          </p:cNvSpPr>
          <p:nvPr>
            <p:ph idx="1"/>
          </p:nvPr>
        </p:nvSpPr>
        <p:spPr>
          <a:xfrm>
            <a:off x="614996" y="1409252"/>
            <a:ext cx="10244516" cy="4810742"/>
          </a:xfrm>
        </p:spPr>
        <p:txBody>
          <a:bodyPr/>
          <a:lstStyle/>
          <a:p>
            <a:pPr marL="0" indent="0">
              <a:buNone/>
            </a:pPr>
            <a:endParaRPr lang="en-US" dirty="0">
              <a:solidFill>
                <a:schemeClr val="bg1"/>
              </a:solidFill>
            </a:endParaRPr>
          </a:p>
          <a:p>
            <a:r>
              <a:rPr lang="en-US" dirty="0">
                <a:solidFill>
                  <a:schemeClr val="bg1"/>
                </a:solidFill>
              </a:rPr>
              <a:t>Month-level data spanning years 2008 – 2016</a:t>
            </a:r>
          </a:p>
          <a:p>
            <a:pPr lvl="1"/>
            <a:r>
              <a:rPr lang="en-US" dirty="0">
                <a:solidFill>
                  <a:schemeClr val="bg1"/>
                </a:solidFill>
              </a:rPr>
              <a:t>County clients</a:t>
            </a:r>
          </a:p>
          <a:p>
            <a:pPr lvl="1"/>
            <a:r>
              <a:rPr lang="en-US" dirty="0">
                <a:solidFill>
                  <a:schemeClr val="bg1"/>
                </a:solidFill>
              </a:rPr>
              <a:t>Demographics, Income, Rent </a:t>
            </a:r>
            <a:r>
              <a:rPr lang="en-US" dirty="0" smtClean="0">
                <a:solidFill>
                  <a:schemeClr val="bg1"/>
                </a:solidFill>
              </a:rPr>
              <a:t>Expenses, Programs</a:t>
            </a:r>
            <a:endParaRPr lang="en-US" sz="100" dirty="0">
              <a:solidFill>
                <a:schemeClr val="bg1"/>
              </a:solidFill>
            </a:endParaRPr>
          </a:p>
          <a:p>
            <a:r>
              <a:rPr lang="en-US" dirty="0">
                <a:solidFill>
                  <a:schemeClr val="bg1"/>
                </a:solidFill>
              </a:rPr>
              <a:t>20k households</a:t>
            </a:r>
            <a:endParaRPr lang="en-US" sz="100" b="1" dirty="0">
              <a:solidFill>
                <a:schemeClr val="bg1"/>
              </a:solidFill>
            </a:endParaRPr>
          </a:p>
          <a:p>
            <a:r>
              <a:rPr lang="en-US" dirty="0">
                <a:solidFill>
                  <a:schemeClr val="bg1"/>
                </a:solidFill>
              </a:rPr>
              <a:t>1.5m </a:t>
            </a:r>
            <a:r>
              <a:rPr lang="en-US" b="1" i="1" dirty="0">
                <a:solidFill>
                  <a:schemeClr val="bg1"/>
                </a:solidFill>
              </a:rPr>
              <a:t>household-month combinations</a:t>
            </a:r>
            <a:endParaRPr lang="en-US" sz="100" dirty="0">
              <a:solidFill>
                <a:schemeClr val="bg1"/>
              </a:solidFill>
            </a:endParaRPr>
          </a:p>
        </p:txBody>
      </p:sp>
      <p:sp>
        <p:nvSpPr>
          <p:cNvPr id="29" name="Footer Placeholder 5">
            <a:extLst>
              <a:ext uri="{FF2B5EF4-FFF2-40B4-BE49-F238E27FC236}">
                <a16:creationId xmlns:a16="http://schemas.microsoft.com/office/drawing/2014/main" id="{FB26B05A-6FCE-4159-98FA-D73A1E1C4505}"/>
              </a:ext>
            </a:extLst>
          </p:cNvPr>
          <p:cNvSpPr>
            <a:spLocks noGrp="1"/>
          </p:cNvSpPr>
          <p:nvPr>
            <p:ph type="ftr" sz="quarter" idx="11"/>
          </p:nvPr>
        </p:nvSpPr>
        <p:spPr>
          <a:xfrm>
            <a:off x="4861932" y="6389673"/>
            <a:ext cx="5429444" cy="295303"/>
          </a:xfrm>
        </p:spPr>
        <p:txBody>
          <a:bodyPr numCol="1"/>
          <a:lstStyle/>
          <a:p>
            <a:r>
              <a:rPr lang="en-US" dirty="0">
                <a:ea typeface="Calibri"/>
                <a:cs typeface="Calibri"/>
                <a:sym typeface="Calibri"/>
              </a:rPr>
              <a:t>Hennepin County</a:t>
            </a:r>
            <a:r>
              <a:rPr lang="en-US" dirty="0"/>
              <a:t> | CONFIDENTIAL</a:t>
            </a:r>
          </a:p>
        </p:txBody>
      </p:sp>
      <p:sp>
        <p:nvSpPr>
          <p:cNvPr id="7" name="Slide Number Placeholder 6">
            <a:extLst>
              <a:ext uri="{FF2B5EF4-FFF2-40B4-BE49-F238E27FC236}">
                <a16:creationId xmlns:a16="http://schemas.microsoft.com/office/drawing/2014/main" id="{B17C1F4E-D32C-463C-ABE0-97967AE4F0D6}"/>
              </a:ext>
            </a:extLst>
          </p:cNvPr>
          <p:cNvSpPr>
            <a:spLocks noGrp="1"/>
          </p:cNvSpPr>
          <p:nvPr>
            <p:ph type="sldNum" sz="quarter" idx="12"/>
          </p:nvPr>
        </p:nvSpPr>
        <p:spPr>
          <a:xfrm>
            <a:off x="11338560" y="6385683"/>
            <a:ext cx="413852" cy="295303"/>
          </a:xfrm>
        </p:spPr>
        <p:txBody>
          <a:bodyPr/>
          <a:lstStyle/>
          <a:p>
            <a:fld id="{831CFD71-6638-48AF-A8DD-07B269875813}" type="slidenum">
              <a:rPr lang="en-US" smtClean="0"/>
              <a:pPr/>
              <a:t>9</a:t>
            </a:fld>
            <a:endParaRPr lang="en-US" dirty="0"/>
          </a:p>
        </p:txBody>
      </p:sp>
    </p:spTree>
    <p:extLst>
      <p:ext uri="{BB962C8B-B14F-4D97-AF65-F5344CB8AC3E}">
        <p14:creationId xmlns:p14="http://schemas.microsoft.com/office/powerpoint/2010/main" val="2502781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som">
      <a:dk1>
        <a:srgbClr val="3F3F3F"/>
      </a:dk1>
      <a:lt1>
        <a:sysClr val="window" lastClr="FFFFFF"/>
      </a:lt1>
      <a:dk2>
        <a:srgbClr val="44546A"/>
      </a:dk2>
      <a:lt2>
        <a:srgbClr val="E7E6E6"/>
      </a:lt2>
      <a:accent1>
        <a:srgbClr val="7A0019"/>
      </a:accent1>
      <a:accent2>
        <a:srgbClr val="FFCC33"/>
      </a:accent2>
      <a:accent3>
        <a:srgbClr val="6B6460"/>
      </a:accent3>
      <a:accent4>
        <a:srgbClr val="2E759C"/>
      </a:accent4>
      <a:accent5>
        <a:srgbClr val="E4DBD7"/>
      </a:accent5>
      <a:accent6>
        <a:srgbClr val="89A74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 template 2018" id="{86150303-E62B-4793-B705-974E46C940BA}" vid="{74ACC671-D6B3-497A-A49D-AB7AEE3B1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 template 2018</Template>
  <TotalTime>11853</TotalTime>
  <Words>3623</Words>
  <Application>Microsoft Office PowerPoint</Application>
  <PresentationFormat>Widescreen</PresentationFormat>
  <Paragraphs>787</Paragraphs>
  <Slides>56</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Calibri Light (Headings)</vt:lpstr>
      <vt:lpstr>Neutraface Display Medium</vt:lpstr>
      <vt:lpstr>Office Theme</vt:lpstr>
      <vt:lpstr>Leveraging Analytics to Improve Housing Stability in Hennepin County</vt:lpstr>
      <vt:lpstr>Our discussion points for today</vt:lpstr>
      <vt:lpstr>PowerPoint Presentation</vt:lpstr>
      <vt:lpstr>Hennepin County would like to increase awareness of eviction prevention programs</vt:lpstr>
      <vt:lpstr>Hennepin County would like to increase awareness of eviction prevention programs</vt:lpstr>
      <vt:lpstr>We can make predictions for future eviction filings by finding patterns in prior eviction filings</vt:lpstr>
      <vt:lpstr>We can make predictions for future eviction filings by finding patterns in prior eviction filings</vt:lpstr>
      <vt:lpstr>We can make predictions for future eviction filings by finding patterns in prior eviction filings</vt:lpstr>
      <vt:lpstr>We can make predictions for future eviction filings by finding patterns in prior eviction filings</vt:lpstr>
      <vt:lpstr>We can make predictions for future eviction filings by finding patterns in prior eviction filings</vt:lpstr>
      <vt:lpstr>We can make predictions for future eviction filings by finding patterns in prior eviction filings</vt:lpstr>
      <vt:lpstr>Our investigation focuses on the emergency programs administered by the county</vt:lpstr>
      <vt:lpstr>PowerPoint Presentation</vt:lpstr>
      <vt:lpstr>Using our model, we could have predicted half the eviction filings in 2015 before they occurred</vt:lpstr>
      <vt:lpstr>Using our model, we could have predicted half the eviction filings in 2015 before they occurred</vt:lpstr>
      <vt:lpstr>Using our model, we could have predicted half the eviction filings in 2015 before they occurred</vt:lpstr>
      <vt:lpstr>Using our model, we could have predicted half the eviction filings in 2015 before they occurred</vt:lpstr>
      <vt:lpstr>Using our model, we could have predicted half the eviction filings in 2015 before they occurred</vt:lpstr>
      <vt:lpstr>We can identify 50% of eviction filings with outreach rate below 14%</vt:lpstr>
      <vt:lpstr>We can identify 50% of eviction filings with outreach rate below 14%</vt:lpstr>
      <vt:lpstr>We can identify 50% of eviction filings with outreach rate below 14%</vt:lpstr>
      <vt:lpstr>We have provided a range of models to fit with different communication strategies</vt:lpstr>
      <vt:lpstr>We have provided a range of models to fit with different communication strategies</vt:lpstr>
      <vt:lpstr>We have provided a range of models to fit with different communication strategies</vt:lpstr>
      <vt:lpstr>We have provided a range of models to fit with different communication strategies</vt:lpstr>
      <vt:lpstr>Features affect likelihood of an eviction filing in different ways</vt:lpstr>
      <vt:lpstr>Reductions in program payments over time increase the probability of eviction filing</vt:lpstr>
      <vt:lpstr>More cumulative EA/EGA Denials lead to a much higher probability of eviction filing</vt:lpstr>
      <vt:lpstr>Non-English speaking families have a lower probability of eviction filing</vt:lpstr>
      <vt:lpstr>Some program participation leads to less likelihood of eviction filing, while others increase likelihood</vt:lpstr>
      <vt:lpstr>However, predictions are not possible for all county clients</vt:lpstr>
      <vt:lpstr>PowerPoint Presentation</vt:lpstr>
      <vt:lpstr>Segmentation can be used where predictions won’t work</vt:lpstr>
      <vt:lpstr>PowerPoint Presentation</vt:lpstr>
      <vt:lpstr>PowerPoint Presentation</vt:lpstr>
      <vt:lpstr>PowerPoint Presentation</vt:lpstr>
      <vt:lpstr>PowerPoint Presentation</vt:lpstr>
      <vt:lpstr>PowerPoint Presentation</vt:lpstr>
      <vt:lpstr>Segmentation can be implemented in two ways to assist in identifying high risk county clients</vt:lpstr>
      <vt:lpstr>PowerPoint Presentation</vt:lpstr>
      <vt:lpstr>Are County Clients who face eviction filings unaware of Emergency Assistance?</vt:lpstr>
      <vt:lpstr>Are County Clients who face eviction filings unaware of Emergency Assistance?</vt:lpstr>
      <vt:lpstr>Are County Clients who face eviction filings unaware of Emergency Assistance?</vt:lpstr>
      <vt:lpstr>Are County Clients who face eviction filings unaware of Emergency Assistance?</vt:lpstr>
      <vt:lpstr>Time between Notification of EA/EGA Denial or Receipt and Eviction Filing</vt:lpstr>
      <vt:lpstr>PowerPoint Presentation</vt:lpstr>
      <vt:lpstr>Recommendations</vt:lpstr>
      <vt:lpstr>PowerPoint Presentation</vt:lpstr>
      <vt:lpstr>Monthly Model Cycle</vt:lpstr>
      <vt:lpstr>Monthly Model Cycle</vt:lpstr>
      <vt:lpstr>Monthly Model Cycle</vt:lpstr>
      <vt:lpstr>Monthly Model Cycle</vt:lpstr>
      <vt:lpstr>Future Additions to the Model</vt:lpstr>
      <vt:lpstr>THANK YOU</vt:lpstr>
      <vt:lpstr>PowerPoint Presentation</vt:lpstr>
      <vt:lpstr>Segmentation – Groups with no or minimal risk</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Water Center of Excellence in MSP</dc:title>
  <dc:creator>Ishwarya Ravikumar</dc:creator>
  <cp:lastModifiedBy>Lisa Thornquist</cp:lastModifiedBy>
  <cp:revision>1301</cp:revision>
  <cp:lastPrinted>2018-04-12T18:22:00Z</cp:lastPrinted>
  <dcterms:created xsi:type="dcterms:W3CDTF">2017-12-13T00:45:52Z</dcterms:created>
  <dcterms:modified xsi:type="dcterms:W3CDTF">2018-05-24T18:36:27Z</dcterms:modified>
</cp:coreProperties>
</file>