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65" r:id="rId5"/>
    <p:sldId id="271" r:id="rId6"/>
    <p:sldId id="272" r:id="rId7"/>
    <p:sldId id="267" r:id="rId8"/>
    <p:sldId id="273" r:id="rId9"/>
    <p:sldId id="274" r:id="rId10"/>
    <p:sldId id="275" r:id="rId11"/>
    <p:sldId id="276" r:id="rId12"/>
    <p:sldId id="277" r:id="rId13"/>
    <p:sldId id="278" r:id="rId14"/>
    <p:sldId id="279" r:id="rId15"/>
    <p:sldId id="280" r:id="rId16"/>
    <p:sldId id="281" r:id="rId17"/>
    <p:sldId id="282" r:id="rId18"/>
    <p:sldId id="309" r:id="rId19"/>
    <p:sldId id="284" r:id="rId20"/>
    <p:sldId id="285" r:id="rId21"/>
    <p:sldId id="286" r:id="rId22"/>
    <p:sldId id="287" r:id="rId23"/>
    <p:sldId id="307" r:id="rId24"/>
    <p:sldId id="257" r:id="rId25"/>
    <p:sldId id="308" r:id="rId26"/>
    <p:sldId id="290" r:id="rId27"/>
    <p:sldId id="288" r:id="rId28"/>
    <p:sldId id="289" r:id="rId29"/>
    <p:sldId id="291" r:id="rId30"/>
    <p:sldId id="292" r:id="rId31"/>
    <p:sldId id="293" r:id="rId32"/>
    <p:sldId id="294" r:id="rId33"/>
    <p:sldId id="295" r:id="rId34"/>
    <p:sldId id="300" r:id="rId35"/>
    <p:sldId id="301" r:id="rId36"/>
    <p:sldId id="302" r:id="rId37"/>
    <p:sldId id="303" r:id="rId38"/>
    <p:sldId id="304" r:id="rId39"/>
    <p:sldId id="305" r:id="rId40"/>
    <p:sldId id="310" r:id="rId41"/>
    <p:sldId id="306" r:id="rId42"/>
    <p:sldId id="296" r:id="rId43"/>
    <p:sldId id="297" r:id="rId44"/>
    <p:sldId id="298" r:id="rId45"/>
    <p:sldId id="299" r:id="rId46"/>
    <p:sldId id="269"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C66"/>
    <a:srgbClr val="7C93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8"/>
  </p:normalViewPr>
  <p:slideViewPr>
    <p:cSldViewPr snapToGrid="0" snapToObjects="1">
      <p:cViewPr varScale="1">
        <p:scale>
          <a:sx n="64" d="100"/>
          <a:sy n="64" d="100"/>
        </p:scale>
        <p:origin x="32" y="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C0BC67-23C9-2F48-B20A-1DB1D07B1001}" type="datetimeFigureOut">
              <a:rPr lang="en-US" smtClean="0"/>
              <a:t>4/21/2021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6D5A1F-1E19-AB4D-9F91-E209B821ADD1}" type="slidenum">
              <a:rPr lang="en-US" smtClean="0"/>
              <a:t>‹#›</a:t>
            </a:fld>
            <a:endParaRPr lang="en-US"/>
          </a:p>
        </p:txBody>
      </p:sp>
    </p:spTree>
    <p:extLst>
      <p:ext uri="{BB962C8B-B14F-4D97-AF65-F5344CB8AC3E}">
        <p14:creationId xmlns:p14="http://schemas.microsoft.com/office/powerpoint/2010/main" val="100158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1</a:t>
            </a:fld>
            <a:endParaRPr lang="en-US"/>
          </a:p>
        </p:txBody>
      </p:sp>
    </p:spTree>
    <p:extLst>
      <p:ext uri="{BB962C8B-B14F-4D97-AF65-F5344CB8AC3E}">
        <p14:creationId xmlns:p14="http://schemas.microsoft.com/office/powerpoint/2010/main" val="20420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2</a:t>
            </a:fld>
            <a:endParaRPr lang="en-US"/>
          </a:p>
        </p:txBody>
      </p:sp>
    </p:spTree>
    <p:extLst>
      <p:ext uri="{BB962C8B-B14F-4D97-AF65-F5344CB8AC3E}">
        <p14:creationId xmlns:p14="http://schemas.microsoft.com/office/powerpoint/2010/main" val="49934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Back</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Clients Counts by Days Grouping</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Average Days by Race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Reset</a:t>
            </a:r>
            <a:endParaRPr dirty="0"/>
          </a:p>
          <a:p>
            <a:r>
              <a:rPr b="0" dirty="0"/>
              <a:t>No alt text provided.</a:t>
            </a:r>
            <a:endParaRPr dirty="0"/>
          </a:p>
          <a:p>
            <a:endParaRPr dirty="0"/>
          </a:p>
          <a:p>
            <a:r>
              <a:rPr b="1" dirty="0"/>
              <a:t>Forward</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Average Days by Race</a:t>
            </a:r>
            <a:endParaRPr dirty="0"/>
          </a:p>
          <a:p>
            <a:r>
              <a:rPr b="0" dirty="0"/>
              <a:t>No alt text provided.</a:t>
            </a:r>
            <a:endParaRPr dirty="0"/>
          </a:p>
          <a:p>
            <a:endParaRPr dirty="0"/>
          </a:p>
          <a:p>
            <a:r>
              <a:rPr b="1" dirty="0"/>
              <a:t>Clients Counts by Days Grouping</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Reset</a:t>
            </a:r>
            <a:endParaRPr dirty="0"/>
          </a:p>
          <a:p>
            <a:r>
              <a:rPr b="0" dirty="0"/>
              <a:t>No alt text provided.</a:t>
            </a:r>
            <a:endParaRPr dirty="0"/>
          </a:p>
          <a:p>
            <a:endParaRPr dirty="0"/>
          </a:p>
          <a:p>
            <a:r>
              <a:rPr b="1" dirty="0"/>
              <a:t>Forward</a:t>
            </a:r>
            <a:endParaRPr dirty="0"/>
          </a:p>
          <a:p>
            <a:r>
              <a:rPr b="0" dirty="0"/>
              <a:t>No alt text provided.</a:t>
            </a:r>
            <a:endParaRPr dirty="0"/>
          </a:p>
          <a:p>
            <a:endParaRPr dirty="0"/>
          </a:p>
          <a:p>
            <a:r>
              <a:rPr b="1" dirty="0"/>
              <a:t>Back</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Average Days by Race</a:t>
            </a:r>
            <a:endParaRPr dirty="0"/>
          </a:p>
          <a:p>
            <a:r>
              <a:rPr b="0" dirty="0"/>
              <a:t>No alt text provided.</a:t>
            </a:r>
            <a:endParaRPr dirty="0"/>
          </a:p>
          <a:p>
            <a:endParaRPr dirty="0"/>
          </a:p>
          <a:p>
            <a:r>
              <a:rPr b="1" dirty="0"/>
              <a:t>Clients Counts by Days Grouping</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Reset</a:t>
            </a:r>
            <a:endParaRPr dirty="0"/>
          </a:p>
          <a:p>
            <a:r>
              <a:rPr b="0" dirty="0"/>
              <a:t>No alt text provided.</a:t>
            </a:r>
            <a:endParaRPr dirty="0"/>
          </a:p>
          <a:p>
            <a:endParaRPr dirty="0"/>
          </a:p>
          <a:p>
            <a:r>
              <a:rPr b="1" dirty="0"/>
              <a:t>Forward</a:t>
            </a:r>
            <a:endParaRPr dirty="0"/>
          </a:p>
          <a:p>
            <a:r>
              <a:rPr b="0" dirty="0"/>
              <a:t>No alt text provided.</a:t>
            </a:r>
            <a:endParaRPr dirty="0"/>
          </a:p>
          <a:p>
            <a:endParaRPr dirty="0"/>
          </a:p>
          <a:p>
            <a:r>
              <a:rPr b="1" dirty="0"/>
              <a:t>Back</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Clients Counts by Days Grouping</a:t>
            </a:r>
            <a:endParaRPr dirty="0"/>
          </a:p>
          <a:p>
            <a:r>
              <a:rPr b="0" dirty="0"/>
              <a:t>No alt text provided.</a:t>
            </a:r>
            <a:endParaRPr dirty="0"/>
          </a:p>
          <a:p>
            <a:endParaRPr dirty="0"/>
          </a:p>
          <a:p>
            <a:r>
              <a:rPr b="1" dirty="0"/>
              <a:t>Average Days by Race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Reset</a:t>
            </a:r>
            <a:endParaRPr dirty="0"/>
          </a:p>
          <a:p>
            <a:r>
              <a:rPr b="0" dirty="0"/>
              <a:t>No alt text provided.</a:t>
            </a:r>
            <a:endParaRPr dirty="0"/>
          </a:p>
          <a:p>
            <a:endParaRPr dirty="0"/>
          </a:p>
          <a:p>
            <a:r>
              <a:rPr b="1" dirty="0"/>
              <a:t>Forward</a:t>
            </a:r>
            <a:endParaRPr dirty="0"/>
          </a:p>
          <a:p>
            <a:r>
              <a:rPr b="0" dirty="0"/>
              <a:t>No alt text provided.</a:t>
            </a:r>
            <a:endParaRPr dirty="0"/>
          </a:p>
          <a:p>
            <a:endParaRPr dirty="0"/>
          </a:p>
          <a:p>
            <a:r>
              <a:rPr b="1" dirty="0"/>
              <a:t>Back</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43</a:t>
            </a:fld>
            <a:endParaRPr lang="en-US"/>
          </a:p>
        </p:txBody>
      </p:sp>
    </p:spTree>
    <p:extLst>
      <p:ext uri="{BB962C8B-B14F-4D97-AF65-F5344CB8AC3E}">
        <p14:creationId xmlns:p14="http://schemas.microsoft.com/office/powerpoint/2010/main" val="4020143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nnepin Coun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endParaRPr lang="en-US" dirty="0"/>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1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2CF2B1C-D339-4B39-99A3-9C9269834B47}" type="datetime1">
              <a:rPr lang="en-US" smtClean="0"/>
              <a:t>4/21/2021</a:t>
            </a:fld>
            <a:endParaRPr lang="en-US" dirty="0"/>
          </a:p>
        </p:txBody>
      </p:sp>
      <p:sp>
        <p:nvSpPr>
          <p:cNvPr id="1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u="none">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90879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ontent B">
    <p:bg>
      <p:bgPr>
        <a:solidFill>
          <a:schemeClr val="accent1"/>
        </a:solidFill>
        <a:effectLst/>
      </p:bgPr>
    </p:bg>
    <p:spTree>
      <p:nvGrpSpPr>
        <p:cNvPr id="1" name=""/>
        <p:cNvGrpSpPr/>
        <p:nvPr/>
      </p:nvGrpSpPr>
      <p:grpSpPr>
        <a:xfrm>
          <a:off x="0" y="0"/>
          <a:ext cx="0" cy="0"/>
          <a:chOff x="0" y="0"/>
          <a:chExt cx="0" cy="0"/>
        </a:xfrm>
      </p:grpSpPr>
      <p:sp>
        <p:nvSpPr>
          <p:cNvPr id="5"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8" name="Title 1"/>
          <p:cNvSpPr>
            <a:spLocks noGrp="1"/>
          </p:cNvSpPr>
          <p:nvPr>
            <p:ph type="title"/>
          </p:nvPr>
        </p:nvSpPr>
        <p:spPr>
          <a:xfrm>
            <a:off x="838200" y="365125"/>
            <a:ext cx="4954996" cy="1325563"/>
          </a:xfrm>
        </p:spPr>
        <p:txBody>
          <a:bodyPr/>
          <a:lstStyle>
            <a:lvl1pPr>
              <a:defRPr>
                <a:solidFill>
                  <a:schemeClr val="bg2"/>
                </a:solidFill>
              </a:defRPr>
            </a:lvl1pPr>
          </a:lstStyle>
          <a:p>
            <a:r>
              <a:rPr lang="en-US"/>
              <a:t>Click to edit Master title style</a:t>
            </a:r>
            <a:endParaRPr lang="en-US" dirty="0"/>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C7A03E8-5071-426F-BBFC-806F39D27713}" type="datetime1">
              <a:rPr lang="en-US" smtClean="0"/>
              <a:t>4/21/2021</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ption with Content">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838198" y="1212760"/>
            <a:ext cx="4954589" cy="3313684"/>
          </a:xfrm>
        </p:spPr>
        <p:txBody>
          <a:bodyPr anchor="ctr"/>
          <a:lstStyle>
            <a:lvl1pPr marL="0" indent="0">
              <a:spcBef>
                <a:spcPts val="600"/>
              </a:spcBef>
              <a:spcAft>
                <a:spcPts val="600"/>
              </a:spcAft>
              <a:buNone/>
              <a:defRPr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dirty="0"/>
              <a:t>Click to insert text</a:t>
            </a:r>
          </a:p>
        </p:txBody>
      </p:sp>
      <p:sp>
        <p:nvSpPr>
          <p:cNvPr id="3" name="Content Placeholder 2"/>
          <p:cNvSpPr>
            <a:spLocks noGrp="1"/>
          </p:cNvSpPr>
          <p:nvPr>
            <p:ph sz="quarter" idx="16"/>
          </p:nvPr>
        </p:nvSpPr>
        <p:spPr>
          <a:xfrm>
            <a:off x="6431280" y="0"/>
            <a:ext cx="5760720" cy="6858000"/>
          </a:xfrm>
        </p:spPr>
        <p:txBody>
          <a:bodyPr/>
          <a:lstStyle/>
          <a:p>
            <a:pPr marL="228600" marR="0" lvl="0" indent="-228600" algn="l" defTabSz="914400" rtl="0" eaLnBrk="1" fontAlgn="auto" latinLnBrk="0" hangingPunct="1">
              <a:lnSpc>
                <a:spcPct val="100000"/>
              </a:lnSpc>
              <a:spcBef>
                <a:spcPts val="1000"/>
              </a:spcBef>
              <a:spcAft>
                <a:spcPts val="1200"/>
              </a:spcAft>
              <a:buClrTx/>
              <a:buSzTx/>
              <a:buFont typeface="Arial"/>
              <a:buNone/>
              <a:tabLst/>
              <a:defRPr/>
            </a:pPr>
            <a:r>
              <a:rPr lang="en-US"/>
              <a:t>Click to edit Master text styles</a:t>
            </a:r>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D8C7E71-36C2-4ABA-AF3A-C398CA75BC22}" type="datetime1">
              <a:rPr lang="en-US" smtClean="0"/>
              <a:t>4/21/2021</a:t>
            </a:fld>
            <a:endParaRPr lang="en-US" dirty="0"/>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03534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s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endParaRPr lang="en-US" dirty="0"/>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lvl1pPr>
          </a:lstStyle>
          <a:p>
            <a:r>
              <a:rPr lang="en-US"/>
              <a:t>Click icon to add picture</a:t>
            </a:r>
            <a:endParaRPr lang="en-US" dirty="0"/>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lvl1pPr>
          </a:lstStyle>
          <a:p>
            <a:r>
              <a:rPr lang="en-US"/>
              <a:t>Click icon to add picture</a:t>
            </a:r>
            <a:endParaRPr lang="en-US" dirty="0"/>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B54623B-B854-44BC-AF39-99FAFB9CA30B}" type="datetime1">
              <a:rPr lang="en-US" smtClean="0"/>
              <a:t>4/21/2021</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79538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s with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lvl1pPr>
              <a:defRPr>
                <a:solidFill>
                  <a:schemeClr val="bg1"/>
                </a:solidFill>
              </a:defRPr>
            </a:lvl1pPr>
          </a:lstStyle>
          <a:p>
            <a:r>
              <a:rPr lang="en-US"/>
              <a:t>Click to edit Master title style</a:t>
            </a:r>
            <a:endParaRPr lang="en-US" dirty="0"/>
          </a:p>
        </p:txBody>
      </p:sp>
      <p:sp>
        <p:nvSpPr>
          <p:cNvPr id="4"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86A9006-0F59-4A55-8631-B1034FE8F419}" type="datetime1">
              <a:rPr lang="en-US" smtClean="0"/>
              <a:t>4/21/2021</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38143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lvl1pPr>
          </a:lstStyle>
          <a:p>
            <a:r>
              <a:rPr lang="en-US"/>
              <a:t>Click icon to add picture</a:t>
            </a:r>
            <a:endParaRPr lang="en-US" dirty="0"/>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lvl1pPr>
          </a:lstStyle>
          <a:p>
            <a:r>
              <a:rPr lang="en-US"/>
              <a:t>Click icon to add picture</a:t>
            </a:r>
            <a:endParaRPr lang="en-US" dirty="0"/>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lvl1pPr>
          </a:lstStyle>
          <a:p>
            <a:r>
              <a:rPr lang="en-US"/>
              <a:t>Click icon to add picture</a:t>
            </a:r>
            <a:endParaRPr lang="en-US" dirty="0"/>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1000"/>
              </a:spcBef>
              <a:spcAft>
                <a:spcPts val="12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FD1F568-8353-4B90-9947-9AC553062B79}" type="datetime1">
              <a:rPr lang="en-US" smtClean="0"/>
              <a:t>4/21/2021</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083443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ontent(3)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D85D91-1EBF-4DEB-BFAD-CC476E1CAD36}" type="datetime1">
              <a:rPr lang="en-US" smtClean="0"/>
              <a:t>4/21/2021</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49998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C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196781" y="365125"/>
            <a:ext cx="4954996" cy="1325563"/>
          </a:xfrm>
        </p:spPr>
        <p:txBody>
          <a:bodyPr/>
          <a:lstStyle/>
          <a:p>
            <a:r>
              <a:rPr lang="en-US"/>
              <a:t>Click to edit Master title style</a:t>
            </a:r>
            <a:endParaRPr lang="en-US" dirty="0"/>
          </a:p>
        </p:txBody>
      </p:sp>
      <p:sp>
        <p:nvSpPr>
          <p:cNvPr id="5" name="Content Placeholder 6"/>
          <p:cNvSpPr>
            <a:spLocks noGrp="1"/>
          </p:cNvSpPr>
          <p:nvPr>
            <p:ph sz="quarter" idx="13"/>
          </p:nvPr>
        </p:nvSpPr>
        <p:spPr>
          <a:xfrm>
            <a:off x="6196780"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2"/>
          </p:nvPr>
        </p:nvSpPr>
        <p:spPr>
          <a:xfrm>
            <a:off x="6197456" y="6291608"/>
            <a:ext cx="1095411"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8C73B70-75CD-4A1E-8BB0-439AE3CA22C7}" type="datetime1">
              <a:rPr lang="en-US" smtClean="0"/>
              <a:t>4/21/2021</a:t>
            </a:fld>
            <a:endParaRPr lang="en-US" dirty="0"/>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9" name="Slide Number Placeholder 5"/>
          <p:cNvSpPr>
            <a:spLocks noGrp="1"/>
          </p:cNvSpPr>
          <p:nvPr>
            <p:ph type="sldNum" sz="quarter" idx="4"/>
          </p:nvPr>
        </p:nvSpPr>
        <p:spPr>
          <a:xfrm>
            <a:off x="7372152" y="6291608"/>
            <a:ext cx="425594"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458316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Ca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20" hasCustomPrompt="1"/>
          </p:nvPr>
        </p:nvSpPr>
        <p:spPr>
          <a:xfrm>
            <a:off x="1606226" y="2555766"/>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8" name="Text Placeholder 6"/>
          <p:cNvSpPr>
            <a:spLocks noGrp="1"/>
          </p:cNvSpPr>
          <p:nvPr>
            <p:ph type="body" sz="quarter" idx="21" hasCustomPrompt="1"/>
          </p:nvPr>
        </p:nvSpPr>
        <p:spPr>
          <a:xfrm>
            <a:off x="5141859" y="2555765"/>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9" name="Text Placeholder 6"/>
          <p:cNvSpPr>
            <a:spLocks noGrp="1"/>
          </p:cNvSpPr>
          <p:nvPr>
            <p:ph type="body" sz="quarter" idx="22" hasCustomPrompt="1"/>
          </p:nvPr>
        </p:nvSpPr>
        <p:spPr>
          <a:xfrm>
            <a:off x="8677492" y="2555764"/>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5807C767-903A-414C-ACF4-866DEBBEE1E1}" type="datetime1">
              <a:rPr lang="en-US" smtClean="0"/>
              <a:t>4/21/2021</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78337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2" name="Text Placeholder 6"/>
          <p:cNvSpPr>
            <a:spLocks noGrp="1"/>
          </p:cNvSpPr>
          <p:nvPr>
            <p:ph type="body" sz="quarter" idx="17" hasCustomPrompt="1"/>
          </p:nvPr>
        </p:nvSpPr>
        <p:spPr>
          <a:xfrm>
            <a:off x="838200" y="2270805"/>
            <a:ext cx="2668588" cy="547574"/>
          </a:xfrm>
        </p:spPr>
        <p:txBody>
          <a:bodyPr anchor="ctr">
            <a:normAutofit/>
          </a:bodyPr>
          <a:lstStyle>
            <a:lvl1pPr marL="0" indent="0">
              <a:buNone/>
              <a:defRPr sz="24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Title here</a:t>
            </a:r>
          </a:p>
        </p:txBody>
      </p:sp>
      <p:sp>
        <p:nvSpPr>
          <p:cNvPr id="23" name="Text Placeholder 6"/>
          <p:cNvSpPr>
            <a:spLocks noGrp="1"/>
          </p:cNvSpPr>
          <p:nvPr>
            <p:ph type="body" sz="quarter" idx="18" hasCustomPrompt="1"/>
          </p:nvPr>
        </p:nvSpPr>
        <p:spPr>
          <a:xfrm>
            <a:off x="838200" y="3387863"/>
            <a:ext cx="2668588" cy="547574"/>
          </a:xfrm>
        </p:spPr>
        <p:txBody>
          <a:bodyPr anchor="ctr">
            <a:normAutofit/>
          </a:bodyPr>
          <a:lstStyle>
            <a:lvl1pPr marL="0" indent="0">
              <a:buNone/>
              <a:defRPr sz="2400" baseline="0">
                <a:solidFill>
                  <a:schemeClr val="bg1"/>
                </a:solidFill>
              </a:defRPr>
            </a:lvl1pPr>
          </a:lstStyle>
          <a:p>
            <a:pPr lvl="0"/>
            <a:r>
              <a:rPr lang="en-US" dirty="0"/>
              <a:t>Title here</a:t>
            </a:r>
          </a:p>
        </p:txBody>
      </p:sp>
      <p:sp>
        <p:nvSpPr>
          <p:cNvPr id="24" name="Text Placeholder 6"/>
          <p:cNvSpPr>
            <a:spLocks noGrp="1"/>
          </p:cNvSpPr>
          <p:nvPr>
            <p:ph type="body" sz="quarter" idx="19" hasCustomPrompt="1"/>
          </p:nvPr>
        </p:nvSpPr>
        <p:spPr>
          <a:xfrm>
            <a:off x="838199" y="4504921"/>
            <a:ext cx="2668588" cy="547574"/>
          </a:xfrm>
        </p:spPr>
        <p:txBody>
          <a:bodyPr anchor="ctr">
            <a:normAutofit/>
          </a:bodyPr>
          <a:lstStyle>
            <a:lvl1pPr marL="0" indent="0">
              <a:buNone/>
              <a:defRPr sz="2400" baseline="0">
                <a:solidFill>
                  <a:schemeClr val="bg1"/>
                </a:solidFill>
              </a:defRPr>
            </a:lvl1pPr>
          </a:lstStyle>
          <a:p>
            <a:pPr lvl="0"/>
            <a:r>
              <a:rPr lang="en-US" dirty="0"/>
              <a:t>Title here</a:t>
            </a:r>
          </a:p>
        </p:txBody>
      </p:sp>
      <p:sp>
        <p:nvSpPr>
          <p:cNvPr id="25" name="Text Placeholder 6"/>
          <p:cNvSpPr>
            <a:spLocks noGrp="1"/>
          </p:cNvSpPr>
          <p:nvPr>
            <p:ph type="body" sz="quarter" idx="20" hasCustomPrompt="1"/>
          </p:nvPr>
        </p:nvSpPr>
        <p:spPr>
          <a:xfrm>
            <a:off x="4393018" y="2360689"/>
            <a:ext cx="6960782" cy="547574"/>
          </a:xfrm>
        </p:spPr>
        <p:txBody>
          <a:bodyPr anchor="ctr">
            <a:normAutofit/>
          </a:bodyPr>
          <a:lstStyle>
            <a:lvl1pPr marL="0" indent="0">
              <a:buNone/>
              <a:defRPr sz="2400" baseline="0">
                <a:solidFill>
                  <a:schemeClr val="bg1"/>
                </a:solidFill>
              </a:defRPr>
            </a:lvl1pPr>
          </a:lstStyle>
          <a:p>
            <a:pPr lvl="0"/>
            <a:r>
              <a:rPr lang="en-US" dirty="0"/>
              <a:t>Explain here</a:t>
            </a:r>
          </a:p>
        </p:txBody>
      </p:sp>
      <p:sp>
        <p:nvSpPr>
          <p:cNvPr id="26" name="Text Placeholder 6"/>
          <p:cNvSpPr>
            <a:spLocks noGrp="1"/>
          </p:cNvSpPr>
          <p:nvPr>
            <p:ph type="body" sz="quarter" idx="21" hasCustomPrompt="1"/>
          </p:nvPr>
        </p:nvSpPr>
        <p:spPr>
          <a:xfrm>
            <a:off x="4393018" y="3487382"/>
            <a:ext cx="6960782" cy="547574"/>
          </a:xfrm>
        </p:spPr>
        <p:txBody>
          <a:bodyPr anchor="ctr">
            <a:normAutofit/>
          </a:bodyPr>
          <a:lstStyle>
            <a:lvl1pPr marL="0" indent="0">
              <a:buNone/>
              <a:defRPr sz="2400" baseline="0">
                <a:solidFill>
                  <a:schemeClr val="bg1"/>
                </a:solidFill>
              </a:defRPr>
            </a:lvl1pPr>
          </a:lstStyle>
          <a:p>
            <a:pPr lvl="0"/>
            <a:r>
              <a:rPr lang="en-US" dirty="0"/>
              <a:t>Explain here</a:t>
            </a:r>
          </a:p>
        </p:txBody>
      </p:sp>
      <p:sp>
        <p:nvSpPr>
          <p:cNvPr id="27" name="Text Placeholder 6"/>
          <p:cNvSpPr>
            <a:spLocks noGrp="1"/>
          </p:cNvSpPr>
          <p:nvPr>
            <p:ph type="body" sz="quarter" idx="22" hasCustomPrompt="1"/>
          </p:nvPr>
        </p:nvSpPr>
        <p:spPr>
          <a:xfrm>
            <a:off x="4393018" y="4603767"/>
            <a:ext cx="6960782" cy="547574"/>
          </a:xfrm>
        </p:spPr>
        <p:txBody>
          <a:bodyPr anchor="ctr">
            <a:normAutofit/>
          </a:bodyPr>
          <a:lstStyle>
            <a:lvl1pPr marL="0" indent="0">
              <a:buNone/>
              <a:defRPr sz="2400" baseline="0">
                <a:solidFill>
                  <a:schemeClr val="bg1"/>
                </a:solidFill>
              </a:defRPr>
            </a:lvl1pPr>
          </a:lstStyle>
          <a:p>
            <a:pPr lvl="0"/>
            <a:r>
              <a:rPr lang="en-US" dirty="0"/>
              <a:t>Explain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E6CB594-587B-408F-8498-0FDC16E47627}" type="datetime1">
              <a:rPr lang="en-US" smtClean="0"/>
              <a:t>4/21/2021</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00458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4572001"/>
            <a:ext cx="12192000" cy="110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726540"/>
            <a:ext cx="10515600" cy="533949"/>
          </a:xfrm>
        </p:spPr>
        <p:txBody>
          <a:bodyPr anchor="ctr"/>
          <a:lstStyle>
            <a:lvl1pPr>
              <a:defRPr b="0" i="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5" name="Picture Placeholder 4"/>
          <p:cNvSpPr>
            <a:spLocks noGrp="1"/>
          </p:cNvSpPr>
          <p:nvPr>
            <p:ph type="pic" sz="quarter" idx="11"/>
          </p:nvPr>
        </p:nvSpPr>
        <p:spPr>
          <a:xfrm>
            <a:off x="0" y="0"/>
            <a:ext cx="12192000" cy="4572000"/>
          </a:xfrm>
        </p:spPr>
        <p:txBody>
          <a:bodyPr/>
          <a:lstStyle>
            <a:lvl1pPr marL="0" indent="0" algn="ctr">
              <a:buNone/>
              <a:defRPr/>
            </a:lvl1pPr>
          </a:lstStyle>
          <a:p>
            <a:r>
              <a:rPr lang="en-US"/>
              <a:t>Click icon to add picture</a:t>
            </a:r>
            <a:endParaRPr lang="en-US" dirty="0"/>
          </a:p>
        </p:txBody>
      </p:sp>
      <p:sp>
        <p:nvSpPr>
          <p:cNvPr id="8" name="Title 1"/>
          <p:cNvSpPr txBox="1">
            <a:spLocks/>
          </p:cNvSpPr>
          <p:nvPr userDrawn="1"/>
        </p:nvSpPr>
        <p:spPr>
          <a:xfrm>
            <a:off x="838199" y="1030143"/>
            <a:ext cx="105156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
        <p:nvSpPr>
          <p:cNvPr id="10" name="Text Placeholder 9"/>
          <p:cNvSpPr>
            <a:spLocks noGrp="1"/>
          </p:cNvSpPr>
          <p:nvPr>
            <p:ph type="body" sz="quarter" idx="12" hasCustomPrompt="1"/>
          </p:nvPr>
        </p:nvSpPr>
        <p:spPr>
          <a:xfrm>
            <a:off x="838200" y="5357813"/>
            <a:ext cx="10515600" cy="236537"/>
          </a:xfrm>
        </p:spPr>
        <p:txBody>
          <a:bodyPr anchor="ctr">
            <a:noAutofit/>
          </a:bodyPr>
          <a:lstStyle>
            <a:lvl1pPr marL="0" indent="0">
              <a:buNone/>
              <a:defRPr sz="16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228600" marR="0" lvl="0" indent="-228600" algn="l" defTabSz="914400" rtl="0" eaLnBrk="1" fontAlgn="auto" latinLnBrk="0" hangingPunct="1">
              <a:lnSpc>
                <a:spcPct val="100000"/>
              </a:lnSpc>
              <a:spcBef>
                <a:spcPts val="1000"/>
              </a:spcBef>
              <a:spcAft>
                <a:spcPts val="1200"/>
              </a:spcAft>
              <a:buClrTx/>
              <a:buSzTx/>
              <a:tabLst/>
              <a:defRPr/>
            </a:pPr>
            <a:r>
              <a:rPr lang="en-US" dirty="0"/>
              <a:t>Department and presenter name here</a:t>
            </a:r>
          </a:p>
        </p:txBody>
      </p:sp>
      <p:sp>
        <p:nvSpPr>
          <p:cNvPr id="2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4/21/2021</a:t>
            </a:fld>
            <a:endParaRPr lang="en-US" dirty="0"/>
          </a:p>
        </p:txBody>
      </p:sp>
      <p:sp>
        <p:nvSpPr>
          <p:cNvPr id="2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387360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3475"/>
            <a:ext cx="10515600" cy="1325563"/>
          </a:xfrm>
        </p:spPr>
        <p:txBody>
          <a:bodyPr/>
          <a:lstStyle>
            <a:lvl1pPr>
              <a:defRPr/>
            </a:lvl1pPr>
          </a:lstStyle>
          <a:p>
            <a:r>
              <a:rPr lang="en-US"/>
              <a:t>Click to edit Master title style</a:t>
            </a:r>
            <a:endParaRPr lang="en-US" dirty="0"/>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4/21/2021</a:t>
            </a:fld>
            <a:endParaRPr lang="en-US" dirty="0"/>
          </a:p>
        </p:txBody>
      </p:sp>
      <p:sp>
        <p:nvSpPr>
          <p:cNvPr id="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73261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err="1"/>
              <a:t>Name.name@email.email</a:t>
            </a:r>
            <a:r>
              <a:rPr lang="en-US" dirty="0"/>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Name here</a:t>
            </a:r>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4/21/2021</a:t>
            </a:fld>
            <a:endParaRPr lang="en-US" dirty="0"/>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838146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me Card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err="1"/>
              <a:t>Name.name@email.email</a:t>
            </a:r>
            <a:r>
              <a:rPr lang="en-US" dirty="0"/>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aseline="0">
                <a:solidFill>
                  <a:schemeClr val="bg1"/>
                </a:solidFill>
                <a:latin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Name here</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9424132-0D87-4B5A-8206-DC4B07EFCF8E}" type="datetime1">
              <a:rPr lang="en-US" smtClean="0"/>
              <a:t>4/21/2021</a:t>
            </a:fld>
            <a:endParaRPr lang="en-US" dirty="0"/>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00738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ith Log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179B642-FB32-464E-84E0-8E962A8B9AE8}" type="datetime1">
              <a:rPr lang="en-US" smtClean="0"/>
              <a:t>4/21/2021</a:t>
            </a:fld>
            <a:endParaRPr lang="en-US" dirty="0"/>
          </a:p>
        </p:txBody>
      </p:sp>
      <p:sp>
        <p:nvSpPr>
          <p:cNvPr id="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62546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0E2CEB8-D2BA-4C32-903D-15433C36A806}" type="datetime1">
              <a:rPr lang="en-US" smtClean="0"/>
              <a:t>4/21/2021</a:t>
            </a:fld>
            <a:endParaRPr lang="en-US" dirty="0"/>
          </a:p>
        </p:txBody>
      </p:sp>
      <p:sp>
        <p:nvSpPr>
          <p:cNvPr id="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776665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7"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8"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9"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20"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21" name="Text Placeholder 6"/>
          <p:cNvSpPr>
            <a:spLocks noGrp="1"/>
          </p:cNvSpPr>
          <p:nvPr>
            <p:ph type="body" sz="quarter" idx="20" hasCustomPrompt="1"/>
          </p:nvPr>
        </p:nvSpPr>
        <p:spPr>
          <a:xfrm>
            <a:off x="1089213"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2" name="Text Placeholder 6"/>
          <p:cNvSpPr>
            <a:spLocks noGrp="1"/>
          </p:cNvSpPr>
          <p:nvPr>
            <p:ph type="body" sz="quarter" idx="21" hasCustomPrompt="1"/>
          </p:nvPr>
        </p:nvSpPr>
        <p:spPr>
          <a:xfrm>
            <a:off x="3147704"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3" name="Text Placeholder 6"/>
          <p:cNvSpPr>
            <a:spLocks noGrp="1"/>
          </p:cNvSpPr>
          <p:nvPr>
            <p:ph type="body" sz="quarter" idx="22" hasCustomPrompt="1"/>
          </p:nvPr>
        </p:nvSpPr>
        <p:spPr>
          <a:xfrm>
            <a:off x="5289177"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4" name="Text Placeholder 6"/>
          <p:cNvSpPr>
            <a:spLocks noGrp="1"/>
          </p:cNvSpPr>
          <p:nvPr>
            <p:ph type="body" sz="quarter" idx="23" hasCustomPrompt="1"/>
          </p:nvPr>
        </p:nvSpPr>
        <p:spPr>
          <a:xfrm>
            <a:off x="7430650"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5" name="Text Placeholder 6"/>
          <p:cNvSpPr>
            <a:spLocks noGrp="1"/>
          </p:cNvSpPr>
          <p:nvPr>
            <p:ph type="body" sz="quarter" idx="24" hasCustomPrompt="1"/>
          </p:nvPr>
        </p:nvSpPr>
        <p:spPr>
          <a:xfrm>
            <a:off x="9486173" y="4187542"/>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6E13299-6D33-4D12-8497-96A5ACDC5113}" type="datetime1">
              <a:rPr lang="en-US" smtClean="0"/>
              <a:t>4/21/2021</a:t>
            </a:fld>
            <a:endParaRPr lang="en-US" dirty="0"/>
          </a:p>
        </p:txBody>
      </p:sp>
      <p:sp>
        <p:nvSpPr>
          <p:cNvPr id="2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2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40839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Oval 3"/>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0"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1"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2"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3"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21" name="Picture Placeholder 20"/>
          <p:cNvSpPr>
            <a:spLocks noGrp="1"/>
          </p:cNvSpPr>
          <p:nvPr>
            <p:ph type="pic" sz="quarter" idx="25"/>
          </p:nvPr>
        </p:nvSpPr>
        <p:spPr>
          <a:xfrm>
            <a:off x="1089025" y="4153459"/>
            <a:ext cx="1614488" cy="1346433"/>
          </a:xfrm>
        </p:spPr>
        <p:txBody>
          <a:bodyPr>
            <a:normAutofit/>
          </a:bodyPr>
          <a:lstStyle>
            <a:lvl1pPr marL="0" indent="0" algn="ctr">
              <a:buNone/>
              <a:defRPr sz="1400"/>
            </a:lvl1pPr>
          </a:lstStyle>
          <a:p>
            <a:r>
              <a:rPr lang="en-US"/>
              <a:t>Click icon to add picture</a:t>
            </a:r>
            <a:endParaRPr lang="en-US" dirty="0"/>
          </a:p>
        </p:txBody>
      </p:sp>
      <p:sp>
        <p:nvSpPr>
          <p:cNvPr id="22" name="Picture Placeholder 20"/>
          <p:cNvSpPr>
            <a:spLocks noGrp="1"/>
          </p:cNvSpPr>
          <p:nvPr>
            <p:ph type="pic" sz="quarter" idx="26"/>
          </p:nvPr>
        </p:nvSpPr>
        <p:spPr>
          <a:xfrm>
            <a:off x="3144736" y="2021640"/>
            <a:ext cx="1614488" cy="1346433"/>
          </a:xfrm>
        </p:spPr>
        <p:txBody>
          <a:bodyPr>
            <a:normAutofit/>
          </a:bodyPr>
          <a:lstStyle>
            <a:lvl1pPr marL="0" indent="0" algn="ctr">
              <a:buNone/>
              <a:defRPr sz="1400"/>
            </a:lvl1pPr>
          </a:lstStyle>
          <a:p>
            <a:r>
              <a:rPr lang="en-US"/>
              <a:t>Click icon to add picture</a:t>
            </a:r>
            <a:endParaRPr lang="en-US" dirty="0"/>
          </a:p>
        </p:txBody>
      </p:sp>
      <p:sp>
        <p:nvSpPr>
          <p:cNvPr id="23" name="Picture Placeholder 20"/>
          <p:cNvSpPr>
            <a:spLocks noGrp="1"/>
          </p:cNvSpPr>
          <p:nvPr>
            <p:ph type="pic" sz="quarter" idx="27"/>
          </p:nvPr>
        </p:nvSpPr>
        <p:spPr>
          <a:xfrm>
            <a:off x="5289177" y="4183285"/>
            <a:ext cx="1614488" cy="1346433"/>
          </a:xfrm>
        </p:spPr>
        <p:txBody>
          <a:bodyPr>
            <a:normAutofit/>
          </a:bodyPr>
          <a:lstStyle>
            <a:lvl1pPr marL="0" indent="0" algn="ctr">
              <a:buNone/>
              <a:defRPr sz="1400"/>
            </a:lvl1pPr>
          </a:lstStyle>
          <a:p>
            <a:r>
              <a:rPr lang="en-US"/>
              <a:t>Click icon to add picture</a:t>
            </a:r>
            <a:endParaRPr lang="en-US" dirty="0"/>
          </a:p>
        </p:txBody>
      </p:sp>
      <p:sp>
        <p:nvSpPr>
          <p:cNvPr id="24" name="Picture Placeholder 20"/>
          <p:cNvSpPr>
            <a:spLocks noGrp="1"/>
          </p:cNvSpPr>
          <p:nvPr>
            <p:ph type="pic" sz="quarter" idx="28"/>
          </p:nvPr>
        </p:nvSpPr>
        <p:spPr>
          <a:xfrm>
            <a:off x="7342574" y="2021640"/>
            <a:ext cx="1614488" cy="1346433"/>
          </a:xfrm>
        </p:spPr>
        <p:txBody>
          <a:bodyPr>
            <a:normAutofit/>
          </a:bodyPr>
          <a:lstStyle>
            <a:lvl1pPr marL="0" indent="0" algn="ctr">
              <a:buNone/>
              <a:defRPr sz="1400"/>
            </a:lvl1pPr>
          </a:lstStyle>
          <a:p>
            <a:r>
              <a:rPr lang="en-US"/>
              <a:t>Click icon to add picture</a:t>
            </a:r>
            <a:endParaRPr lang="en-US" dirty="0"/>
          </a:p>
        </p:txBody>
      </p:sp>
      <p:sp>
        <p:nvSpPr>
          <p:cNvPr id="26" name="Picture Placeholder 20"/>
          <p:cNvSpPr>
            <a:spLocks noGrp="1"/>
          </p:cNvSpPr>
          <p:nvPr>
            <p:ph type="pic" sz="quarter" idx="29"/>
          </p:nvPr>
        </p:nvSpPr>
        <p:spPr>
          <a:xfrm>
            <a:off x="9486173" y="4153458"/>
            <a:ext cx="1614488" cy="1346433"/>
          </a:xfrm>
        </p:spPr>
        <p:txBody>
          <a:bodyPr>
            <a:normAutofit/>
          </a:bodyPr>
          <a:lstStyle>
            <a:lvl1pPr marL="0" indent="0" algn="ctr">
              <a:buNone/>
              <a:defRPr sz="1400"/>
            </a:lvl1pPr>
          </a:lstStyle>
          <a:p>
            <a:r>
              <a:rPr lang="en-US"/>
              <a:t>Click icon to add picture</a:t>
            </a:r>
            <a:endParaRPr lang="en-US" dirty="0"/>
          </a:p>
        </p:txBody>
      </p:sp>
      <p:sp>
        <p:nvSpPr>
          <p:cNvPr id="2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609618E-8EB9-4784-B49E-CD9F36CA76B6}" type="datetime1">
              <a:rPr lang="en-US" smtClean="0"/>
              <a:t>4/21/2021</a:t>
            </a:fld>
            <a:endParaRPr lang="en-US" dirty="0"/>
          </a:p>
        </p:txBody>
      </p:sp>
      <p:sp>
        <p:nvSpPr>
          <p:cNvPr id="2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738265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75467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1"/>
          </p:nvPr>
        </p:nvSpPr>
        <p:spPr>
          <a:xfrm>
            <a:off x="838200" y="1838325"/>
            <a:ext cx="10515600" cy="377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4/21/2021</a:t>
            </a:fld>
            <a:endParaRPr lang="en-US" dirty="0"/>
          </a:p>
        </p:txBody>
      </p:sp>
      <p:sp>
        <p:nvSpPr>
          <p:cNvPr id="13"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A317055-FCA8-4C35-BD82-DDB9B8FBEC17}" type="datetime1">
              <a:rPr lang="en-US" smtClean="0"/>
              <a:t>4/21/2021</a:t>
            </a:fld>
            <a:endParaRPr lang="en-US" dirty="0"/>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414813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Content Placeholder 4"/>
          <p:cNvSpPr>
            <a:spLocks noGrp="1"/>
          </p:cNvSpPr>
          <p:nvPr>
            <p:ph sz="quarter" idx="11"/>
          </p:nvPr>
        </p:nvSpPr>
        <p:spPr>
          <a:xfrm>
            <a:off x="838200" y="1838325"/>
            <a:ext cx="10515600" cy="3777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F992B3D-C2B2-450A-A96E-5261C91CE8A4}" type="datetime1">
              <a:rPr lang="en-US" smtClean="0"/>
              <a:t>4/21/2021</a:t>
            </a:fld>
            <a:endParaRPr lang="en-US" dirty="0"/>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03681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 Cur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Content Placeholder 4"/>
          <p:cNvSpPr>
            <a:spLocks noGrp="1"/>
          </p:cNvSpPr>
          <p:nvPr>
            <p:ph sz="quarter" idx="11"/>
          </p:nvPr>
        </p:nvSpPr>
        <p:spPr>
          <a:xfrm>
            <a:off x="838200" y="1838325"/>
            <a:ext cx="10515600" cy="32576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A08F7D9-D59E-4240-AA11-4AEC9F384084}" type="datetime1">
              <a:rPr lang="en-US" smtClean="0"/>
              <a:t>4/21/2021</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50314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6398803" y="1828800"/>
            <a:ext cx="4954997" cy="379744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9"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3908" y="5970521"/>
            <a:ext cx="427476" cy="543402"/>
          </a:xfrm>
          <a:prstGeom prst="rect">
            <a:avLst/>
          </a:prstGeom>
        </p:spPr>
      </p:pic>
      <p:sp>
        <p:nvSpPr>
          <p:cNvPr id="1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FB0F0C3-DBBF-41BB-9C0F-8C0E86DF377B}" type="datetime1">
              <a:rPr lang="en-US" smtClean="0"/>
              <a:t>4/21/2021</a:t>
            </a:fld>
            <a:endParaRPr lang="en-US" dirty="0"/>
          </a:p>
        </p:txBody>
      </p:sp>
      <p:sp>
        <p:nvSpPr>
          <p:cNvPr id="16"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7"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12446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6"/>
          <p:cNvSpPr>
            <a:spLocks noGrp="1"/>
          </p:cNvSpPr>
          <p:nvPr>
            <p:ph sz="quarter" idx="12"/>
          </p:nvPr>
        </p:nvSpPr>
        <p:spPr>
          <a:xfrm>
            <a:off x="6398803" y="2654132"/>
            <a:ext cx="4954997" cy="2972117"/>
          </a:xfrm>
          <a:noFill/>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838199" y="2654132"/>
            <a:ext cx="4954997" cy="297211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4" hasCustomPrompt="1"/>
          </p:nvPr>
        </p:nvSpPr>
        <p:spPr>
          <a:xfrm>
            <a:off x="6398802"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dirty="0"/>
              <a:t>Click to edit Master title style</a:t>
            </a:r>
          </a:p>
        </p:txBody>
      </p:sp>
      <p:sp>
        <p:nvSpPr>
          <p:cNvPr id="8" name="Text Placeholder 3"/>
          <p:cNvSpPr>
            <a:spLocks noGrp="1"/>
          </p:cNvSpPr>
          <p:nvPr>
            <p:ph type="body" sz="quarter" idx="15" hasCustomPrompt="1"/>
          </p:nvPr>
        </p:nvSpPr>
        <p:spPr>
          <a:xfrm>
            <a:off x="855038"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dirty="0"/>
              <a:t>Click to edit Master title style</a:t>
            </a:r>
          </a:p>
        </p:txBody>
      </p:sp>
      <p:sp>
        <p:nvSpPr>
          <p:cNvPr id="13"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10DC1E3E-E3CD-4299-B00C-3DDCEDBC040A}" type="datetime1">
              <a:rPr lang="en-US" smtClean="0"/>
              <a:t>4/21/2021</a:t>
            </a:fld>
            <a:endParaRPr lang="en-US" dirty="0"/>
          </a:p>
        </p:txBody>
      </p:sp>
      <p:sp>
        <p:nvSpPr>
          <p:cNvPr id="14"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5"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332948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30143"/>
            <a:ext cx="10515601" cy="1325563"/>
          </a:xfrm>
        </p:spPr>
        <p:txBody>
          <a:bodyPr/>
          <a:lstStyle>
            <a:lvl1pPr>
              <a:defRPr>
                <a:solidFill>
                  <a:schemeClr val="bg1"/>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EC5EDF3-A189-4AB1-8907-5616A1677EFE}" type="datetime1">
              <a:rPr lang="en-US" smtClean="0"/>
              <a:t>4/21/2021</a:t>
            </a:fld>
            <a:endParaRPr lang="en-US" dirty="0"/>
          </a:p>
        </p:txBody>
      </p:sp>
      <p:sp>
        <p:nvSpPr>
          <p:cNvPr id="9"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58824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67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4/21/2021</a:t>
            </a:fld>
            <a:endParaRPr lang="en-US" dirty="0"/>
          </a:p>
        </p:txBody>
      </p:sp>
      <p:sp>
        <p:nvSpPr>
          <p:cNvPr id="9"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80" r:id="rId4"/>
    <p:sldLayoutId id="2147483670" r:id="rId5"/>
    <p:sldLayoutId id="2147483673" r:id="rId6"/>
    <p:sldLayoutId id="2147483659" r:id="rId7"/>
    <p:sldLayoutId id="2147483677" r:id="rId8"/>
    <p:sldLayoutId id="2147483655" r:id="rId9"/>
    <p:sldLayoutId id="2147483661" r:id="rId10"/>
    <p:sldLayoutId id="2147483669" r:id="rId11"/>
    <p:sldLayoutId id="2147483666" r:id="rId12"/>
    <p:sldLayoutId id="2147483664" r:id="rId13"/>
    <p:sldLayoutId id="2147483671" r:id="rId14"/>
    <p:sldLayoutId id="2147483662" r:id="rId15"/>
    <p:sldLayoutId id="2147483672" r:id="rId16"/>
    <p:sldLayoutId id="2147483674" r:id="rId17"/>
    <p:sldLayoutId id="2147483675" r:id="rId18"/>
    <p:sldLayoutId id="2147483663" r:id="rId19"/>
    <p:sldLayoutId id="2147483681" r:id="rId20"/>
    <p:sldLayoutId id="2147483665" r:id="rId21"/>
    <p:sldLayoutId id="2147483676" r:id="rId22"/>
    <p:sldLayoutId id="2147483679" r:id="rId23"/>
    <p:sldLayoutId id="2147483678" r:id="rId24"/>
    <p:sldLayoutId id="2147483667" r:id="rId25"/>
    <p:sldLayoutId id="2147483668" r:id="rId26"/>
    <p:sldLayoutId id="2147483682" r:id="rId27"/>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gov.us/groups/me/reports/4180617d-27a0-4142-b05e-2b12613d16a0/ReportSection7971ee0d10e934e06933?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pp.powerbigov.us/groups/me/reports/eec2157d-673f-48b5-8e47-70a13e0bd2a6/ReportSectiond9c15457544b32ababa8?pbi_source=PowerPoint"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pp.powerbigov.us/groups/me/reports/4180617d-27a0-4142-b05e-2b12613d16a0/ReportSectiond9c15457544b32ababa8?pbi_source=PowerPoint"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pp.powerbigov.us/groups/me/reports/4180617d-27a0-4142-b05e-2b12613d16a0/ReportSectiond9c15457544b32ababa8?pbi_source=PowerPoint" TargetMode="Externa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gov.us/groups/me/reports/4180617d-27a0-4142-b05e-2b12613d16a0/ReportSectiond9c15457544b32ababa8?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gov.us/groups/me/reports/4180617d-27a0-4142-b05e-2b12613d16a0/ReportSectiond9c15457544b32ababa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pp.powerbigov.us/groups/me/reports/eec2157d-673f-48b5-8e47-70a13e0bd2a6/ReportSection02337de27e320fc0c1de?pbi_source=PowerPoint"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pp.powerbigov.us/groups/me/reports/eec2157d-673f-48b5-8e47-70a13e0bd2a6/ReportSection02337de27e320fc0c1de?pbi_source=PowerPoint"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pp.powerbigov.us/groups/me/reports/4180617d-27a0-4142-b05e-2b12613d16a0/ReportSection02337de27e320fc0c1de?pbi_source=PowerPoint" TargetMode="Externa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app.powerbigov.us/groups/me/reports/4180617d-27a0-4142-b05e-2b12613d16a0/ReportSection02337de27e320fc0c1de?pbi_source=PowerPoint" TargetMode="External"/><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https://app.powerbigov.us/groups/me/reports/4180617d-27a0-4142-b05e-2b12613d16a0/ReportSection20e81cc6b48bd5a6908d?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app.powerbigov.us/groups/me/reports/eec2157d-673f-48b5-8e47-70a13e0bd2a6/ReportSectione5c995a0b8700c49d610?pbi_source=PowerPoint" TargetMode="Externa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hyperlink" Target="mailto:Name.name@hennepin.us"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11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5ECE-3F4F-4D3F-BF39-AF02169DF464}"/>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682CAB6E-D795-45E6-98E4-9949581909B9}"/>
              </a:ext>
            </a:extLst>
          </p:cNvPr>
          <p:cNvSpPr>
            <a:spLocks noGrp="1"/>
          </p:cNvSpPr>
          <p:nvPr>
            <p:ph type="ftr" sz="quarter" idx="3"/>
          </p:nvPr>
        </p:nvSpPr>
        <p:spPr/>
        <p:txBody>
          <a:bodyPr/>
          <a:lstStyle/>
          <a:p>
            <a:r>
              <a:rPr lang="en-US"/>
              <a:t>Hennepin County</a:t>
            </a:r>
            <a:endParaRPr lang="en-US" dirty="0"/>
          </a:p>
        </p:txBody>
      </p:sp>
      <p:pic>
        <p:nvPicPr>
          <p:cNvPr id="8" name="Picture 7">
            <a:extLst>
              <a:ext uri="{FF2B5EF4-FFF2-40B4-BE49-F238E27FC236}">
                <a16:creationId xmlns:a16="http://schemas.microsoft.com/office/drawing/2014/main" id="{7B6EB645-DA2C-4A3A-872F-3D1062EC7D93}"/>
              </a:ext>
            </a:extLst>
          </p:cNvPr>
          <p:cNvPicPr>
            <a:picLocks noChangeAspect="1"/>
          </p:cNvPicPr>
          <p:nvPr/>
        </p:nvPicPr>
        <p:blipFill>
          <a:blip r:embed="rId2"/>
          <a:stretch>
            <a:fillRect/>
          </a:stretch>
        </p:blipFill>
        <p:spPr>
          <a:xfrm>
            <a:off x="70103" y="0"/>
            <a:ext cx="12051793" cy="6858000"/>
          </a:xfrm>
          <a:prstGeom prst="rect">
            <a:avLst/>
          </a:prstGeom>
        </p:spPr>
      </p:pic>
    </p:spTree>
    <p:extLst>
      <p:ext uri="{BB962C8B-B14F-4D97-AF65-F5344CB8AC3E}">
        <p14:creationId xmlns:p14="http://schemas.microsoft.com/office/powerpoint/2010/main" val="289651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82CE-75D3-4B98-AC9F-06C0043FAFB7}"/>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A6BEE7F6-94CB-446E-A815-79E02DFB8AD2}"/>
              </a:ext>
            </a:extLst>
          </p:cNvPr>
          <p:cNvSpPr>
            <a:spLocks noGrp="1"/>
          </p:cNvSpPr>
          <p:nvPr>
            <p:ph type="ftr" sz="quarter" idx="3"/>
          </p:nvPr>
        </p:nvSpPr>
        <p:spPr/>
        <p:txBody>
          <a:bodyPr/>
          <a:lstStyle/>
          <a:p>
            <a:r>
              <a:rPr lang="en-US"/>
              <a:t>Hennepin County</a:t>
            </a:r>
            <a:endParaRPr lang="en-US" dirty="0"/>
          </a:p>
        </p:txBody>
      </p:sp>
      <p:pic>
        <p:nvPicPr>
          <p:cNvPr id="8" name="Picture 7">
            <a:extLst>
              <a:ext uri="{FF2B5EF4-FFF2-40B4-BE49-F238E27FC236}">
                <a16:creationId xmlns:a16="http://schemas.microsoft.com/office/drawing/2014/main" id="{966EE832-ACF4-4955-9CA1-329F6DCFB1B8}"/>
              </a:ext>
            </a:extLst>
          </p:cNvPr>
          <p:cNvPicPr>
            <a:picLocks noChangeAspect="1"/>
          </p:cNvPicPr>
          <p:nvPr/>
        </p:nvPicPr>
        <p:blipFill>
          <a:blip r:embed="rId2"/>
          <a:stretch>
            <a:fillRect/>
          </a:stretch>
        </p:blipFill>
        <p:spPr>
          <a:xfrm>
            <a:off x="99053" y="0"/>
            <a:ext cx="11993894" cy="6858000"/>
          </a:xfrm>
          <a:prstGeom prst="rect">
            <a:avLst/>
          </a:prstGeom>
        </p:spPr>
      </p:pic>
    </p:spTree>
    <p:extLst>
      <p:ext uri="{BB962C8B-B14F-4D97-AF65-F5344CB8AC3E}">
        <p14:creationId xmlns:p14="http://schemas.microsoft.com/office/powerpoint/2010/main" val="386324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42FF-4BAA-49FE-BABB-B8D31460BDCE}"/>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24B6115F-86DD-4625-88AD-A732FCD72E6A}"/>
              </a:ext>
            </a:extLst>
          </p:cNvPr>
          <p:cNvSpPr>
            <a:spLocks noGrp="1"/>
          </p:cNvSpPr>
          <p:nvPr>
            <p:ph type="ftr" sz="quarter" idx="3"/>
          </p:nvPr>
        </p:nvSpPr>
        <p:spPr/>
        <p:txBody>
          <a:bodyPr/>
          <a:lstStyle/>
          <a:p>
            <a:r>
              <a:rPr lang="en-US"/>
              <a:t>Hennepin County</a:t>
            </a:r>
            <a:endParaRPr lang="en-US" dirty="0"/>
          </a:p>
        </p:txBody>
      </p:sp>
      <p:pic>
        <p:nvPicPr>
          <p:cNvPr id="9" name="Picture 8">
            <a:extLst>
              <a:ext uri="{FF2B5EF4-FFF2-40B4-BE49-F238E27FC236}">
                <a16:creationId xmlns:a16="http://schemas.microsoft.com/office/drawing/2014/main" id="{DF2A4A78-BE8F-4105-A6ED-B071BB532109}"/>
              </a:ext>
            </a:extLst>
          </p:cNvPr>
          <p:cNvPicPr>
            <a:picLocks noChangeAspect="1"/>
          </p:cNvPicPr>
          <p:nvPr/>
        </p:nvPicPr>
        <p:blipFill>
          <a:blip r:embed="rId2"/>
          <a:stretch>
            <a:fillRect/>
          </a:stretch>
        </p:blipFill>
        <p:spPr>
          <a:xfrm>
            <a:off x="99053" y="0"/>
            <a:ext cx="11993894" cy="6858000"/>
          </a:xfrm>
          <a:prstGeom prst="rect">
            <a:avLst/>
          </a:prstGeom>
        </p:spPr>
      </p:pic>
    </p:spTree>
    <p:extLst>
      <p:ext uri="{BB962C8B-B14F-4D97-AF65-F5344CB8AC3E}">
        <p14:creationId xmlns:p14="http://schemas.microsoft.com/office/powerpoint/2010/main" val="300855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A05FC3-E115-4E32-8BAF-CA84B6DF071B}"/>
              </a:ext>
            </a:extLst>
          </p:cNvPr>
          <p:cNvSpPr>
            <a:spLocks noGrp="1"/>
          </p:cNvSpPr>
          <p:nvPr>
            <p:ph type="ftr" sz="quarter" idx="3"/>
          </p:nvPr>
        </p:nvSpPr>
        <p:spPr/>
        <p:txBody>
          <a:bodyPr/>
          <a:lstStyle/>
          <a:p>
            <a:r>
              <a:rPr lang="en-US"/>
              <a:t>Hennepin County</a:t>
            </a:r>
            <a:endParaRPr lang="en-US" dirty="0"/>
          </a:p>
        </p:txBody>
      </p:sp>
      <p:pic>
        <p:nvPicPr>
          <p:cNvPr id="9" name="Picture 8">
            <a:extLst>
              <a:ext uri="{FF2B5EF4-FFF2-40B4-BE49-F238E27FC236}">
                <a16:creationId xmlns:a16="http://schemas.microsoft.com/office/drawing/2014/main" id="{EDB0C2D6-B97B-40F7-A983-A6EC091154A4}"/>
              </a:ext>
            </a:extLst>
          </p:cNvPr>
          <p:cNvPicPr>
            <a:picLocks noChangeAspect="1"/>
          </p:cNvPicPr>
          <p:nvPr/>
        </p:nvPicPr>
        <p:blipFill>
          <a:blip r:embed="rId2"/>
          <a:stretch>
            <a:fillRect/>
          </a:stretch>
        </p:blipFill>
        <p:spPr>
          <a:xfrm>
            <a:off x="88392" y="0"/>
            <a:ext cx="12015216" cy="6858000"/>
          </a:xfrm>
          <a:prstGeom prst="rect">
            <a:avLst/>
          </a:prstGeom>
        </p:spPr>
      </p:pic>
    </p:spTree>
    <p:extLst>
      <p:ext uri="{BB962C8B-B14F-4D97-AF65-F5344CB8AC3E}">
        <p14:creationId xmlns:p14="http://schemas.microsoft.com/office/powerpoint/2010/main" val="428284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E0D171-F102-4DA8-A47E-8680A1A7E4A1}"/>
              </a:ext>
            </a:extLst>
          </p:cNvPr>
          <p:cNvSpPr>
            <a:spLocks noGrp="1"/>
          </p:cNvSpPr>
          <p:nvPr>
            <p:ph type="ftr" sz="quarter" idx="3"/>
          </p:nvPr>
        </p:nvSpPr>
        <p:spPr/>
        <p:txBody>
          <a:bodyPr/>
          <a:lstStyle/>
          <a:p>
            <a:r>
              <a:rPr lang="en-US"/>
              <a:t>Hennepin County</a:t>
            </a:r>
            <a:endParaRPr lang="en-US" dirty="0"/>
          </a:p>
        </p:txBody>
      </p:sp>
      <p:pic>
        <p:nvPicPr>
          <p:cNvPr id="10" name="Picture 9">
            <a:extLst>
              <a:ext uri="{FF2B5EF4-FFF2-40B4-BE49-F238E27FC236}">
                <a16:creationId xmlns:a16="http://schemas.microsoft.com/office/drawing/2014/main" id="{6864FCBF-DA03-4A55-B52E-CF5F24364FB2}"/>
              </a:ext>
            </a:extLst>
          </p:cNvPr>
          <p:cNvPicPr>
            <a:picLocks noChangeAspect="1"/>
          </p:cNvPicPr>
          <p:nvPr/>
        </p:nvPicPr>
        <p:blipFill>
          <a:blip r:embed="rId2"/>
          <a:stretch>
            <a:fillRect/>
          </a:stretch>
        </p:blipFill>
        <p:spPr>
          <a:xfrm>
            <a:off x="79247" y="0"/>
            <a:ext cx="12033505" cy="6858000"/>
          </a:xfrm>
          <a:prstGeom prst="rect">
            <a:avLst/>
          </a:prstGeom>
        </p:spPr>
      </p:pic>
    </p:spTree>
    <p:extLst>
      <p:ext uri="{BB962C8B-B14F-4D97-AF65-F5344CB8AC3E}">
        <p14:creationId xmlns:p14="http://schemas.microsoft.com/office/powerpoint/2010/main" val="241843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Back, actionButton, textbox, basicShape, image, textbox, slicer, Clients Counts by Days Grouping, slicer, Average Days by Race, slicer, slicer, slicer, textbox, Reset, Forw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Start Date and Referral</a:t>
            </a:r>
          </a:p>
        </p:txBody>
      </p:sp>
      <p:sp>
        <p:nvSpPr>
          <p:cNvPr id="5" name="TextBox 4">
            <a:extLst>
              <a:ext uri="{FF2B5EF4-FFF2-40B4-BE49-F238E27FC236}">
                <a16:creationId xmlns:a16="http://schemas.microsoft.com/office/drawing/2014/main" id="{6EC7418A-F535-45BF-8748-2E73B751356A}"/>
              </a:ext>
            </a:extLst>
          </p:cNvPr>
          <p:cNvSpPr txBox="1"/>
          <p:nvPr/>
        </p:nvSpPr>
        <p:spPr>
          <a:xfrm>
            <a:off x="194330" y="4362844"/>
            <a:ext cx="1907177" cy="369332"/>
          </a:xfrm>
          <a:prstGeom prst="rect">
            <a:avLst/>
          </a:prstGeom>
          <a:solidFill>
            <a:srgbClr val="4472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Chronic</a:t>
            </a:r>
          </a:p>
        </p:txBody>
      </p:sp>
      <p:sp>
        <p:nvSpPr>
          <p:cNvPr id="6" name="TextBox 5">
            <a:extLst>
              <a:ext uri="{FF2B5EF4-FFF2-40B4-BE49-F238E27FC236}">
                <a16:creationId xmlns:a16="http://schemas.microsoft.com/office/drawing/2014/main" id="{EEBDCC22-7028-4A99-A32B-0D6EA57CE182}"/>
              </a:ext>
            </a:extLst>
          </p:cNvPr>
          <p:cNvSpPr txBox="1"/>
          <p:nvPr/>
        </p:nvSpPr>
        <p:spPr>
          <a:xfrm>
            <a:off x="95250" y="4841748"/>
            <a:ext cx="2105339" cy="1600438"/>
          </a:xfrm>
          <a:prstGeom prst="rect">
            <a:avLst/>
          </a:prstGeom>
          <a:solidFill>
            <a:srgbClr val="4472C4"/>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NOTES: Referrals for chronic HH took significantly longer for a successful referral than non-chronic in all race categories except Native Hawaiian.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2B07D3C-8DC6-4543-B01C-F84572BD557A}"/>
              </a:ext>
            </a:extLst>
          </p:cNvPr>
          <p:cNvSpPr>
            <a:spLocks noGrp="1"/>
          </p:cNvSpPr>
          <p:nvPr>
            <p:ph type="ftr" sz="quarter" idx="3"/>
          </p:nvPr>
        </p:nvSpPr>
        <p:spPr/>
        <p:txBody>
          <a:bodyPr/>
          <a:lstStyle/>
          <a:p>
            <a:r>
              <a:rPr lang="en-US"/>
              <a:t>Hennepin County</a:t>
            </a:r>
            <a:endParaRPr lang="en-US" dirty="0"/>
          </a:p>
        </p:txBody>
      </p:sp>
      <p:sp>
        <p:nvSpPr>
          <p:cNvPr id="4" name="Title 1">
            <a:extLst>
              <a:ext uri="{FF2B5EF4-FFF2-40B4-BE49-F238E27FC236}">
                <a16:creationId xmlns:a16="http://schemas.microsoft.com/office/drawing/2014/main" id="{79CF1EA0-EB39-49BB-9A79-642F9341383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t>Definition– Referral to Project entry</a:t>
            </a:r>
            <a:endParaRPr lang="en-US" dirty="0"/>
          </a:p>
        </p:txBody>
      </p:sp>
      <p:sp>
        <p:nvSpPr>
          <p:cNvPr id="5" name="Content Placeholder 2">
            <a:extLst>
              <a:ext uri="{FF2B5EF4-FFF2-40B4-BE49-F238E27FC236}">
                <a16:creationId xmlns:a16="http://schemas.microsoft.com/office/drawing/2014/main" id="{19335E85-6D5D-4942-895E-E857AEBCF871}"/>
              </a:ext>
            </a:extLst>
          </p:cNvPr>
          <p:cNvSpPr txBox="1">
            <a:spLocks/>
          </p:cNvSpPr>
          <p:nvPr/>
        </p:nvSpPr>
        <p:spPr>
          <a:xfrm>
            <a:off x="838200" y="1825625"/>
            <a:ext cx="5181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The following notes refer to slides 15-18.</a:t>
            </a:r>
          </a:p>
          <a:p>
            <a:pPr marL="0" indent="0">
              <a:buNone/>
            </a:pPr>
            <a:r>
              <a:rPr lang="en-US" dirty="0"/>
              <a:t>Referral to project entry is the number of days between the CES referral to a housing provider and that housing provider entering them into their program. </a:t>
            </a:r>
            <a:endParaRPr lang="en-US" dirty="0">
              <a:cs typeface="Calibri"/>
            </a:endParaRPr>
          </a:p>
        </p:txBody>
      </p:sp>
      <p:sp>
        <p:nvSpPr>
          <p:cNvPr id="6" name="Content Placeholder 3">
            <a:extLst>
              <a:ext uri="{FF2B5EF4-FFF2-40B4-BE49-F238E27FC236}">
                <a16:creationId xmlns:a16="http://schemas.microsoft.com/office/drawing/2014/main" id="{6AF5DB4B-F573-4940-98C9-BD079C0C2E25}"/>
              </a:ext>
            </a:extLst>
          </p:cNvPr>
          <p:cNvSpPr txBox="1">
            <a:spLocks/>
          </p:cNvSpPr>
          <p:nvPr/>
        </p:nvSpPr>
        <p:spPr>
          <a:xfrm>
            <a:off x="6172200" y="1825625"/>
            <a:ext cx="5181600" cy="435133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13C66"/>
                </a:solidFill>
                <a:cs typeface="Calibri" panose="020F0502020204030204"/>
              </a:rPr>
              <a:t>Time periods reviewed are:</a:t>
            </a:r>
          </a:p>
          <a:p>
            <a:endParaRPr lang="en-US" sz="2400" dirty="0">
              <a:solidFill>
                <a:srgbClr val="113C66"/>
              </a:solidFill>
              <a:cs typeface="Calibri" panose="020F0502020204030204"/>
            </a:endParaRPr>
          </a:p>
          <a:p>
            <a:pPr marL="742950" lvl="1" indent="-285750">
              <a:buFont typeface="Arial" panose="020B0604020202020204" pitchFamily="34" charset="0"/>
              <a:buChar char="•"/>
            </a:pPr>
            <a:r>
              <a:rPr lang="en-US" sz="2000" dirty="0">
                <a:cs typeface="Calibri" panose="020F0502020204030204"/>
              </a:rPr>
              <a:t>July 2018 – June 2019</a:t>
            </a:r>
          </a:p>
          <a:p>
            <a:pPr marL="742950" lvl="1" indent="-285750">
              <a:buFont typeface="Arial" panose="020B0604020202020204" pitchFamily="34" charset="0"/>
              <a:buChar char="•"/>
            </a:pPr>
            <a:r>
              <a:rPr lang="en-US" sz="2000" dirty="0">
                <a:cs typeface="Calibri" panose="020F0502020204030204"/>
              </a:rPr>
              <a:t>October 2018 – September 2019</a:t>
            </a:r>
          </a:p>
          <a:p>
            <a:pPr marL="742950" lvl="1" indent="-285750">
              <a:buFont typeface="Arial" panose="020B0604020202020204" pitchFamily="34" charset="0"/>
              <a:buChar char="•"/>
            </a:pPr>
            <a:r>
              <a:rPr lang="en-US" sz="2000" dirty="0">
                <a:cs typeface="Calibri" panose="020F0502020204030204"/>
              </a:rPr>
              <a:t>January 2019 – December 2019</a:t>
            </a:r>
          </a:p>
          <a:p>
            <a:pPr marL="742950" lvl="1" indent="-285750">
              <a:buFont typeface="Arial" panose="020B0604020202020204" pitchFamily="34" charset="0"/>
              <a:buChar char="•"/>
            </a:pPr>
            <a:r>
              <a:rPr lang="en-US" sz="2000" dirty="0">
                <a:cs typeface="Calibri" panose="020F0502020204030204"/>
              </a:rPr>
              <a:t>April 2019 – March 23, 2020</a:t>
            </a:r>
          </a:p>
          <a:p>
            <a:endParaRPr lang="en-US" dirty="0">
              <a:cs typeface="Calibri" panose="020F0502020204030204"/>
            </a:endParaRPr>
          </a:p>
        </p:txBody>
      </p:sp>
    </p:spTree>
    <p:extLst>
      <p:ext uri="{BB962C8B-B14F-4D97-AF65-F5344CB8AC3E}">
        <p14:creationId xmlns:p14="http://schemas.microsoft.com/office/powerpoint/2010/main" val="13292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1D60B1-BAF3-4E56-A70C-346057470440}"/>
              </a:ext>
            </a:extLst>
          </p:cNvPr>
          <p:cNvSpPr>
            <a:spLocks noGrp="1"/>
          </p:cNvSpPr>
          <p:nvPr>
            <p:ph type="ftr" sz="quarter" idx="3"/>
          </p:nvPr>
        </p:nvSpPr>
        <p:spPr/>
        <p:txBody>
          <a:bodyPr/>
          <a:lstStyle/>
          <a:p>
            <a:r>
              <a:rPr lang="en-US"/>
              <a:t>Hennepin County</a:t>
            </a:r>
            <a:endParaRPr lang="en-US" dirty="0"/>
          </a:p>
        </p:txBody>
      </p:sp>
      <p:pic>
        <p:nvPicPr>
          <p:cNvPr id="12" name="Picture" title="This slide contains the following visuals: Average Days by Race, slicer, slicer, Clients Counts by Days Grouping, slicer, textbox, Reset, Forward, Back, textbox, actionButton, textbox, basicShape, image, textbox, slicer, slicer. Please refer to the notes on this slide for details.">
            <a:hlinkClick r:id="rId2"/>
            <a:extLst>
              <a:ext uri="{FF2B5EF4-FFF2-40B4-BE49-F238E27FC236}">
                <a16:creationId xmlns:a16="http://schemas.microsoft.com/office/drawing/2014/main" id="{D25236D7-3B2A-4386-857D-5E36CE3AD4F2}"/>
              </a:ext>
            </a:extLst>
          </p:cNvPr>
          <p:cNvPicPr>
            <a:picLocks noChangeAspect="1"/>
          </p:cNvPicPr>
          <p:nvPr/>
        </p:nvPicPr>
        <p:blipFill>
          <a:blip r:embed="rId3"/>
          <a:stretch>
            <a:fillRect/>
          </a:stretch>
        </p:blipFill>
        <p:spPr>
          <a:xfrm>
            <a:off x="85725" y="0"/>
            <a:ext cx="12020550" cy="6858000"/>
          </a:xfrm>
          <a:prstGeom prst="rect">
            <a:avLst/>
          </a:prstGeom>
          <a:noFill/>
        </p:spPr>
      </p:pic>
      <p:sp>
        <p:nvSpPr>
          <p:cNvPr id="13" name="TextBox 12">
            <a:extLst>
              <a:ext uri="{FF2B5EF4-FFF2-40B4-BE49-F238E27FC236}">
                <a16:creationId xmlns:a16="http://schemas.microsoft.com/office/drawing/2014/main" id="{EB2E2559-DD19-4577-9797-FE5085C0BEBB}"/>
              </a:ext>
            </a:extLst>
          </p:cNvPr>
          <p:cNvSpPr txBox="1"/>
          <p:nvPr/>
        </p:nvSpPr>
        <p:spPr>
          <a:xfrm>
            <a:off x="247648" y="1152100"/>
            <a:ext cx="1907177" cy="369332"/>
          </a:xfrm>
          <a:prstGeom prst="rect">
            <a:avLst/>
          </a:prstGeom>
          <a:solidFill>
            <a:srgbClr val="4472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All</a:t>
            </a:r>
          </a:p>
        </p:txBody>
      </p:sp>
      <p:sp>
        <p:nvSpPr>
          <p:cNvPr id="14" name="TextBox 13">
            <a:extLst>
              <a:ext uri="{FF2B5EF4-FFF2-40B4-BE49-F238E27FC236}">
                <a16:creationId xmlns:a16="http://schemas.microsoft.com/office/drawing/2014/main" id="{6428325B-58FE-4B44-A976-D7291FA4AC8A}"/>
              </a:ext>
            </a:extLst>
          </p:cNvPr>
          <p:cNvSpPr txBox="1"/>
          <p:nvPr/>
        </p:nvSpPr>
        <p:spPr>
          <a:xfrm>
            <a:off x="148568" y="4687860"/>
            <a:ext cx="2105339" cy="1815882"/>
          </a:xfrm>
          <a:prstGeom prst="rect">
            <a:avLst/>
          </a:prstGeom>
          <a:solidFill>
            <a:srgbClr val="4472C4"/>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NOTES:  Don't Know/Refused HHs = 8. White HHs (220) and Asian HHs (10) have longer average days between CES referral and project entry.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47442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1BFFEED-BA56-4711-A169-D971309EFEDE}"/>
              </a:ext>
            </a:extLst>
          </p:cNvPr>
          <p:cNvSpPr>
            <a:spLocks noGrp="1"/>
          </p:cNvSpPr>
          <p:nvPr>
            <p:ph type="ftr" sz="quarter" idx="3"/>
          </p:nvPr>
        </p:nvSpPr>
        <p:spPr/>
        <p:txBody>
          <a:bodyPr/>
          <a:lstStyle/>
          <a:p>
            <a:r>
              <a:rPr lang="en-US"/>
              <a:t>Hennepin County</a:t>
            </a:r>
            <a:endParaRPr lang="en-US" dirty="0"/>
          </a:p>
        </p:txBody>
      </p:sp>
      <p:pic>
        <p:nvPicPr>
          <p:cNvPr id="8" name="Picture 7">
            <a:extLst>
              <a:ext uri="{FF2B5EF4-FFF2-40B4-BE49-F238E27FC236}">
                <a16:creationId xmlns:a16="http://schemas.microsoft.com/office/drawing/2014/main" id="{480BDBF6-027A-4738-819B-8F12F3D1BE6C}"/>
              </a:ext>
            </a:extLst>
          </p:cNvPr>
          <p:cNvPicPr>
            <a:picLocks noChangeAspect="1"/>
          </p:cNvPicPr>
          <p:nvPr/>
        </p:nvPicPr>
        <p:blipFill>
          <a:blip r:embed="rId2"/>
          <a:stretch>
            <a:fillRect/>
          </a:stretch>
        </p:blipFill>
        <p:spPr>
          <a:xfrm>
            <a:off x="127000" y="0"/>
            <a:ext cx="11938000" cy="6858000"/>
          </a:xfrm>
          <a:prstGeom prst="rect">
            <a:avLst/>
          </a:prstGeom>
        </p:spPr>
      </p:pic>
    </p:spTree>
    <p:extLst>
      <p:ext uri="{BB962C8B-B14F-4D97-AF65-F5344CB8AC3E}">
        <p14:creationId xmlns:p14="http://schemas.microsoft.com/office/powerpoint/2010/main" val="419263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0F29A8-CDB7-418A-928E-EC1FFF962341}"/>
              </a:ext>
            </a:extLst>
          </p:cNvPr>
          <p:cNvSpPr>
            <a:spLocks noGrp="1"/>
          </p:cNvSpPr>
          <p:nvPr>
            <p:ph type="ftr" sz="quarter" idx="3"/>
          </p:nvPr>
        </p:nvSpPr>
        <p:spPr/>
        <p:txBody>
          <a:bodyPr/>
          <a:lstStyle/>
          <a:p>
            <a:r>
              <a:rPr lang="en-US"/>
              <a:t>Hennepin County</a:t>
            </a:r>
            <a:endParaRPr lang="en-US" dirty="0"/>
          </a:p>
        </p:txBody>
      </p:sp>
      <p:pic>
        <p:nvPicPr>
          <p:cNvPr id="8" name="Picture" title="This slide contains the following visuals: slicer, slicer, textbox, image, basicShape, textbox, actionButton, textbox, Back, Forward, Reset, textbox, slicer, slicer, slicer, Clients Counts by Days Grouping, Average Days by Race. Please refer to the notes on this slide for details.">
            <a:hlinkClick r:id="rId2"/>
            <a:extLst>
              <a:ext uri="{FF2B5EF4-FFF2-40B4-BE49-F238E27FC236}">
                <a16:creationId xmlns:a16="http://schemas.microsoft.com/office/drawing/2014/main" id="{2F665C9D-835B-4160-BD77-EA0F239475A7}"/>
              </a:ext>
            </a:extLst>
          </p:cNvPr>
          <p:cNvPicPr>
            <a:picLocks noChangeAspect="1"/>
          </p:cNvPicPr>
          <p:nvPr/>
        </p:nvPicPr>
        <p:blipFill>
          <a:blip r:embed="rId3"/>
          <a:stretch>
            <a:fillRect/>
          </a:stretch>
        </p:blipFill>
        <p:spPr>
          <a:xfrm>
            <a:off x="76200" y="0"/>
            <a:ext cx="12020550" cy="6858000"/>
          </a:xfrm>
          <a:prstGeom prst="rect">
            <a:avLst/>
          </a:prstGeom>
          <a:noFill/>
        </p:spPr>
      </p:pic>
      <p:sp>
        <p:nvSpPr>
          <p:cNvPr id="9" name="TextBox 8">
            <a:extLst>
              <a:ext uri="{FF2B5EF4-FFF2-40B4-BE49-F238E27FC236}">
                <a16:creationId xmlns:a16="http://schemas.microsoft.com/office/drawing/2014/main" id="{9AA62FF6-67ED-48D0-AA56-6F80809C8A18}"/>
              </a:ext>
            </a:extLst>
          </p:cNvPr>
          <p:cNvSpPr txBox="1"/>
          <p:nvPr/>
        </p:nvSpPr>
        <p:spPr>
          <a:xfrm>
            <a:off x="200297" y="1184366"/>
            <a:ext cx="1907177" cy="369332"/>
          </a:xfrm>
          <a:prstGeom prst="rect">
            <a:avLst/>
          </a:prstGeom>
          <a:solidFill>
            <a:srgbClr val="4472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Single</a:t>
            </a:r>
          </a:p>
        </p:txBody>
      </p:sp>
      <p:sp>
        <p:nvSpPr>
          <p:cNvPr id="10" name="TextBox 9">
            <a:extLst>
              <a:ext uri="{FF2B5EF4-FFF2-40B4-BE49-F238E27FC236}">
                <a16:creationId xmlns:a16="http://schemas.microsoft.com/office/drawing/2014/main" id="{0B2CD0C2-FEAE-4F92-96F4-7B499065423A}"/>
              </a:ext>
            </a:extLst>
          </p:cNvPr>
          <p:cNvSpPr txBox="1"/>
          <p:nvPr/>
        </p:nvSpPr>
        <p:spPr>
          <a:xfrm>
            <a:off x="95250" y="4793064"/>
            <a:ext cx="2105339" cy="2031325"/>
          </a:xfrm>
          <a:prstGeom prst="rect">
            <a:avLst/>
          </a:prstGeom>
          <a:solidFill>
            <a:srgbClr val="4472C4"/>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NOTES: Single HHs have, on average, a longer length of time between CES </a:t>
            </a:r>
            <a:r>
              <a:rPr kumimoji="0" lang="en-US" sz="1600" b="0" i="0" u="none" strike="noStrike" kern="0" cap="none" spc="0" normalizeH="0" baseline="0" noProof="0" dirty="0">
                <a:ln>
                  <a:noFill/>
                </a:ln>
                <a:solidFill>
                  <a:prstClr val="white"/>
                </a:solidFill>
                <a:effectLst/>
                <a:uLnTx/>
                <a:uFillTx/>
              </a:rPr>
              <a:t>referral</a:t>
            </a:r>
            <a:r>
              <a:rPr kumimoji="0" lang="en-US" sz="1800" b="0" i="0" u="none" strike="noStrike" kern="0" cap="none" spc="0" normalizeH="0" baseline="0" noProof="0" dirty="0">
                <a:ln>
                  <a:noFill/>
                </a:ln>
                <a:solidFill>
                  <a:prstClr val="white"/>
                </a:solidFill>
                <a:effectLst/>
                <a:uLnTx/>
                <a:uFillTx/>
              </a:rPr>
              <a:t> and provider entry date than families. </a:t>
            </a:r>
          </a:p>
        </p:txBody>
      </p:sp>
    </p:spTree>
    <p:extLst>
      <p:ext uri="{BB962C8B-B14F-4D97-AF65-F5344CB8AC3E}">
        <p14:creationId xmlns:p14="http://schemas.microsoft.com/office/powerpoint/2010/main" val="185518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11">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3">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4900">
                <a:solidFill>
                  <a:schemeClr val="accent1"/>
                </a:solidFill>
                <a:latin typeface="+mj-lt"/>
                <a:ea typeface="+mj-ea"/>
                <a:cs typeface="+mj-cs"/>
              </a:rPr>
              <a:t>Health of CES: July 2018 – March 2020</a:t>
            </a:r>
          </a:p>
        </p:txBody>
      </p:sp>
      <p:sp>
        <p:nvSpPr>
          <p:cNvPr id="4" name="Text Placeholder 3"/>
          <p:cNvSpPr>
            <a:spLocks noGrp="1"/>
          </p:cNvSpPr>
          <p:nvPr>
            <p:ph type="body" sz="quarter" idx="12"/>
          </p:nvPr>
        </p:nvSpPr>
        <p:spPr>
          <a:xfrm>
            <a:off x="1709530" y="5799489"/>
            <a:ext cx="8767860" cy="440822"/>
          </a:xfrm>
        </p:spPr>
        <p:txBody>
          <a:bodyPr vert="horz" lIns="91440" tIns="45720" rIns="91440" bIns="45720" rtlCol="0">
            <a:normAutofit/>
          </a:bodyPr>
          <a:lstStyle/>
          <a:p>
            <a:pPr algn="ctr">
              <a:lnSpc>
                <a:spcPct val="90000"/>
              </a:lnSpc>
            </a:pPr>
            <a:r>
              <a:rPr lang="en-US" sz="2000">
                <a:solidFill>
                  <a:schemeClr val="accent1"/>
                </a:solidFill>
                <a:latin typeface="+mn-lt"/>
                <a:ea typeface="+mn-ea"/>
                <a:cs typeface="+mn-cs"/>
              </a:rPr>
              <a:t>Last update 7/2/2020</a:t>
            </a:r>
          </a:p>
        </p:txBody>
      </p:sp>
      <p:pic>
        <p:nvPicPr>
          <p:cNvPr id="6" name="Picture Placeholder 5"/>
          <p:cNvPicPr>
            <a:picLocks noGrp="1" noChangeAspect="1"/>
          </p:cNvPicPr>
          <p:nvPr>
            <p:ph type="pic" sz="quarter" idx="11"/>
          </p:nvPr>
        </p:nvPicPr>
        <p:blipFill rotWithShape="1">
          <a:blip r:embed="rId3"/>
          <a:srcRect t="3110" r="1" b="165"/>
          <a:stretch/>
        </p:blipFill>
        <p:spPr>
          <a:xfrm>
            <a:off x="243840" y="256540"/>
            <a:ext cx="11704320" cy="3764276"/>
          </a:xfrm>
          <a:prstGeom prst="rect">
            <a:avLst/>
          </a:prstGeom>
        </p:spPr>
      </p:pic>
      <p:sp>
        <p:nvSpPr>
          <p:cNvPr id="5" name="Footer Placeholder 4"/>
          <p:cNvSpPr>
            <a:spLocks noGrp="1"/>
          </p:cNvSpPr>
          <p:nvPr>
            <p:ph type="ftr" sz="quarter" idx="3"/>
          </p:nvPr>
        </p:nvSpPr>
        <p:spPr>
          <a:xfrm>
            <a:off x="4038600" y="6259585"/>
            <a:ext cx="4114800" cy="365125"/>
          </a:xfrm>
        </p:spPr>
        <p:txBody>
          <a:bodyPr vert="horz" lIns="91440" tIns="45720" rIns="91440" bIns="45720" rtlCol="0" anchor="ctr">
            <a:normAutofit/>
          </a:bodyPr>
          <a:lstStyle/>
          <a:p>
            <a:pPr algn="ctr">
              <a:spcAft>
                <a:spcPts val="600"/>
              </a:spcAft>
              <a:defRPr/>
            </a:pPr>
            <a:r>
              <a:rPr lang="en-US" kern="1200">
                <a:solidFill>
                  <a:schemeClr val="accent1"/>
                </a:solidFill>
                <a:latin typeface="Calibri" panose="020F0502020204030204"/>
                <a:ea typeface="+mn-ea"/>
                <a:cs typeface="+mn-cs"/>
              </a:rPr>
              <a:t>Hennepin County</a:t>
            </a:r>
          </a:p>
        </p:txBody>
      </p:sp>
      <p:sp>
        <p:nvSpPr>
          <p:cNvPr id="7" name="TextBox 6"/>
          <p:cNvSpPr txBox="1"/>
          <p:nvPr/>
        </p:nvSpPr>
        <p:spPr>
          <a:xfrm>
            <a:off x="12469090" y="139407"/>
            <a:ext cx="4028209" cy="3524042"/>
          </a:xfrm>
          <a:prstGeom prst="rect">
            <a:avLst/>
          </a:prstGeom>
          <a:noFill/>
        </p:spPr>
        <p:txBody>
          <a:bodyPr wrap="square" rtlCol="0">
            <a:spAutoFit/>
          </a:bodyPr>
          <a:lstStyle/>
          <a:p>
            <a:pPr>
              <a:spcAft>
                <a:spcPts val="600"/>
              </a:spcAft>
            </a:pPr>
            <a:r>
              <a:rPr lang="en-US" b="1">
                <a:latin typeface="Myriad Pro" charset="0"/>
                <a:ea typeface="Myriad Pro" charset="0"/>
                <a:cs typeface="Myriad Pro" charset="0"/>
              </a:rPr>
              <a:t>How to set your image in the placeholder</a:t>
            </a:r>
          </a:p>
          <a:p>
            <a:pPr marL="285750" indent="-285750">
              <a:spcAft>
                <a:spcPts val="600"/>
              </a:spcAft>
              <a:buFontTx/>
              <a:buChar char="-"/>
            </a:pPr>
            <a:r>
              <a:rPr lang="en-US">
                <a:latin typeface="Myriad Pro" charset="0"/>
                <a:ea typeface="Myriad Pro" charset="0"/>
                <a:cs typeface="Myriad Pro" charset="0"/>
              </a:rPr>
              <a:t>Right click image and select “format picture”</a:t>
            </a:r>
          </a:p>
          <a:p>
            <a:pPr marL="285750" indent="-285750">
              <a:spcAft>
                <a:spcPts val="600"/>
              </a:spcAft>
              <a:buFontTx/>
              <a:buChar char="-"/>
            </a:pPr>
            <a:r>
              <a:rPr lang="en-US">
                <a:latin typeface="Myriad Pro" charset="0"/>
                <a:ea typeface="Myriad Pro" charset="0"/>
                <a:cs typeface="Myriad Pro" charset="0"/>
              </a:rPr>
              <a:t>Select “Picture” tab</a:t>
            </a:r>
          </a:p>
          <a:p>
            <a:pPr marL="285750" indent="-285750">
              <a:spcAft>
                <a:spcPts val="600"/>
              </a:spcAft>
              <a:buFontTx/>
              <a:buChar char="-"/>
            </a:pPr>
            <a:r>
              <a:rPr lang="en-US">
                <a:latin typeface="Myriad Pro" charset="0"/>
                <a:ea typeface="Myriad Pro" charset="0"/>
                <a:cs typeface="Myriad Pro" charset="0"/>
              </a:rPr>
              <a:t>Select Crop from the drop down menu</a:t>
            </a:r>
          </a:p>
          <a:p>
            <a:pPr marL="285750" indent="-285750">
              <a:spcAft>
                <a:spcPts val="600"/>
              </a:spcAft>
              <a:buFontTx/>
              <a:buChar char="-"/>
            </a:pPr>
            <a:r>
              <a:rPr lang="en-US">
                <a:latin typeface="Myriad Pro" charset="0"/>
                <a:ea typeface="Myriad Pro" charset="0"/>
                <a:cs typeface="Myriad Pro" charset="0"/>
              </a:rPr>
              <a:t>Under Picture Position, use the Offset X and Offset Y to position your image within the frame</a:t>
            </a:r>
          </a:p>
          <a:p>
            <a:pPr marL="285750" indent="-285750">
              <a:spcAft>
                <a:spcPts val="600"/>
              </a:spcAft>
              <a:buFontTx/>
              <a:buChar char="-"/>
            </a:pPr>
            <a:r>
              <a:rPr lang="en-US">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210821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5F8AD09-FD7C-4764-9D69-307D0F676C10}"/>
              </a:ext>
            </a:extLst>
          </p:cNvPr>
          <p:cNvSpPr>
            <a:spLocks noGrp="1"/>
          </p:cNvSpPr>
          <p:nvPr>
            <p:ph type="ftr" sz="quarter" idx="3"/>
          </p:nvPr>
        </p:nvSpPr>
        <p:spPr/>
        <p:txBody>
          <a:bodyPr/>
          <a:lstStyle/>
          <a:p>
            <a:r>
              <a:rPr lang="en-US"/>
              <a:t>Hennepin County</a:t>
            </a:r>
            <a:endParaRPr lang="en-US" dirty="0"/>
          </a:p>
        </p:txBody>
      </p:sp>
      <p:pic>
        <p:nvPicPr>
          <p:cNvPr id="4" name="Picture" title="This slide contains the following visuals: slicer, Average Days by Race, Clients Counts by Days Grouping, slicer, slicer, slicer, textbox, Reset, Forward, Back, textbox, actionButton, textbox, basicShape, image, textbox, slicer. Please refer to the notes on this slide for details.">
            <a:hlinkClick r:id="rId2"/>
            <a:extLst>
              <a:ext uri="{FF2B5EF4-FFF2-40B4-BE49-F238E27FC236}">
                <a16:creationId xmlns:a16="http://schemas.microsoft.com/office/drawing/2014/main" id="{6FDFB346-66CD-45E4-8C85-E516787A552B}"/>
              </a:ext>
            </a:extLst>
          </p:cNvPr>
          <p:cNvPicPr>
            <a:picLocks noChangeAspect="1"/>
          </p:cNvPicPr>
          <p:nvPr/>
        </p:nvPicPr>
        <p:blipFill>
          <a:blip r:embed="rId3"/>
          <a:stretch>
            <a:fillRect/>
          </a:stretch>
        </p:blipFill>
        <p:spPr>
          <a:xfrm>
            <a:off x="85725" y="0"/>
            <a:ext cx="12020550" cy="6858000"/>
          </a:xfrm>
          <a:prstGeom prst="rect">
            <a:avLst/>
          </a:prstGeom>
          <a:noFill/>
        </p:spPr>
      </p:pic>
      <p:sp>
        <p:nvSpPr>
          <p:cNvPr id="5" name="TextBox 4">
            <a:extLst>
              <a:ext uri="{FF2B5EF4-FFF2-40B4-BE49-F238E27FC236}">
                <a16:creationId xmlns:a16="http://schemas.microsoft.com/office/drawing/2014/main" id="{8B99AD03-DBC4-466C-926B-23C80DA81F63}"/>
              </a:ext>
            </a:extLst>
          </p:cNvPr>
          <p:cNvSpPr txBox="1"/>
          <p:nvPr/>
        </p:nvSpPr>
        <p:spPr>
          <a:xfrm>
            <a:off x="194330" y="3429000"/>
            <a:ext cx="1907177" cy="584775"/>
          </a:xfrm>
          <a:prstGeom prst="rect">
            <a:avLst/>
          </a:prstGeom>
          <a:solidFill>
            <a:srgbClr val="4472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rPr>
              <a:t>Permanent Supportive Housing</a:t>
            </a:r>
          </a:p>
        </p:txBody>
      </p:sp>
      <p:sp>
        <p:nvSpPr>
          <p:cNvPr id="6" name="TextBox 5">
            <a:extLst>
              <a:ext uri="{FF2B5EF4-FFF2-40B4-BE49-F238E27FC236}">
                <a16:creationId xmlns:a16="http://schemas.microsoft.com/office/drawing/2014/main" id="{54733272-11A1-4321-910C-D8D1B4C09A98}"/>
              </a:ext>
            </a:extLst>
          </p:cNvPr>
          <p:cNvSpPr txBox="1"/>
          <p:nvPr/>
        </p:nvSpPr>
        <p:spPr>
          <a:xfrm>
            <a:off x="95250" y="4841748"/>
            <a:ext cx="2105339" cy="738664"/>
          </a:xfrm>
          <a:prstGeom prst="rect">
            <a:avLst/>
          </a:prstGeom>
          <a:solidFill>
            <a:srgbClr val="4472C4"/>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NOTES:   Don’t know/refused </a:t>
            </a:r>
            <a:r>
              <a:rPr lang="en-US" sz="1400" kern="0" dirty="0">
                <a:solidFill>
                  <a:prstClr val="white"/>
                </a:solidFill>
              </a:rPr>
              <a:t> and Asian household =  1% of HHs</a:t>
            </a:r>
            <a:r>
              <a:rPr kumimoji="0" lang="en-US" sz="1400"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397982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Average Days by Race, Clients Counts by Days Grouping, slicer, slicer, slicer, textbox, Reset, Forward, Back, textbox, actionButton, textbox, basicShape, image, textbox,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Referral and Project Entry</a:t>
            </a:r>
          </a:p>
        </p:txBody>
      </p:sp>
      <p:sp>
        <p:nvSpPr>
          <p:cNvPr id="5" name="TextBox 4">
            <a:extLst>
              <a:ext uri="{FF2B5EF4-FFF2-40B4-BE49-F238E27FC236}">
                <a16:creationId xmlns:a16="http://schemas.microsoft.com/office/drawing/2014/main" id="{28C4A4B4-91FD-4B33-9A72-EEA75D60720C}"/>
              </a:ext>
            </a:extLst>
          </p:cNvPr>
          <p:cNvSpPr txBox="1"/>
          <p:nvPr/>
        </p:nvSpPr>
        <p:spPr>
          <a:xfrm>
            <a:off x="194330" y="3429000"/>
            <a:ext cx="1907177" cy="338554"/>
          </a:xfrm>
          <a:prstGeom prst="rect">
            <a:avLst/>
          </a:prstGeom>
          <a:solidFill>
            <a:srgbClr val="4472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rPr>
              <a:t>Rapid Re-Housing</a:t>
            </a:r>
          </a:p>
        </p:txBody>
      </p:sp>
      <p:sp>
        <p:nvSpPr>
          <p:cNvPr id="6" name="TextBox 5">
            <a:extLst>
              <a:ext uri="{FF2B5EF4-FFF2-40B4-BE49-F238E27FC236}">
                <a16:creationId xmlns:a16="http://schemas.microsoft.com/office/drawing/2014/main" id="{F806AA9A-618F-47BB-B7A9-5825E6017457}"/>
              </a:ext>
            </a:extLst>
          </p:cNvPr>
          <p:cNvSpPr txBox="1"/>
          <p:nvPr/>
        </p:nvSpPr>
        <p:spPr>
          <a:xfrm>
            <a:off x="95250" y="4841748"/>
            <a:ext cx="2105339" cy="1169551"/>
          </a:xfrm>
          <a:prstGeom prst="rect">
            <a:avLst/>
          </a:prstGeom>
          <a:solidFill>
            <a:srgbClr val="4472C4"/>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NOTES: White HHs experienced the longest length of time between referral and project entry for Rapid Re-Housing.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Average Days by Race, Clients Counts by Days Grouping, slicer, slicer, slicer, textbox, Reset, Forward, Back, textbox, actionButton, textbox, basicShape, image, textbox,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Referral and Project Entry</a:t>
            </a:r>
          </a:p>
        </p:txBody>
      </p:sp>
      <p:sp>
        <p:nvSpPr>
          <p:cNvPr id="5" name="TextBox 4">
            <a:extLst>
              <a:ext uri="{FF2B5EF4-FFF2-40B4-BE49-F238E27FC236}">
                <a16:creationId xmlns:a16="http://schemas.microsoft.com/office/drawing/2014/main" id="{4FF28A2C-0FE2-4FFB-AE7B-FBE1282A720E}"/>
              </a:ext>
            </a:extLst>
          </p:cNvPr>
          <p:cNvSpPr txBox="1"/>
          <p:nvPr/>
        </p:nvSpPr>
        <p:spPr>
          <a:xfrm>
            <a:off x="194330" y="3429000"/>
            <a:ext cx="1907177" cy="338554"/>
          </a:xfrm>
          <a:prstGeom prst="rect">
            <a:avLst/>
          </a:prstGeom>
          <a:solidFill>
            <a:srgbClr val="4472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rPr>
              <a:t>Transitional Housing</a:t>
            </a:r>
          </a:p>
        </p:txBody>
      </p:sp>
      <p:sp>
        <p:nvSpPr>
          <p:cNvPr id="6" name="TextBox 5">
            <a:extLst>
              <a:ext uri="{FF2B5EF4-FFF2-40B4-BE49-F238E27FC236}">
                <a16:creationId xmlns:a16="http://schemas.microsoft.com/office/drawing/2014/main" id="{2BCB3EA0-4A47-479B-AF70-68259AF5768B}"/>
              </a:ext>
            </a:extLst>
          </p:cNvPr>
          <p:cNvSpPr txBox="1"/>
          <p:nvPr/>
        </p:nvSpPr>
        <p:spPr>
          <a:xfrm>
            <a:off x="95250" y="4841748"/>
            <a:ext cx="2105339" cy="1384995"/>
          </a:xfrm>
          <a:prstGeom prst="rect">
            <a:avLst/>
          </a:prstGeom>
          <a:solidFill>
            <a:srgbClr val="4472C4"/>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NOTES:  Black or African American HHs experience the longest length of time between referral and project entry for Transitional Housing.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A3787-6F13-4277-9251-8991BA79A80C}"/>
              </a:ext>
            </a:extLst>
          </p:cNvPr>
          <p:cNvSpPr>
            <a:spLocks noGrp="1"/>
          </p:cNvSpPr>
          <p:nvPr>
            <p:ph type="ftr" sz="quarter" idx="3"/>
          </p:nvPr>
        </p:nvSpPr>
        <p:spPr/>
        <p:txBody>
          <a:bodyPr/>
          <a:lstStyle/>
          <a:p>
            <a:r>
              <a:rPr lang="en-US"/>
              <a:t>Hennepin County</a:t>
            </a:r>
            <a:endParaRPr lang="en-US" dirty="0"/>
          </a:p>
        </p:txBody>
      </p:sp>
      <p:sp>
        <p:nvSpPr>
          <p:cNvPr id="4" name="Title 1">
            <a:extLst>
              <a:ext uri="{FF2B5EF4-FFF2-40B4-BE49-F238E27FC236}">
                <a16:creationId xmlns:a16="http://schemas.microsoft.com/office/drawing/2014/main" id="{239D0903-CF29-4A78-8684-8E169EC75CD9}"/>
              </a:ext>
            </a:extLst>
          </p:cNvPr>
          <p:cNvSpPr>
            <a:spLocks noGrp="1"/>
          </p:cNvSpPr>
          <p:nvPr>
            <p:ph type="title"/>
          </p:nvPr>
        </p:nvSpPr>
        <p:spPr>
          <a:xfrm>
            <a:off x="838200" y="365125"/>
            <a:ext cx="10515600" cy="1325563"/>
          </a:xfrm>
        </p:spPr>
        <p:txBody>
          <a:bodyPr/>
          <a:lstStyle/>
          <a:p>
            <a:r>
              <a:rPr lang="en-US" dirty="0"/>
              <a:t>Definition– PL Start Date to Housed</a:t>
            </a:r>
          </a:p>
        </p:txBody>
      </p:sp>
      <p:sp>
        <p:nvSpPr>
          <p:cNvPr id="5" name="Content Placeholder 2">
            <a:extLst>
              <a:ext uri="{FF2B5EF4-FFF2-40B4-BE49-F238E27FC236}">
                <a16:creationId xmlns:a16="http://schemas.microsoft.com/office/drawing/2014/main" id="{EDABE5AD-91AD-45CB-8339-855CD214E336}"/>
              </a:ext>
            </a:extLst>
          </p:cNvPr>
          <p:cNvSpPr txBox="1">
            <a:spLocks/>
          </p:cNvSpPr>
          <p:nvPr/>
        </p:nvSpPr>
        <p:spPr>
          <a:xfrm>
            <a:off x="838200" y="1825625"/>
            <a:ext cx="5181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cs typeface="Calibri"/>
              </a:rPr>
              <a:t>The following notes refer to slides 20-25.</a:t>
            </a:r>
          </a:p>
          <a:p>
            <a:pPr marL="0" indent="0">
              <a:buNone/>
            </a:pPr>
            <a:r>
              <a:rPr lang="en-US" dirty="0">
                <a:cs typeface="Calibri"/>
              </a:rPr>
              <a:t>Priority start date to housed is the number of days between a household being added to the priority list and being housed by a housing provider. </a:t>
            </a:r>
          </a:p>
        </p:txBody>
      </p:sp>
      <p:sp>
        <p:nvSpPr>
          <p:cNvPr id="6" name="Content Placeholder 3">
            <a:extLst>
              <a:ext uri="{FF2B5EF4-FFF2-40B4-BE49-F238E27FC236}">
                <a16:creationId xmlns:a16="http://schemas.microsoft.com/office/drawing/2014/main" id="{077F2A13-8978-45F2-A085-3DA5E67396EB}"/>
              </a:ext>
            </a:extLst>
          </p:cNvPr>
          <p:cNvSpPr txBox="1">
            <a:spLocks/>
          </p:cNvSpPr>
          <p:nvPr/>
        </p:nvSpPr>
        <p:spPr>
          <a:xfrm>
            <a:off x="6172200" y="1825625"/>
            <a:ext cx="5181600" cy="435133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113C66"/>
                </a:solidFill>
              </a:rPr>
              <a:t>Time periods reviewed are:</a:t>
            </a:r>
          </a:p>
          <a:p>
            <a:pPr marL="742950" lvl="1"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July 2018 – June 2019</a:t>
            </a:r>
          </a:p>
          <a:p>
            <a:pPr marL="742950" lvl="1"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October 2018 – September 2019</a:t>
            </a:r>
          </a:p>
          <a:p>
            <a:pPr marL="742950" lvl="1"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January 2019 – December 2019</a:t>
            </a:r>
          </a:p>
          <a:p>
            <a:pPr marL="742950" lvl="1"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April 2019 – March 23, 2020</a:t>
            </a:r>
          </a:p>
          <a:p>
            <a:endParaRPr lang="en-US" dirty="0">
              <a:cs typeface="Calibri"/>
            </a:endParaRPr>
          </a:p>
        </p:txBody>
      </p:sp>
    </p:spTree>
    <p:extLst>
      <p:ext uri="{BB962C8B-B14F-4D97-AF65-F5344CB8AC3E}">
        <p14:creationId xmlns:p14="http://schemas.microsoft.com/office/powerpoint/2010/main" val="144675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6B521BE-0B3F-4E1F-B1BA-D3B9071B1A12}"/>
              </a:ext>
            </a:extLst>
          </p:cNvPr>
          <p:cNvSpPr>
            <a:spLocks noGrp="1"/>
          </p:cNvSpPr>
          <p:nvPr>
            <p:ph type="ftr" sz="quarter" idx="3"/>
          </p:nvPr>
        </p:nvSpPr>
        <p:spPr/>
        <p:txBody>
          <a:bodyPr/>
          <a:lstStyle/>
          <a:p>
            <a:r>
              <a:rPr lang="en-US"/>
              <a:t>Hennepin County</a:t>
            </a:r>
            <a:endParaRPr lang="en-US" dirty="0"/>
          </a:p>
        </p:txBody>
      </p:sp>
      <p:pic>
        <p:nvPicPr>
          <p:cNvPr id="4" name="Picture" title="This slide contains the following visuals: textbox, actionButton, textbox, basicShape, image, textbox, Clients Counts by Days Grouping, Average Days by Race, slicer, slicer, slicer, textbox, Reset, Forward, Back, slicer, slicer. Please refer to the notes on this slide for details.">
            <a:hlinkClick r:id="rId2"/>
            <a:extLst>
              <a:ext uri="{FF2B5EF4-FFF2-40B4-BE49-F238E27FC236}">
                <a16:creationId xmlns:a16="http://schemas.microsoft.com/office/drawing/2014/main" id="{C5148946-76F4-472E-99B4-D5795EA6612E}"/>
              </a:ext>
            </a:extLst>
          </p:cNvPr>
          <p:cNvPicPr>
            <a:picLocks noChangeAspect="1"/>
          </p:cNvPicPr>
          <p:nvPr/>
        </p:nvPicPr>
        <p:blipFill>
          <a:blip r:embed="rId3"/>
          <a:stretch>
            <a:fillRect/>
          </a:stretch>
        </p:blipFill>
        <p:spPr>
          <a:xfrm>
            <a:off x="76200" y="0"/>
            <a:ext cx="12020550" cy="6858000"/>
          </a:xfrm>
          <a:prstGeom prst="rect">
            <a:avLst/>
          </a:prstGeom>
          <a:noFill/>
        </p:spPr>
      </p:pic>
      <p:sp>
        <p:nvSpPr>
          <p:cNvPr id="6" name="Rectangle 5">
            <a:extLst>
              <a:ext uri="{FF2B5EF4-FFF2-40B4-BE49-F238E27FC236}">
                <a16:creationId xmlns:a16="http://schemas.microsoft.com/office/drawing/2014/main" id="{E1C16977-36FA-4D20-836C-3CD46AFD0BDC}"/>
              </a:ext>
            </a:extLst>
          </p:cNvPr>
          <p:cNvSpPr/>
          <p:nvPr/>
        </p:nvSpPr>
        <p:spPr>
          <a:xfrm>
            <a:off x="95250" y="4638717"/>
            <a:ext cx="2076450" cy="2092881"/>
          </a:xfrm>
          <a:prstGeom prst="rect">
            <a:avLst/>
          </a:prstGeom>
          <a:solidFill>
            <a:srgbClr val="0070C0"/>
          </a:solidFill>
        </p:spPr>
        <p:txBody>
          <a:bodyPr wrap="square">
            <a:spAutoFit/>
          </a:bodyPr>
          <a:lstStyle/>
          <a:p>
            <a:r>
              <a:rPr lang="en-US" sz="1300" dirty="0">
                <a:solidFill>
                  <a:schemeClr val="bg2"/>
                </a:solidFill>
              </a:rPr>
              <a:t>NOTES:  Asian and Don’t know refused race are a small group with under 1% of all HHs. The average number of days to house White HHs was higher than Native Americans, Black/African American, and Multiple Race HHs. </a:t>
            </a:r>
          </a:p>
        </p:txBody>
      </p:sp>
      <p:sp>
        <p:nvSpPr>
          <p:cNvPr id="5" name="TextBox 4">
            <a:extLst>
              <a:ext uri="{FF2B5EF4-FFF2-40B4-BE49-F238E27FC236}">
                <a16:creationId xmlns:a16="http://schemas.microsoft.com/office/drawing/2014/main" id="{709CF3F0-5923-411B-B9A6-B9447AC574E2}"/>
              </a:ext>
            </a:extLst>
          </p:cNvPr>
          <p:cNvSpPr txBox="1"/>
          <p:nvPr/>
        </p:nvSpPr>
        <p:spPr>
          <a:xfrm>
            <a:off x="194330" y="1184366"/>
            <a:ext cx="1907177" cy="369332"/>
          </a:xfrm>
          <a:prstGeom prst="rect">
            <a:avLst/>
          </a:prstGeom>
          <a:solidFill>
            <a:srgbClr val="0070C0"/>
          </a:solidFill>
        </p:spPr>
        <p:txBody>
          <a:bodyPr wrap="square" rtlCol="0">
            <a:spAutoFit/>
          </a:bodyPr>
          <a:lstStyle/>
          <a:p>
            <a:pPr algn="ctr"/>
            <a:r>
              <a:rPr lang="en-US" dirty="0">
                <a:solidFill>
                  <a:schemeClr val="bg1"/>
                </a:solidFill>
              </a:rPr>
              <a:t>All</a:t>
            </a:r>
          </a:p>
        </p:txBody>
      </p:sp>
    </p:spTree>
    <p:extLst>
      <p:ext uri="{BB962C8B-B14F-4D97-AF65-F5344CB8AC3E}">
        <p14:creationId xmlns:p14="http://schemas.microsoft.com/office/powerpoint/2010/main" val="27817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D30DF0A-A6FF-4719-B8A8-DE9893F09450}"/>
              </a:ext>
            </a:extLst>
          </p:cNvPr>
          <p:cNvSpPr>
            <a:spLocks noGrp="1"/>
          </p:cNvSpPr>
          <p:nvPr>
            <p:ph type="ftr" sz="quarter" idx="3"/>
          </p:nvPr>
        </p:nvSpPr>
        <p:spPr/>
        <p:txBody>
          <a:bodyPr/>
          <a:lstStyle/>
          <a:p>
            <a:r>
              <a:rPr lang="en-US"/>
              <a:t>Hennepin County</a:t>
            </a:r>
            <a:endParaRPr lang="en-US" dirty="0"/>
          </a:p>
        </p:txBody>
      </p:sp>
      <p:pic>
        <p:nvPicPr>
          <p:cNvPr id="4" name="Picture">
            <a:hlinkClick r:id="rId2"/>
            <a:extLst>
              <a:ext uri="{FF2B5EF4-FFF2-40B4-BE49-F238E27FC236}">
                <a16:creationId xmlns:a16="http://schemas.microsoft.com/office/drawing/2014/main" id="{04CA2459-4EA2-4F7B-B33B-20FC0611DDF8}"/>
              </a:ext>
            </a:extLst>
          </p:cNvPr>
          <p:cNvPicPr>
            <a:picLocks noChangeAspect="1"/>
          </p:cNvPicPr>
          <p:nvPr/>
        </p:nvPicPr>
        <p:blipFill>
          <a:blip r:embed="rId3"/>
          <a:stretch>
            <a:fillRect/>
          </a:stretch>
        </p:blipFill>
        <p:spPr>
          <a:xfrm>
            <a:off x="76200" y="0"/>
            <a:ext cx="12020550" cy="6858000"/>
          </a:xfrm>
          <a:prstGeom prst="rect">
            <a:avLst/>
          </a:prstGeom>
          <a:noFill/>
        </p:spPr>
      </p:pic>
      <p:sp>
        <p:nvSpPr>
          <p:cNvPr id="5" name="Rectangle 4">
            <a:extLst>
              <a:ext uri="{FF2B5EF4-FFF2-40B4-BE49-F238E27FC236}">
                <a16:creationId xmlns:a16="http://schemas.microsoft.com/office/drawing/2014/main" id="{5DC621F9-ADEC-4C3A-BA0A-538B13609CDA}"/>
              </a:ext>
            </a:extLst>
          </p:cNvPr>
          <p:cNvSpPr/>
          <p:nvPr/>
        </p:nvSpPr>
        <p:spPr>
          <a:xfrm>
            <a:off x="95250" y="4643735"/>
            <a:ext cx="2057400" cy="1892826"/>
          </a:xfrm>
          <a:prstGeom prst="rect">
            <a:avLst/>
          </a:prstGeom>
          <a:solidFill>
            <a:srgbClr val="0070C0"/>
          </a:solidFill>
        </p:spPr>
        <p:txBody>
          <a:bodyPr wrap="square">
            <a:spAutoFit/>
          </a:bodyPr>
          <a:lstStyle/>
          <a:p>
            <a:r>
              <a:rPr lang="en-US" sz="1300" dirty="0">
                <a:solidFill>
                  <a:schemeClr val="bg2"/>
                </a:solidFill>
              </a:rPr>
              <a:t>NOTES:  Don’t Know/Refused HHs = under 5, Asian HHs = under 5.  Overall, families who are people of color have higher lengths of time between priority list start date and date housed.</a:t>
            </a:r>
          </a:p>
          <a:p>
            <a:endParaRPr lang="en-US" sz="1300" dirty="0">
              <a:solidFill>
                <a:schemeClr val="bg2"/>
              </a:solidFill>
            </a:endParaRPr>
          </a:p>
        </p:txBody>
      </p:sp>
      <p:sp>
        <p:nvSpPr>
          <p:cNvPr id="6" name="TextBox 5">
            <a:extLst>
              <a:ext uri="{FF2B5EF4-FFF2-40B4-BE49-F238E27FC236}">
                <a16:creationId xmlns:a16="http://schemas.microsoft.com/office/drawing/2014/main" id="{D1C64A09-D75A-427C-9BE7-1738E5EEE61A}"/>
              </a:ext>
            </a:extLst>
          </p:cNvPr>
          <p:cNvSpPr txBox="1"/>
          <p:nvPr/>
        </p:nvSpPr>
        <p:spPr>
          <a:xfrm>
            <a:off x="170361" y="1128599"/>
            <a:ext cx="1907177" cy="369332"/>
          </a:xfrm>
          <a:prstGeom prst="rect">
            <a:avLst/>
          </a:prstGeom>
          <a:solidFill>
            <a:srgbClr val="0070C0"/>
          </a:solidFill>
        </p:spPr>
        <p:txBody>
          <a:bodyPr wrap="square" rtlCol="0">
            <a:spAutoFit/>
          </a:bodyPr>
          <a:lstStyle/>
          <a:p>
            <a:pPr algn="ctr"/>
            <a:r>
              <a:rPr lang="en-US" dirty="0">
                <a:solidFill>
                  <a:schemeClr val="bg1"/>
                </a:solidFill>
              </a:rPr>
              <a:t>Family</a:t>
            </a:r>
          </a:p>
        </p:txBody>
      </p:sp>
    </p:spTree>
    <p:extLst>
      <p:ext uri="{BB962C8B-B14F-4D97-AF65-F5344CB8AC3E}">
        <p14:creationId xmlns:p14="http://schemas.microsoft.com/office/powerpoint/2010/main" val="105655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AA0376-108A-48B7-9121-C35BD6461474}"/>
              </a:ext>
            </a:extLst>
          </p:cNvPr>
          <p:cNvSpPr>
            <a:spLocks noGrp="1"/>
          </p:cNvSpPr>
          <p:nvPr>
            <p:ph type="ftr" sz="quarter" idx="3"/>
          </p:nvPr>
        </p:nvSpPr>
        <p:spPr/>
        <p:txBody>
          <a:bodyPr/>
          <a:lstStyle/>
          <a:p>
            <a:r>
              <a:rPr lang="en-US"/>
              <a:t>Hennepin County</a:t>
            </a:r>
            <a:endParaRPr lang="en-US" dirty="0"/>
          </a:p>
        </p:txBody>
      </p:sp>
      <p:pic>
        <p:nvPicPr>
          <p:cNvPr id="4" name="Picture" title="This slide contains the following visuals: slicer, slicer, textbox, image, basicShape, textbox, actionButton, textbox, Back, Forward, Reset, textbox, slicer, slicer, slicer, Average Days by Race, Clients Counts by Days Grouping. Please refer to the notes on this slide for details.">
            <a:hlinkClick r:id="rId2"/>
            <a:extLst>
              <a:ext uri="{FF2B5EF4-FFF2-40B4-BE49-F238E27FC236}">
                <a16:creationId xmlns:a16="http://schemas.microsoft.com/office/drawing/2014/main" id="{F93E7ED9-4700-45FE-A6B8-CBF7DDD9447F}"/>
              </a:ext>
            </a:extLst>
          </p:cNvPr>
          <p:cNvPicPr>
            <a:picLocks noChangeAspect="1"/>
          </p:cNvPicPr>
          <p:nvPr/>
        </p:nvPicPr>
        <p:blipFill rotWithShape="1">
          <a:blip r:embed="rId3"/>
          <a:srcRect l="-417"/>
          <a:stretch/>
        </p:blipFill>
        <p:spPr>
          <a:xfrm>
            <a:off x="0" y="0"/>
            <a:ext cx="12096750" cy="6858000"/>
          </a:xfrm>
          <a:prstGeom prst="rect">
            <a:avLst/>
          </a:prstGeom>
          <a:noFill/>
        </p:spPr>
      </p:pic>
      <p:pic>
        <p:nvPicPr>
          <p:cNvPr id="5" name="Picture 4">
            <a:extLst>
              <a:ext uri="{FF2B5EF4-FFF2-40B4-BE49-F238E27FC236}">
                <a16:creationId xmlns:a16="http://schemas.microsoft.com/office/drawing/2014/main" id="{FEFCF3EC-7379-4927-A4ED-9767194976D8}"/>
              </a:ext>
            </a:extLst>
          </p:cNvPr>
          <p:cNvPicPr>
            <a:picLocks noChangeAspect="1"/>
          </p:cNvPicPr>
          <p:nvPr/>
        </p:nvPicPr>
        <p:blipFill>
          <a:blip r:embed="rId4"/>
          <a:stretch>
            <a:fillRect/>
          </a:stretch>
        </p:blipFill>
        <p:spPr>
          <a:xfrm>
            <a:off x="0" y="4590011"/>
            <a:ext cx="2206943" cy="1906040"/>
          </a:xfrm>
          <a:prstGeom prst="rect">
            <a:avLst/>
          </a:prstGeom>
        </p:spPr>
      </p:pic>
      <p:sp>
        <p:nvSpPr>
          <p:cNvPr id="6" name="TextBox 5">
            <a:extLst>
              <a:ext uri="{FF2B5EF4-FFF2-40B4-BE49-F238E27FC236}">
                <a16:creationId xmlns:a16="http://schemas.microsoft.com/office/drawing/2014/main" id="{1F832956-66C2-41D4-A52E-8C8259A6B163}"/>
              </a:ext>
            </a:extLst>
          </p:cNvPr>
          <p:cNvSpPr txBox="1"/>
          <p:nvPr/>
        </p:nvSpPr>
        <p:spPr>
          <a:xfrm>
            <a:off x="170361" y="1128599"/>
            <a:ext cx="1907177" cy="369332"/>
          </a:xfrm>
          <a:prstGeom prst="rect">
            <a:avLst/>
          </a:prstGeom>
          <a:solidFill>
            <a:srgbClr val="0070C0"/>
          </a:solidFill>
        </p:spPr>
        <p:txBody>
          <a:bodyPr wrap="square" rtlCol="0">
            <a:spAutoFit/>
          </a:bodyPr>
          <a:lstStyle/>
          <a:p>
            <a:pPr algn="ctr"/>
            <a:r>
              <a:rPr lang="en-US" dirty="0">
                <a:solidFill>
                  <a:schemeClr val="bg1"/>
                </a:solidFill>
              </a:rPr>
              <a:t>Single</a:t>
            </a:r>
          </a:p>
        </p:txBody>
      </p:sp>
    </p:spTree>
    <p:extLst>
      <p:ext uri="{BB962C8B-B14F-4D97-AF65-F5344CB8AC3E}">
        <p14:creationId xmlns:p14="http://schemas.microsoft.com/office/powerpoint/2010/main" val="2476295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51B827-BA62-464B-AC78-6184D19FA1BF}"/>
              </a:ext>
            </a:extLst>
          </p:cNvPr>
          <p:cNvSpPr>
            <a:spLocks noGrp="1"/>
          </p:cNvSpPr>
          <p:nvPr>
            <p:ph type="ftr" sz="quarter" idx="3"/>
          </p:nvPr>
        </p:nvSpPr>
        <p:spPr/>
        <p:txBody>
          <a:bodyPr/>
          <a:lstStyle/>
          <a:p>
            <a:r>
              <a:rPr lang="en-US"/>
              <a:t>Hennepin County</a:t>
            </a:r>
            <a:endParaRPr lang="en-US" dirty="0"/>
          </a:p>
        </p:txBody>
      </p:sp>
      <p:pic>
        <p:nvPicPr>
          <p:cNvPr id="11" name="Picture 10">
            <a:extLst>
              <a:ext uri="{FF2B5EF4-FFF2-40B4-BE49-F238E27FC236}">
                <a16:creationId xmlns:a16="http://schemas.microsoft.com/office/drawing/2014/main" id="{DF188381-8FA0-4C55-96D4-757F411E37B4}"/>
              </a:ext>
            </a:extLst>
          </p:cNvPr>
          <p:cNvPicPr>
            <a:picLocks noChangeAspect="1"/>
          </p:cNvPicPr>
          <p:nvPr/>
        </p:nvPicPr>
        <p:blipFill>
          <a:blip r:embed="rId2"/>
          <a:stretch>
            <a:fillRect/>
          </a:stretch>
        </p:blipFill>
        <p:spPr>
          <a:xfrm>
            <a:off x="99053" y="0"/>
            <a:ext cx="11993894" cy="6858000"/>
          </a:xfrm>
          <a:prstGeom prst="rect">
            <a:avLst/>
          </a:prstGeom>
        </p:spPr>
      </p:pic>
    </p:spTree>
    <p:extLst>
      <p:ext uri="{BB962C8B-B14F-4D97-AF65-F5344CB8AC3E}">
        <p14:creationId xmlns:p14="http://schemas.microsoft.com/office/powerpoint/2010/main" val="2989269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F85DB5-5AC7-4A07-A6C1-636F21713153}"/>
              </a:ext>
            </a:extLst>
          </p:cNvPr>
          <p:cNvSpPr>
            <a:spLocks noGrp="1"/>
          </p:cNvSpPr>
          <p:nvPr>
            <p:ph type="ftr" sz="quarter" idx="3"/>
          </p:nvPr>
        </p:nvSpPr>
        <p:spPr/>
        <p:txBody>
          <a:bodyPr/>
          <a:lstStyle/>
          <a:p>
            <a:r>
              <a:rPr lang="en-US"/>
              <a:t>Hennepin County</a:t>
            </a:r>
            <a:endParaRPr lang="en-US" dirty="0"/>
          </a:p>
        </p:txBody>
      </p:sp>
      <p:pic>
        <p:nvPicPr>
          <p:cNvPr id="4" name="Picture" title="This slide contains the following visuals: slicer, slicer, textbox, image, basicShape, textbox, actionButton, textbox, Back, Forward, Reset, textbox, slicer, slicer, slicer, Average Days by Race, Clients Counts by Days Grouping. Please refer to the notes on this slide for details.">
            <a:hlinkClick r:id="rId2"/>
            <a:extLst>
              <a:ext uri="{FF2B5EF4-FFF2-40B4-BE49-F238E27FC236}">
                <a16:creationId xmlns:a16="http://schemas.microsoft.com/office/drawing/2014/main" id="{B8B6DD70-0F71-4A4E-AEAE-2D9EC931B060}"/>
              </a:ext>
            </a:extLst>
          </p:cNvPr>
          <p:cNvPicPr>
            <a:picLocks noChangeAspect="1"/>
          </p:cNvPicPr>
          <p:nvPr/>
        </p:nvPicPr>
        <p:blipFill>
          <a:blip r:embed="rId3"/>
          <a:stretch>
            <a:fillRect/>
          </a:stretch>
        </p:blipFill>
        <p:spPr>
          <a:xfrm>
            <a:off x="76200" y="0"/>
            <a:ext cx="12020550" cy="6858000"/>
          </a:xfrm>
          <a:prstGeom prst="rect">
            <a:avLst/>
          </a:prstGeom>
          <a:noFill/>
        </p:spPr>
      </p:pic>
      <p:sp>
        <p:nvSpPr>
          <p:cNvPr id="5" name="TextBox 4">
            <a:extLst>
              <a:ext uri="{FF2B5EF4-FFF2-40B4-BE49-F238E27FC236}">
                <a16:creationId xmlns:a16="http://schemas.microsoft.com/office/drawing/2014/main" id="{69D1D1A9-D2B8-43D1-AE09-9CEF8E5761C6}"/>
              </a:ext>
            </a:extLst>
          </p:cNvPr>
          <p:cNvSpPr txBox="1"/>
          <p:nvPr/>
        </p:nvSpPr>
        <p:spPr>
          <a:xfrm>
            <a:off x="194330" y="1184366"/>
            <a:ext cx="1907177" cy="369332"/>
          </a:xfrm>
          <a:prstGeom prst="rect">
            <a:avLst/>
          </a:prstGeom>
          <a:solidFill>
            <a:schemeClr val="accent5"/>
          </a:solidFill>
        </p:spPr>
        <p:txBody>
          <a:bodyPr wrap="square" rtlCol="0">
            <a:spAutoFit/>
          </a:bodyPr>
          <a:lstStyle/>
          <a:p>
            <a:pPr algn="ctr"/>
            <a:r>
              <a:rPr lang="en-US" dirty="0">
                <a:solidFill>
                  <a:schemeClr val="bg1"/>
                </a:solidFill>
              </a:rPr>
              <a:t>All</a:t>
            </a:r>
          </a:p>
        </p:txBody>
      </p:sp>
      <p:sp>
        <p:nvSpPr>
          <p:cNvPr id="6" name="TextBox 5">
            <a:extLst>
              <a:ext uri="{FF2B5EF4-FFF2-40B4-BE49-F238E27FC236}">
                <a16:creationId xmlns:a16="http://schemas.microsoft.com/office/drawing/2014/main" id="{43DC6B91-D739-42C3-A293-F21D5B27E493}"/>
              </a:ext>
            </a:extLst>
          </p:cNvPr>
          <p:cNvSpPr txBox="1"/>
          <p:nvPr/>
        </p:nvSpPr>
        <p:spPr>
          <a:xfrm>
            <a:off x="194329" y="3469528"/>
            <a:ext cx="1907177" cy="369332"/>
          </a:xfrm>
          <a:prstGeom prst="rect">
            <a:avLst/>
          </a:prstGeom>
          <a:solidFill>
            <a:schemeClr val="accent5"/>
          </a:solidFill>
        </p:spPr>
        <p:txBody>
          <a:bodyPr wrap="square" rtlCol="0">
            <a:spAutoFit/>
          </a:bodyPr>
          <a:lstStyle/>
          <a:p>
            <a:pPr algn="ctr"/>
            <a:r>
              <a:rPr lang="en-US" dirty="0">
                <a:solidFill>
                  <a:schemeClr val="bg1"/>
                </a:solidFill>
              </a:rPr>
              <a:t>Rapid Re-Housing</a:t>
            </a:r>
          </a:p>
        </p:txBody>
      </p:sp>
      <p:sp>
        <p:nvSpPr>
          <p:cNvPr id="7" name="TextBox 6">
            <a:extLst>
              <a:ext uri="{FF2B5EF4-FFF2-40B4-BE49-F238E27FC236}">
                <a16:creationId xmlns:a16="http://schemas.microsoft.com/office/drawing/2014/main" id="{EA2BE3B4-E37A-475D-8D31-9A1C8EEF53F1}"/>
              </a:ext>
            </a:extLst>
          </p:cNvPr>
          <p:cNvSpPr txBox="1"/>
          <p:nvPr/>
        </p:nvSpPr>
        <p:spPr>
          <a:xfrm>
            <a:off x="95250" y="4793064"/>
            <a:ext cx="2105339" cy="2031325"/>
          </a:xfrm>
          <a:prstGeom prst="rect">
            <a:avLst/>
          </a:prstGeom>
          <a:solidFill>
            <a:schemeClr val="accent5"/>
          </a:solidFill>
        </p:spPr>
        <p:txBody>
          <a:bodyPr wrap="square" lIns="91440" tIns="45720" rIns="91440" bIns="45720" rtlCol="0" anchor="t">
            <a:spAutoFit/>
          </a:bodyPr>
          <a:lstStyle/>
          <a:p>
            <a:r>
              <a:rPr lang="en-US" dirty="0">
                <a:solidFill>
                  <a:schemeClr val="bg1"/>
                </a:solidFill>
              </a:rPr>
              <a:t>NOTES:  Native Hawaiian or Other Pacific Islander are a small group with under 5 HHs. </a:t>
            </a:r>
          </a:p>
          <a:p>
            <a:endParaRPr lang="en-US" dirty="0">
              <a:solidFill>
                <a:schemeClr val="bg1"/>
              </a:solidFill>
            </a:endParaRPr>
          </a:p>
          <a:p>
            <a:endParaRPr lang="en-US" dirty="0">
              <a:solidFill>
                <a:schemeClr val="bg1"/>
              </a:solidFill>
            </a:endParaRPr>
          </a:p>
        </p:txBody>
      </p:sp>
      <p:pic>
        <p:nvPicPr>
          <p:cNvPr id="8" name="Picture 7">
            <a:extLst>
              <a:ext uri="{FF2B5EF4-FFF2-40B4-BE49-F238E27FC236}">
                <a16:creationId xmlns:a16="http://schemas.microsoft.com/office/drawing/2014/main" id="{5CA8769F-B73A-436C-9F0F-9571769C2EF8}"/>
              </a:ext>
            </a:extLst>
          </p:cNvPr>
          <p:cNvPicPr>
            <a:picLocks noChangeAspect="1"/>
          </p:cNvPicPr>
          <p:nvPr/>
        </p:nvPicPr>
        <p:blipFill>
          <a:blip r:embed="rId4"/>
          <a:stretch>
            <a:fillRect/>
          </a:stretch>
        </p:blipFill>
        <p:spPr>
          <a:xfrm>
            <a:off x="70103" y="0"/>
            <a:ext cx="12051793" cy="6858000"/>
          </a:xfrm>
          <a:prstGeom prst="rect">
            <a:avLst/>
          </a:prstGeom>
        </p:spPr>
      </p:pic>
    </p:spTree>
    <p:extLst>
      <p:ext uri="{BB962C8B-B14F-4D97-AF65-F5344CB8AC3E}">
        <p14:creationId xmlns:p14="http://schemas.microsoft.com/office/powerpoint/2010/main" val="3164792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5745-203A-4AF6-B262-26BF4ED419E5}"/>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726776BF-4FBD-4249-B4F5-5EB6C008B2BE}"/>
              </a:ext>
            </a:extLst>
          </p:cNvPr>
          <p:cNvSpPr>
            <a:spLocks noGrp="1"/>
          </p:cNvSpPr>
          <p:nvPr>
            <p:ph type="ftr" sz="quarter" idx="3"/>
          </p:nvPr>
        </p:nvSpPr>
        <p:spPr/>
        <p:txBody>
          <a:bodyPr/>
          <a:lstStyle/>
          <a:p>
            <a:r>
              <a:rPr lang="en-US"/>
              <a:t>Hennepin County</a:t>
            </a:r>
            <a:endParaRPr lang="en-US" dirty="0"/>
          </a:p>
        </p:txBody>
      </p:sp>
      <p:pic>
        <p:nvPicPr>
          <p:cNvPr id="4" name="Picture 3">
            <a:extLst>
              <a:ext uri="{FF2B5EF4-FFF2-40B4-BE49-F238E27FC236}">
                <a16:creationId xmlns:a16="http://schemas.microsoft.com/office/drawing/2014/main" id="{4AD571A9-8675-4B62-90A1-8BF2EE2BA75F}"/>
              </a:ext>
            </a:extLst>
          </p:cNvPr>
          <p:cNvPicPr>
            <a:picLocks noChangeAspect="1"/>
          </p:cNvPicPr>
          <p:nvPr/>
        </p:nvPicPr>
        <p:blipFill>
          <a:blip r:embed="rId2"/>
          <a:stretch>
            <a:fillRect/>
          </a:stretch>
        </p:blipFill>
        <p:spPr>
          <a:xfrm>
            <a:off x="79247" y="0"/>
            <a:ext cx="12033505" cy="6858000"/>
          </a:xfrm>
          <a:prstGeom prst="rect">
            <a:avLst/>
          </a:prstGeom>
        </p:spPr>
      </p:pic>
    </p:spTree>
    <p:extLst>
      <p:ext uri="{BB962C8B-B14F-4D97-AF65-F5344CB8AC3E}">
        <p14:creationId xmlns:p14="http://schemas.microsoft.com/office/powerpoint/2010/main" val="80560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 General Notes</a:t>
            </a:r>
          </a:p>
        </p:txBody>
      </p:sp>
      <p:sp>
        <p:nvSpPr>
          <p:cNvPr id="3" name="Content Placeholder 2"/>
          <p:cNvSpPr>
            <a:spLocks noGrp="1"/>
          </p:cNvSpPr>
          <p:nvPr>
            <p:ph sz="quarter" idx="11"/>
          </p:nvPr>
        </p:nvSpPr>
        <p:spPr>
          <a:xfrm>
            <a:off x="838200" y="1838325"/>
            <a:ext cx="3743325" cy="3777167"/>
          </a:xfrm>
        </p:spPr>
        <p:txBody>
          <a:bodyPr>
            <a:normAutofit/>
          </a:bodyPr>
          <a:lstStyle/>
          <a:p>
            <a:r>
              <a:rPr lang="en-US" sz="1800" dirty="0">
                <a:cs typeface="Calibri"/>
              </a:rPr>
              <a:t>Reports are through March 2020 (when the CES data standards and reports changed). </a:t>
            </a:r>
            <a:endParaRPr lang="en-US" sz="1800" dirty="0"/>
          </a:p>
          <a:p>
            <a:r>
              <a:rPr lang="en-US" sz="1800" dirty="0"/>
              <a:t>The following data/reports are for the time period when the VI-SPDAT was being used.</a:t>
            </a:r>
          </a:p>
          <a:p>
            <a:r>
              <a:rPr lang="en-US" sz="1800" dirty="0">
                <a:cs typeface="Calibri"/>
              </a:rPr>
              <a:t>The data/reports reflect the data included in HMIS – recognizing that CES data quality has improved since the compilation of these reports. </a:t>
            </a:r>
          </a:p>
        </p:txBody>
      </p:sp>
      <p:sp>
        <p:nvSpPr>
          <p:cNvPr id="4" name="Footer Placeholder 3"/>
          <p:cNvSpPr>
            <a:spLocks noGrp="1"/>
          </p:cNvSpPr>
          <p:nvPr>
            <p:ph type="ftr" sz="quarter" idx="3"/>
          </p:nvPr>
        </p:nvSpPr>
        <p:spPr/>
        <p:txBody>
          <a:bodyPr/>
          <a:lstStyle/>
          <a:p>
            <a:r>
              <a:rPr lang="en-US" dirty="0"/>
              <a:t>Hennepin County</a:t>
            </a:r>
          </a:p>
        </p:txBody>
      </p:sp>
      <p:sp>
        <p:nvSpPr>
          <p:cNvPr id="5" name="Content Placeholder 3">
            <a:extLst>
              <a:ext uri="{FF2B5EF4-FFF2-40B4-BE49-F238E27FC236}">
                <a16:creationId xmlns:a16="http://schemas.microsoft.com/office/drawing/2014/main" id="{1115734A-2FEA-41EE-A07A-3D98D72F3149}"/>
              </a:ext>
            </a:extLst>
          </p:cNvPr>
          <p:cNvSpPr txBox="1">
            <a:spLocks/>
          </p:cNvSpPr>
          <p:nvPr/>
        </p:nvSpPr>
        <p:spPr>
          <a:xfrm>
            <a:off x="5581650" y="1815479"/>
            <a:ext cx="5181600" cy="435133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rgbClr val="113C66"/>
                </a:solidFill>
                <a:cs typeface="Calibri"/>
              </a:rPr>
              <a:t>The following data sets have the filters frozen due to data privacy.  Any set of responses under 5 cannot be shared due to data privacy concerns. We have tried to identify occurrences when a small number may make the data look out of scale.</a:t>
            </a:r>
          </a:p>
          <a:p>
            <a:endParaRPr lang="en-US" sz="1800" dirty="0">
              <a:solidFill>
                <a:srgbClr val="113C66"/>
              </a:solidFill>
              <a:cs typeface="Calibri"/>
            </a:endParaRPr>
          </a:p>
          <a:p>
            <a:pPr marL="285750" indent="-285750">
              <a:buFont typeface="Arial" panose="020B0604020202020204" pitchFamily="34" charset="0"/>
              <a:buChar char="•"/>
            </a:pPr>
            <a:r>
              <a:rPr lang="en-US" sz="1800" dirty="0">
                <a:solidFill>
                  <a:srgbClr val="113C66"/>
                </a:solidFill>
                <a:cs typeface="Calibri"/>
              </a:rPr>
              <a:t>There are many options for filtering, but we chose to focus primarily on household type and race in these slides.  </a:t>
            </a:r>
          </a:p>
          <a:p>
            <a:pPr marL="285750" indent="-285750">
              <a:buFont typeface="Arial" panose="020B0604020202020204" pitchFamily="34" charset="0"/>
              <a:buChar char="•"/>
            </a:pPr>
            <a:endParaRPr lang="en-US" sz="1800" dirty="0">
              <a:solidFill>
                <a:srgbClr val="113C66"/>
              </a:solidFill>
              <a:cs typeface="Calibri"/>
            </a:endParaRPr>
          </a:p>
          <a:p>
            <a:pPr marL="285750" indent="-285750">
              <a:buFont typeface="Arial" panose="020B0604020202020204" pitchFamily="34" charset="0"/>
              <a:buChar char="•"/>
            </a:pPr>
            <a:r>
              <a:rPr lang="en-US" sz="1800" dirty="0">
                <a:solidFill>
                  <a:srgbClr val="113C66"/>
                </a:solidFill>
                <a:cs typeface="Calibri"/>
              </a:rPr>
              <a:t>Notes on each page are relevant to the most recent reporting period (April 2019 – March 2020)</a:t>
            </a:r>
          </a:p>
        </p:txBody>
      </p:sp>
    </p:spTree>
    <p:extLst>
      <p:ext uri="{BB962C8B-B14F-4D97-AF65-F5344CB8AC3E}">
        <p14:creationId xmlns:p14="http://schemas.microsoft.com/office/powerpoint/2010/main" val="2379392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1BC33E-826D-4745-A564-353D91EF983D}"/>
              </a:ext>
            </a:extLst>
          </p:cNvPr>
          <p:cNvSpPr>
            <a:spLocks noGrp="1"/>
          </p:cNvSpPr>
          <p:nvPr>
            <p:ph type="ftr" sz="quarter" idx="3"/>
          </p:nvPr>
        </p:nvSpPr>
        <p:spPr/>
        <p:txBody>
          <a:bodyPr/>
          <a:lstStyle/>
          <a:p>
            <a:r>
              <a:rPr lang="en-US"/>
              <a:t>Hennepin County</a:t>
            </a:r>
            <a:endParaRPr lang="en-US" dirty="0"/>
          </a:p>
        </p:txBody>
      </p:sp>
      <p:sp>
        <p:nvSpPr>
          <p:cNvPr id="9" name="Title 1">
            <a:extLst>
              <a:ext uri="{FF2B5EF4-FFF2-40B4-BE49-F238E27FC236}">
                <a16:creationId xmlns:a16="http://schemas.microsoft.com/office/drawing/2014/main" id="{E6D410FD-B01B-48F6-B611-A2A9D43AD2B4}"/>
              </a:ext>
            </a:extLst>
          </p:cNvPr>
          <p:cNvSpPr>
            <a:spLocks noGrp="1"/>
          </p:cNvSpPr>
          <p:nvPr>
            <p:ph type="title"/>
          </p:nvPr>
        </p:nvSpPr>
        <p:spPr>
          <a:xfrm>
            <a:off x="838200" y="365125"/>
            <a:ext cx="10515600" cy="1325563"/>
          </a:xfrm>
        </p:spPr>
        <p:txBody>
          <a:bodyPr/>
          <a:lstStyle/>
          <a:p>
            <a:r>
              <a:rPr lang="en-US" dirty="0"/>
              <a:t>Definition– Current Referral to Housed</a:t>
            </a:r>
          </a:p>
        </p:txBody>
      </p:sp>
      <p:sp>
        <p:nvSpPr>
          <p:cNvPr id="10" name="Content Placeholder 2">
            <a:extLst>
              <a:ext uri="{FF2B5EF4-FFF2-40B4-BE49-F238E27FC236}">
                <a16:creationId xmlns:a16="http://schemas.microsoft.com/office/drawing/2014/main" id="{86F1C9AE-BA98-423E-AD14-C18F6B47CFD7}"/>
              </a:ext>
            </a:extLst>
          </p:cNvPr>
          <p:cNvSpPr txBox="1">
            <a:spLocks/>
          </p:cNvSpPr>
          <p:nvPr/>
        </p:nvSpPr>
        <p:spPr>
          <a:xfrm>
            <a:off x="838200" y="1825625"/>
            <a:ext cx="5181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The following notes refer to slides 27-32.</a:t>
            </a:r>
          </a:p>
          <a:p>
            <a:pPr marL="0" indent="0">
              <a:buNone/>
            </a:pPr>
            <a:r>
              <a:rPr lang="en-US" dirty="0"/>
              <a:t>Current Referral to Housed is the number of days between the CES referral to the provider and the date housed by the provider. </a:t>
            </a:r>
            <a:endParaRPr lang="en-US" dirty="0">
              <a:cs typeface="Calibri"/>
            </a:endParaRPr>
          </a:p>
        </p:txBody>
      </p:sp>
      <p:sp>
        <p:nvSpPr>
          <p:cNvPr id="11" name="Content Placeholder 3">
            <a:extLst>
              <a:ext uri="{FF2B5EF4-FFF2-40B4-BE49-F238E27FC236}">
                <a16:creationId xmlns:a16="http://schemas.microsoft.com/office/drawing/2014/main" id="{8BE64CB3-B7F9-49F6-BE74-6A877DCE8BCE}"/>
              </a:ext>
            </a:extLst>
          </p:cNvPr>
          <p:cNvSpPr txBox="1">
            <a:spLocks/>
          </p:cNvSpPr>
          <p:nvPr/>
        </p:nvSpPr>
        <p:spPr>
          <a:xfrm>
            <a:off x="6172200" y="1825625"/>
            <a:ext cx="5181600" cy="435133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a:extLst>
              <a:ext uri="{FF2B5EF4-FFF2-40B4-BE49-F238E27FC236}">
                <a16:creationId xmlns:a16="http://schemas.microsoft.com/office/drawing/2014/main" id="{4EAC72DD-25EF-4578-B096-95E06986568A}"/>
              </a:ext>
            </a:extLst>
          </p:cNvPr>
          <p:cNvSpPr/>
          <p:nvPr/>
        </p:nvSpPr>
        <p:spPr>
          <a:xfrm>
            <a:off x="6095999" y="1690688"/>
            <a:ext cx="5181599" cy="3477875"/>
          </a:xfrm>
          <a:prstGeom prst="rect">
            <a:avLst/>
          </a:prstGeom>
        </p:spPr>
        <p:txBody>
          <a:bodyPr wrap="square">
            <a:spAutoFit/>
          </a:bodyPr>
          <a:lstStyle/>
          <a:p>
            <a:r>
              <a:rPr lang="en-US" sz="2400" dirty="0">
                <a:solidFill>
                  <a:srgbClr val="113C66"/>
                </a:solidFill>
                <a:cs typeface="Calibri" panose="020F0502020204030204"/>
              </a:rPr>
              <a:t>Time periods reviewed are:</a:t>
            </a:r>
          </a:p>
          <a:p>
            <a:pPr marL="914400" lvl="1" indent="-457200">
              <a:buFont typeface="Arial" panose="020B0604020202020204" pitchFamily="34" charset="0"/>
              <a:buChar char="•"/>
            </a:pPr>
            <a:r>
              <a:rPr lang="en-US" sz="2800" dirty="0">
                <a:cs typeface="Calibri" panose="020F0502020204030204"/>
              </a:rPr>
              <a:t>July 2018 – June 2019</a:t>
            </a:r>
          </a:p>
          <a:p>
            <a:pPr marL="914400" lvl="1" indent="-457200">
              <a:buFont typeface="Arial" panose="020B0604020202020204" pitchFamily="34" charset="0"/>
              <a:buChar char="•"/>
            </a:pPr>
            <a:r>
              <a:rPr lang="en-US" sz="2800" dirty="0">
                <a:cs typeface="Calibri" panose="020F0502020204030204"/>
              </a:rPr>
              <a:t>October 2018 – September 2019</a:t>
            </a:r>
          </a:p>
          <a:p>
            <a:pPr marL="914400" lvl="1" indent="-457200">
              <a:buFont typeface="Arial" panose="020B0604020202020204" pitchFamily="34" charset="0"/>
              <a:buChar char="•"/>
            </a:pPr>
            <a:r>
              <a:rPr lang="en-US" sz="2800" dirty="0">
                <a:cs typeface="Calibri" panose="020F0502020204030204"/>
              </a:rPr>
              <a:t>January 2019 – December 2019</a:t>
            </a:r>
          </a:p>
          <a:p>
            <a:pPr marL="914400" lvl="1" indent="-457200">
              <a:buFont typeface="Arial" panose="020B0604020202020204" pitchFamily="34" charset="0"/>
              <a:buChar char="•"/>
            </a:pPr>
            <a:r>
              <a:rPr lang="en-US" sz="2800" dirty="0">
                <a:cs typeface="Calibri" panose="020F0502020204030204"/>
              </a:rPr>
              <a:t>April 2019 – March 23, 2020</a:t>
            </a:r>
          </a:p>
        </p:txBody>
      </p:sp>
    </p:spTree>
    <p:extLst>
      <p:ext uri="{BB962C8B-B14F-4D97-AF65-F5344CB8AC3E}">
        <p14:creationId xmlns:p14="http://schemas.microsoft.com/office/powerpoint/2010/main" val="517582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62D104-1AF8-4954-8226-4C8D25A13ABB}"/>
              </a:ext>
            </a:extLst>
          </p:cNvPr>
          <p:cNvSpPr>
            <a:spLocks noGrp="1"/>
          </p:cNvSpPr>
          <p:nvPr>
            <p:ph type="ftr" sz="quarter" idx="3"/>
          </p:nvPr>
        </p:nvSpPr>
        <p:spPr/>
        <p:txBody>
          <a:bodyPr/>
          <a:lstStyle/>
          <a:p>
            <a:r>
              <a:rPr lang="en-US"/>
              <a:t>Hennepin County</a:t>
            </a:r>
            <a:endParaRPr lang="en-US" dirty="0"/>
          </a:p>
        </p:txBody>
      </p:sp>
      <p:pic>
        <p:nvPicPr>
          <p:cNvPr id="7" name="Picture 6">
            <a:extLst>
              <a:ext uri="{FF2B5EF4-FFF2-40B4-BE49-F238E27FC236}">
                <a16:creationId xmlns:a16="http://schemas.microsoft.com/office/drawing/2014/main" id="{49DD5298-5F1B-4C40-8DB1-A233D60573AB}"/>
              </a:ext>
            </a:extLst>
          </p:cNvPr>
          <p:cNvPicPr>
            <a:picLocks noChangeAspect="1"/>
          </p:cNvPicPr>
          <p:nvPr/>
        </p:nvPicPr>
        <p:blipFill>
          <a:blip r:embed="rId2"/>
          <a:stretch>
            <a:fillRect/>
          </a:stretch>
        </p:blipFill>
        <p:spPr>
          <a:xfrm>
            <a:off x="70103" y="0"/>
            <a:ext cx="12051793" cy="6858000"/>
          </a:xfrm>
          <a:prstGeom prst="rect">
            <a:avLst/>
          </a:prstGeom>
        </p:spPr>
      </p:pic>
    </p:spTree>
    <p:extLst>
      <p:ext uri="{BB962C8B-B14F-4D97-AF65-F5344CB8AC3E}">
        <p14:creationId xmlns:p14="http://schemas.microsoft.com/office/powerpoint/2010/main" val="818445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CC5F5B-229D-4701-B6C6-0161307BEAEC}"/>
              </a:ext>
            </a:extLst>
          </p:cNvPr>
          <p:cNvSpPr>
            <a:spLocks noGrp="1"/>
          </p:cNvSpPr>
          <p:nvPr>
            <p:ph type="ftr" sz="quarter" idx="3"/>
          </p:nvPr>
        </p:nvSpPr>
        <p:spPr/>
        <p:txBody>
          <a:bodyPr/>
          <a:lstStyle/>
          <a:p>
            <a:r>
              <a:rPr lang="en-US"/>
              <a:t>Hennepin County</a:t>
            </a:r>
            <a:endParaRPr lang="en-US" dirty="0"/>
          </a:p>
        </p:txBody>
      </p:sp>
      <p:pic>
        <p:nvPicPr>
          <p:cNvPr id="7" name="Picture 6">
            <a:extLst>
              <a:ext uri="{FF2B5EF4-FFF2-40B4-BE49-F238E27FC236}">
                <a16:creationId xmlns:a16="http://schemas.microsoft.com/office/drawing/2014/main" id="{FF5489D6-F401-40C7-9E55-CD81B175D162}"/>
              </a:ext>
            </a:extLst>
          </p:cNvPr>
          <p:cNvPicPr>
            <a:picLocks noChangeAspect="1"/>
          </p:cNvPicPr>
          <p:nvPr/>
        </p:nvPicPr>
        <p:blipFill>
          <a:blip r:embed="rId2"/>
          <a:stretch>
            <a:fillRect/>
          </a:stretch>
        </p:blipFill>
        <p:spPr>
          <a:xfrm>
            <a:off x="88392" y="0"/>
            <a:ext cx="12015216" cy="6858000"/>
          </a:xfrm>
          <a:prstGeom prst="rect">
            <a:avLst/>
          </a:prstGeom>
        </p:spPr>
      </p:pic>
    </p:spTree>
    <p:extLst>
      <p:ext uri="{BB962C8B-B14F-4D97-AF65-F5344CB8AC3E}">
        <p14:creationId xmlns:p14="http://schemas.microsoft.com/office/powerpoint/2010/main" val="50060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3D6C534-7D38-4833-BEA7-EAAF4ADA2367}"/>
              </a:ext>
            </a:extLst>
          </p:cNvPr>
          <p:cNvSpPr>
            <a:spLocks noGrp="1"/>
          </p:cNvSpPr>
          <p:nvPr>
            <p:ph type="ftr" sz="quarter" idx="3"/>
          </p:nvPr>
        </p:nvSpPr>
        <p:spPr/>
        <p:txBody>
          <a:bodyPr/>
          <a:lstStyle/>
          <a:p>
            <a:r>
              <a:rPr lang="en-US"/>
              <a:t>Hennepin County</a:t>
            </a:r>
            <a:endParaRPr lang="en-US" dirty="0"/>
          </a:p>
        </p:txBody>
      </p:sp>
      <p:pic>
        <p:nvPicPr>
          <p:cNvPr id="7" name="Picture 6">
            <a:extLst>
              <a:ext uri="{FF2B5EF4-FFF2-40B4-BE49-F238E27FC236}">
                <a16:creationId xmlns:a16="http://schemas.microsoft.com/office/drawing/2014/main" id="{DC64A06A-3522-487B-93A4-7370D908C812}"/>
              </a:ext>
            </a:extLst>
          </p:cNvPr>
          <p:cNvPicPr>
            <a:picLocks noChangeAspect="1"/>
          </p:cNvPicPr>
          <p:nvPr/>
        </p:nvPicPr>
        <p:blipFill>
          <a:blip r:embed="rId2"/>
          <a:stretch>
            <a:fillRect/>
          </a:stretch>
        </p:blipFill>
        <p:spPr>
          <a:xfrm>
            <a:off x="127000" y="0"/>
            <a:ext cx="11938000" cy="6858000"/>
          </a:xfrm>
          <a:prstGeom prst="rect">
            <a:avLst/>
          </a:prstGeom>
        </p:spPr>
      </p:pic>
    </p:spTree>
    <p:extLst>
      <p:ext uri="{BB962C8B-B14F-4D97-AF65-F5344CB8AC3E}">
        <p14:creationId xmlns:p14="http://schemas.microsoft.com/office/powerpoint/2010/main" val="3689757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70D215-6516-4BA3-95B1-E552E461900D}"/>
              </a:ext>
            </a:extLst>
          </p:cNvPr>
          <p:cNvSpPr>
            <a:spLocks noGrp="1"/>
          </p:cNvSpPr>
          <p:nvPr>
            <p:ph type="ftr" sz="quarter" idx="3"/>
          </p:nvPr>
        </p:nvSpPr>
        <p:spPr/>
        <p:txBody>
          <a:bodyPr/>
          <a:lstStyle/>
          <a:p>
            <a:r>
              <a:rPr lang="en-US"/>
              <a:t>Hennepin County</a:t>
            </a:r>
            <a:endParaRPr lang="en-US" dirty="0"/>
          </a:p>
        </p:txBody>
      </p:sp>
      <p:pic>
        <p:nvPicPr>
          <p:cNvPr id="8" name="Picture 7">
            <a:extLst>
              <a:ext uri="{FF2B5EF4-FFF2-40B4-BE49-F238E27FC236}">
                <a16:creationId xmlns:a16="http://schemas.microsoft.com/office/drawing/2014/main" id="{9C486381-1739-454A-ABC7-60F5C559F8F6}"/>
              </a:ext>
            </a:extLst>
          </p:cNvPr>
          <p:cNvPicPr>
            <a:picLocks noChangeAspect="1"/>
          </p:cNvPicPr>
          <p:nvPr/>
        </p:nvPicPr>
        <p:blipFill>
          <a:blip r:embed="rId2"/>
          <a:stretch>
            <a:fillRect/>
          </a:stretch>
        </p:blipFill>
        <p:spPr>
          <a:xfrm>
            <a:off x="70103" y="0"/>
            <a:ext cx="12051793" cy="6858000"/>
          </a:xfrm>
          <a:prstGeom prst="rect">
            <a:avLst/>
          </a:prstGeom>
        </p:spPr>
      </p:pic>
    </p:spTree>
    <p:extLst>
      <p:ext uri="{BB962C8B-B14F-4D97-AF65-F5344CB8AC3E}">
        <p14:creationId xmlns:p14="http://schemas.microsoft.com/office/powerpoint/2010/main" val="3493147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436C2B3-6761-47AB-B895-D08F53D7D56B}"/>
              </a:ext>
            </a:extLst>
          </p:cNvPr>
          <p:cNvSpPr>
            <a:spLocks noGrp="1"/>
          </p:cNvSpPr>
          <p:nvPr>
            <p:ph type="ftr" sz="quarter" idx="3"/>
          </p:nvPr>
        </p:nvSpPr>
        <p:spPr/>
        <p:txBody>
          <a:bodyPr/>
          <a:lstStyle/>
          <a:p>
            <a:r>
              <a:rPr lang="en-US"/>
              <a:t>Hennepin County</a:t>
            </a:r>
            <a:endParaRPr lang="en-US" dirty="0"/>
          </a:p>
        </p:txBody>
      </p:sp>
      <p:pic>
        <p:nvPicPr>
          <p:cNvPr id="8" name="Picture 7">
            <a:extLst>
              <a:ext uri="{FF2B5EF4-FFF2-40B4-BE49-F238E27FC236}">
                <a16:creationId xmlns:a16="http://schemas.microsoft.com/office/drawing/2014/main" id="{855DBC4C-C8F2-4E00-AAC1-1A86C47046C6}"/>
              </a:ext>
            </a:extLst>
          </p:cNvPr>
          <p:cNvPicPr>
            <a:picLocks noChangeAspect="1"/>
          </p:cNvPicPr>
          <p:nvPr/>
        </p:nvPicPr>
        <p:blipFill>
          <a:blip r:embed="rId2"/>
          <a:stretch>
            <a:fillRect/>
          </a:stretch>
        </p:blipFill>
        <p:spPr>
          <a:xfrm>
            <a:off x="70103" y="0"/>
            <a:ext cx="12051793" cy="6858000"/>
          </a:xfrm>
          <a:prstGeom prst="rect">
            <a:avLst/>
          </a:prstGeom>
        </p:spPr>
      </p:pic>
    </p:spTree>
    <p:extLst>
      <p:ext uri="{BB962C8B-B14F-4D97-AF65-F5344CB8AC3E}">
        <p14:creationId xmlns:p14="http://schemas.microsoft.com/office/powerpoint/2010/main" val="1920382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4AA88A-39E8-4446-937E-C72FEF03BF66}"/>
              </a:ext>
            </a:extLst>
          </p:cNvPr>
          <p:cNvSpPr>
            <a:spLocks noGrp="1"/>
          </p:cNvSpPr>
          <p:nvPr>
            <p:ph type="ftr" sz="quarter" idx="3"/>
          </p:nvPr>
        </p:nvSpPr>
        <p:spPr/>
        <p:txBody>
          <a:bodyPr/>
          <a:lstStyle/>
          <a:p>
            <a:r>
              <a:rPr lang="en-US"/>
              <a:t>Hennepin County</a:t>
            </a:r>
            <a:endParaRPr lang="en-US" dirty="0"/>
          </a:p>
        </p:txBody>
      </p:sp>
      <p:pic>
        <p:nvPicPr>
          <p:cNvPr id="8" name="Picture 7">
            <a:extLst>
              <a:ext uri="{FF2B5EF4-FFF2-40B4-BE49-F238E27FC236}">
                <a16:creationId xmlns:a16="http://schemas.microsoft.com/office/drawing/2014/main" id="{9084D96B-592E-488C-A5CD-86FE4D7D3BE7}"/>
              </a:ext>
            </a:extLst>
          </p:cNvPr>
          <p:cNvPicPr>
            <a:picLocks noChangeAspect="1"/>
          </p:cNvPicPr>
          <p:nvPr/>
        </p:nvPicPr>
        <p:blipFill>
          <a:blip r:embed="rId2"/>
          <a:stretch>
            <a:fillRect/>
          </a:stretch>
        </p:blipFill>
        <p:spPr>
          <a:xfrm>
            <a:off x="79247" y="0"/>
            <a:ext cx="12033505" cy="6858000"/>
          </a:xfrm>
          <a:prstGeom prst="rect">
            <a:avLst/>
          </a:prstGeom>
        </p:spPr>
      </p:pic>
    </p:spTree>
    <p:extLst>
      <p:ext uri="{BB962C8B-B14F-4D97-AF65-F5344CB8AC3E}">
        <p14:creationId xmlns:p14="http://schemas.microsoft.com/office/powerpoint/2010/main" val="240816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lients Counts by Days Grouping, Average Days by Race, slicer, slicer, slicer, textbox, Reset, Forward, Back, textbox, actionButton, textbox, basicShape, image, textbox,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Referral and Housed</a:t>
            </a:r>
          </a:p>
        </p:txBody>
      </p:sp>
      <p:sp>
        <p:nvSpPr>
          <p:cNvPr id="5" name="TextBox 4">
            <a:extLst>
              <a:ext uri="{FF2B5EF4-FFF2-40B4-BE49-F238E27FC236}">
                <a16:creationId xmlns:a16="http://schemas.microsoft.com/office/drawing/2014/main" id="{BF8395A4-582D-4D1D-9B0B-C7BC64DF0635}"/>
              </a:ext>
            </a:extLst>
          </p:cNvPr>
          <p:cNvSpPr txBox="1"/>
          <p:nvPr/>
        </p:nvSpPr>
        <p:spPr>
          <a:xfrm>
            <a:off x="194330" y="4343400"/>
            <a:ext cx="1907177" cy="338554"/>
          </a:xfrm>
          <a:prstGeom prst="rect">
            <a:avLst/>
          </a:prstGeom>
          <a:solidFill>
            <a:srgbClr val="4472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rPr>
              <a:t>Chronic</a:t>
            </a:r>
          </a:p>
        </p:txBody>
      </p:sp>
      <p:sp>
        <p:nvSpPr>
          <p:cNvPr id="6" name="TextBox 5">
            <a:extLst>
              <a:ext uri="{FF2B5EF4-FFF2-40B4-BE49-F238E27FC236}">
                <a16:creationId xmlns:a16="http://schemas.microsoft.com/office/drawing/2014/main" id="{76B5D565-EF15-4A57-8F90-66123379AA02}"/>
              </a:ext>
            </a:extLst>
          </p:cNvPr>
          <p:cNvSpPr txBox="1"/>
          <p:nvPr/>
        </p:nvSpPr>
        <p:spPr>
          <a:xfrm>
            <a:off x="95250" y="4841748"/>
            <a:ext cx="2105339" cy="1600438"/>
          </a:xfrm>
          <a:prstGeom prst="rect">
            <a:avLst/>
          </a:prstGeom>
          <a:solidFill>
            <a:srgbClr val="4472C4"/>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NOTES:  165 Chronically homeless HHs.  Black or African American chronic HHs experienced the longest length of time between referral and date housed.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D4945D-3087-492E-A3EA-61C99A258A15}"/>
              </a:ext>
            </a:extLst>
          </p:cNvPr>
          <p:cNvSpPr>
            <a:spLocks noGrp="1"/>
          </p:cNvSpPr>
          <p:nvPr>
            <p:ph type="ftr" sz="quarter" idx="3"/>
          </p:nvPr>
        </p:nvSpPr>
        <p:spPr/>
        <p:txBody>
          <a:bodyPr/>
          <a:lstStyle/>
          <a:p>
            <a:r>
              <a:rPr lang="en-US"/>
              <a:t>Hennepin County</a:t>
            </a:r>
            <a:endParaRPr lang="en-US" dirty="0"/>
          </a:p>
        </p:txBody>
      </p:sp>
      <p:sp>
        <p:nvSpPr>
          <p:cNvPr id="4" name="Title 1">
            <a:extLst>
              <a:ext uri="{FF2B5EF4-FFF2-40B4-BE49-F238E27FC236}">
                <a16:creationId xmlns:a16="http://schemas.microsoft.com/office/drawing/2014/main" id="{1DB2C4CA-1D26-4315-B247-E571DB3D7E80}"/>
              </a:ext>
            </a:extLst>
          </p:cNvPr>
          <p:cNvSpPr>
            <a:spLocks noGrp="1"/>
          </p:cNvSpPr>
          <p:nvPr>
            <p:ph type="title"/>
          </p:nvPr>
        </p:nvSpPr>
        <p:spPr>
          <a:xfrm>
            <a:off x="838200" y="365125"/>
            <a:ext cx="10515600" cy="1325563"/>
          </a:xfrm>
        </p:spPr>
        <p:txBody>
          <a:bodyPr/>
          <a:lstStyle/>
          <a:p>
            <a:r>
              <a:rPr lang="en-US" dirty="0"/>
              <a:t>Definition– Project Entry to Housed</a:t>
            </a:r>
          </a:p>
        </p:txBody>
      </p:sp>
      <p:sp>
        <p:nvSpPr>
          <p:cNvPr id="5" name="Content Placeholder 2">
            <a:extLst>
              <a:ext uri="{FF2B5EF4-FFF2-40B4-BE49-F238E27FC236}">
                <a16:creationId xmlns:a16="http://schemas.microsoft.com/office/drawing/2014/main" id="{E7C123F6-0C37-40BF-9A29-8571C01D864F}"/>
              </a:ext>
            </a:extLst>
          </p:cNvPr>
          <p:cNvSpPr txBox="1">
            <a:spLocks/>
          </p:cNvSpPr>
          <p:nvPr/>
        </p:nvSpPr>
        <p:spPr>
          <a:xfrm>
            <a:off x="838200" y="1825625"/>
            <a:ext cx="5181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The following notes refer to slides 34-36.</a:t>
            </a:r>
          </a:p>
          <a:p>
            <a:pPr marL="0" indent="0">
              <a:buNone/>
            </a:pPr>
            <a:r>
              <a:rPr lang="en-US" dirty="0"/>
              <a:t>Project Entry to Housed is the number of days between the date the household was entered into the housing program and the date the household was housed.</a:t>
            </a:r>
          </a:p>
        </p:txBody>
      </p:sp>
      <p:sp>
        <p:nvSpPr>
          <p:cNvPr id="6" name="Content Placeholder 3">
            <a:extLst>
              <a:ext uri="{FF2B5EF4-FFF2-40B4-BE49-F238E27FC236}">
                <a16:creationId xmlns:a16="http://schemas.microsoft.com/office/drawing/2014/main" id="{0CF17661-0973-486A-A7B1-BA69A48F9B7C}"/>
              </a:ext>
            </a:extLst>
          </p:cNvPr>
          <p:cNvSpPr txBox="1">
            <a:spLocks/>
          </p:cNvSpPr>
          <p:nvPr/>
        </p:nvSpPr>
        <p:spPr>
          <a:xfrm>
            <a:off x="6172200" y="1825625"/>
            <a:ext cx="5181600" cy="435133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13C66"/>
                </a:solidFill>
                <a:cs typeface="Calibri" panose="020F0502020204030204"/>
              </a:rPr>
              <a:t>Time periods reviewed are:</a:t>
            </a:r>
          </a:p>
          <a:p>
            <a:pPr marL="914400" lvl="1" indent="-457200">
              <a:buFont typeface="Arial" panose="020B0604020202020204" pitchFamily="34" charset="0"/>
              <a:buChar char="•"/>
            </a:pPr>
            <a:r>
              <a:rPr lang="en-US" sz="2800" dirty="0">
                <a:cs typeface="Calibri" panose="020F0502020204030204"/>
              </a:rPr>
              <a:t>July 2018 – June 2019</a:t>
            </a:r>
          </a:p>
          <a:p>
            <a:pPr marL="914400" lvl="1" indent="-457200">
              <a:buFont typeface="Arial" panose="020B0604020202020204" pitchFamily="34" charset="0"/>
              <a:buChar char="•"/>
            </a:pPr>
            <a:r>
              <a:rPr lang="en-US" sz="2800" dirty="0">
                <a:cs typeface="Calibri" panose="020F0502020204030204"/>
              </a:rPr>
              <a:t>October 2018 – September 2019</a:t>
            </a:r>
          </a:p>
          <a:p>
            <a:pPr marL="914400" lvl="1" indent="-457200">
              <a:buFont typeface="Arial" panose="020B0604020202020204" pitchFamily="34" charset="0"/>
              <a:buChar char="•"/>
            </a:pPr>
            <a:r>
              <a:rPr lang="en-US" sz="2800" dirty="0">
                <a:cs typeface="Calibri" panose="020F0502020204030204"/>
              </a:rPr>
              <a:t>January 2019 – December 2019</a:t>
            </a:r>
          </a:p>
          <a:p>
            <a:pPr marL="914400" lvl="1" indent="-457200">
              <a:buFont typeface="Arial" panose="020B0604020202020204" pitchFamily="34" charset="0"/>
              <a:buChar char="•"/>
            </a:pPr>
            <a:r>
              <a:rPr lang="en-US" sz="2800" dirty="0">
                <a:cs typeface="Calibri" panose="020F0502020204030204"/>
              </a:rPr>
              <a:t>April 2019 – March 23, 2020</a:t>
            </a:r>
          </a:p>
          <a:p>
            <a:endParaRPr lang="en-US" dirty="0">
              <a:cs typeface="Calibri" panose="020F0502020204030204"/>
            </a:endParaRPr>
          </a:p>
        </p:txBody>
      </p:sp>
    </p:spTree>
    <p:extLst>
      <p:ext uri="{BB962C8B-B14F-4D97-AF65-F5344CB8AC3E}">
        <p14:creationId xmlns:p14="http://schemas.microsoft.com/office/powerpoint/2010/main" val="1635523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0FD4-B282-4C4E-8A63-1F3D41A96AC9}"/>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EE832569-A767-4E5A-B66A-5B5E69222FC8}"/>
              </a:ext>
            </a:extLst>
          </p:cNvPr>
          <p:cNvSpPr>
            <a:spLocks noGrp="1"/>
          </p:cNvSpPr>
          <p:nvPr>
            <p:ph type="ftr" sz="quarter" idx="3"/>
          </p:nvPr>
        </p:nvSpPr>
        <p:spPr/>
        <p:txBody>
          <a:bodyPr/>
          <a:lstStyle/>
          <a:p>
            <a:r>
              <a:rPr lang="en-US"/>
              <a:t>Hennepin County</a:t>
            </a:r>
            <a:endParaRPr lang="en-US" dirty="0"/>
          </a:p>
        </p:txBody>
      </p:sp>
      <p:pic>
        <p:nvPicPr>
          <p:cNvPr id="7" name="Picture 6">
            <a:extLst>
              <a:ext uri="{FF2B5EF4-FFF2-40B4-BE49-F238E27FC236}">
                <a16:creationId xmlns:a16="http://schemas.microsoft.com/office/drawing/2014/main" id="{38CBCD69-796A-44F4-80E8-EC7EA5AACEFF}"/>
              </a:ext>
            </a:extLst>
          </p:cNvPr>
          <p:cNvPicPr>
            <a:picLocks noChangeAspect="1"/>
          </p:cNvPicPr>
          <p:nvPr/>
        </p:nvPicPr>
        <p:blipFill>
          <a:blip r:embed="rId2"/>
          <a:stretch>
            <a:fillRect/>
          </a:stretch>
        </p:blipFill>
        <p:spPr>
          <a:xfrm>
            <a:off x="70103" y="0"/>
            <a:ext cx="12051793" cy="6858000"/>
          </a:xfrm>
          <a:prstGeom prst="rect">
            <a:avLst/>
          </a:prstGeom>
        </p:spPr>
      </p:pic>
    </p:spTree>
    <p:extLst>
      <p:ext uri="{BB962C8B-B14F-4D97-AF65-F5344CB8AC3E}">
        <p14:creationId xmlns:p14="http://schemas.microsoft.com/office/powerpoint/2010/main" val="378187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Vacancy to Referral</a:t>
            </a:r>
          </a:p>
        </p:txBody>
      </p:sp>
      <p:sp>
        <p:nvSpPr>
          <p:cNvPr id="3" name="Content Placeholder 2"/>
          <p:cNvSpPr>
            <a:spLocks noGrp="1"/>
          </p:cNvSpPr>
          <p:nvPr>
            <p:ph sz="quarter" idx="13"/>
          </p:nvPr>
        </p:nvSpPr>
        <p:spPr/>
        <p:txBody>
          <a:bodyPr>
            <a:normAutofit fontScale="92500" lnSpcReduction="10000"/>
          </a:bodyPr>
          <a:lstStyle/>
          <a:p>
            <a:pPr marL="0" indent="0">
              <a:buNone/>
            </a:pPr>
            <a:r>
              <a:rPr lang="en-US" dirty="0"/>
              <a:t>The following notes refer to slides 5-7. </a:t>
            </a:r>
          </a:p>
          <a:p>
            <a:pPr marL="0" indent="0">
              <a:buNone/>
            </a:pPr>
            <a:r>
              <a:rPr lang="en-US" dirty="0"/>
              <a:t>Vacancy to referral includes the time between the date of the "vacancy request" submitted by the housing provider to CES and the date the referral was made to the housing provider by the HC CES priority list manager.</a:t>
            </a:r>
            <a:endParaRPr lang="en-US" dirty="0">
              <a:cs typeface="Calibri"/>
            </a:endParaRPr>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9" name="TextBox 8">
            <a:extLst>
              <a:ext uri="{FF2B5EF4-FFF2-40B4-BE49-F238E27FC236}">
                <a16:creationId xmlns:a16="http://schemas.microsoft.com/office/drawing/2014/main" id="{D8D2781D-0B51-4644-850A-01B89D829934}"/>
              </a:ext>
            </a:extLst>
          </p:cNvPr>
          <p:cNvSpPr txBox="1"/>
          <p:nvPr/>
        </p:nvSpPr>
        <p:spPr>
          <a:xfrm>
            <a:off x="6010275" y="1828800"/>
            <a:ext cx="5372100" cy="3385542"/>
          </a:xfrm>
          <a:prstGeom prst="rect">
            <a:avLst/>
          </a:prstGeom>
          <a:noFill/>
        </p:spPr>
        <p:txBody>
          <a:bodyPr wrap="square" rtlCol="0">
            <a:spAutoFit/>
          </a:bodyPr>
          <a:lstStyle/>
          <a:p>
            <a:pPr lvl="1"/>
            <a:r>
              <a:rPr lang="en-US" sz="2800" dirty="0">
                <a:cs typeface="Calibri"/>
              </a:rPr>
              <a:t>Time periods reviewed are:</a:t>
            </a:r>
          </a:p>
          <a:p>
            <a:pPr marL="742950" lvl="1" indent="-285750">
              <a:buFont typeface="Arial" panose="020B0604020202020204" pitchFamily="34" charset="0"/>
              <a:buChar char="•"/>
            </a:pPr>
            <a:r>
              <a:rPr lang="en-US" sz="2800" dirty="0">
                <a:cs typeface="Calibri"/>
              </a:rPr>
              <a:t>July 2018 – June 2019</a:t>
            </a:r>
          </a:p>
          <a:p>
            <a:pPr marL="742950" lvl="1" indent="-285750">
              <a:buFont typeface="Arial" panose="020B0604020202020204" pitchFamily="34" charset="0"/>
              <a:buChar char="•"/>
            </a:pPr>
            <a:r>
              <a:rPr lang="en-US" sz="2800" dirty="0">
                <a:cs typeface="Calibri"/>
              </a:rPr>
              <a:t>October 2018 – September 2019</a:t>
            </a:r>
          </a:p>
          <a:p>
            <a:pPr marL="742950" lvl="1" indent="-285750">
              <a:buFont typeface="Arial" panose="020B0604020202020204" pitchFamily="34" charset="0"/>
              <a:buChar char="•"/>
            </a:pPr>
            <a:r>
              <a:rPr lang="en-US" sz="2800" dirty="0">
                <a:cs typeface="Calibri"/>
              </a:rPr>
              <a:t>January 2019 – December 2019</a:t>
            </a:r>
          </a:p>
          <a:p>
            <a:pPr marL="742950" lvl="1" indent="-285750">
              <a:buFont typeface="Arial" panose="020B0604020202020204" pitchFamily="34" charset="0"/>
              <a:buChar char="•"/>
            </a:pPr>
            <a:r>
              <a:rPr lang="en-US" sz="2800" dirty="0">
                <a:cs typeface="Calibri"/>
              </a:rPr>
              <a:t>April 2019 – March 23, 2020</a:t>
            </a:r>
          </a:p>
          <a:p>
            <a:endParaRPr lang="en-US" dirty="0"/>
          </a:p>
        </p:txBody>
      </p:sp>
    </p:spTree>
    <p:extLst>
      <p:ext uri="{BB962C8B-B14F-4D97-AF65-F5344CB8AC3E}">
        <p14:creationId xmlns:p14="http://schemas.microsoft.com/office/powerpoint/2010/main" val="797419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0934C7-BA30-4627-A899-6022A6BCFC9A}"/>
              </a:ext>
            </a:extLst>
          </p:cNvPr>
          <p:cNvSpPr>
            <a:spLocks noGrp="1"/>
          </p:cNvSpPr>
          <p:nvPr>
            <p:ph type="ftr" sz="quarter" idx="3"/>
          </p:nvPr>
        </p:nvSpPr>
        <p:spPr/>
        <p:txBody>
          <a:bodyPr/>
          <a:lstStyle/>
          <a:p>
            <a:r>
              <a:rPr lang="en-US"/>
              <a:t>Hennepin County</a:t>
            </a:r>
            <a:endParaRPr lang="en-US" dirty="0"/>
          </a:p>
        </p:txBody>
      </p:sp>
      <p:pic>
        <p:nvPicPr>
          <p:cNvPr id="7" name="Picture 6">
            <a:extLst>
              <a:ext uri="{FF2B5EF4-FFF2-40B4-BE49-F238E27FC236}">
                <a16:creationId xmlns:a16="http://schemas.microsoft.com/office/drawing/2014/main" id="{81A8ADE9-E085-4C9A-BAEA-4F3410AF7D4D}"/>
              </a:ext>
            </a:extLst>
          </p:cNvPr>
          <p:cNvPicPr>
            <a:picLocks noChangeAspect="1"/>
          </p:cNvPicPr>
          <p:nvPr/>
        </p:nvPicPr>
        <p:blipFill>
          <a:blip r:embed="rId2"/>
          <a:stretch>
            <a:fillRect/>
          </a:stretch>
        </p:blipFill>
        <p:spPr>
          <a:xfrm>
            <a:off x="127000" y="0"/>
            <a:ext cx="11938000" cy="6858000"/>
          </a:xfrm>
          <a:prstGeom prst="rect">
            <a:avLst/>
          </a:prstGeom>
        </p:spPr>
      </p:pic>
    </p:spTree>
    <p:extLst>
      <p:ext uri="{BB962C8B-B14F-4D97-AF65-F5344CB8AC3E}">
        <p14:creationId xmlns:p14="http://schemas.microsoft.com/office/powerpoint/2010/main" val="130863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306BBF-1B14-498C-8E77-FE0143030B75}"/>
              </a:ext>
            </a:extLst>
          </p:cNvPr>
          <p:cNvSpPr>
            <a:spLocks noGrp="1"/>
          </p:cNvSpPr>
          <p:nvPr>
            <p:ph type="ftr" sz="quarter" idx="3"/>
          </p:nvPr>
        </p:nvSpPr>
        <p:spPr/>
        <p:txBody>
          <a:bodyPr/>
          <a:lstStyle/>
          <a:p>
            <a:r>
              <a:rPr lang="en-US"/>
              <a:t>Hennepin County</a:t>
            </a:r>
            <a:endParaRPr lang="en-US" dirty="0"/>
          </a:p>
        </p:txBody>
      </p:sp>
      <p:pic>
        <p:nvPicPr>
          <p:cNvPr id="7" name="Picture 6">
            <a:extLst>
              <a:ext uri="{FF2B5EF4-FFF2-40B4-BE49-F238E27FC236}">
                <a16:creationId xmlns:a16="http://schemas.microsoft.com/office/drawing/2014/main" id="{AFA906F6-00DB-4D80-AB37-476DCDEADFE0}"/>
              </a:ext>
            </a:extLst>
          </p:cNvPr>
          <p:cNvPicPr>
            <a:picLocks noChangeAspect="1"/>
          </p:cNvPicPr>
          <p:nvPr/>
        </p:nvPicPr>
        <p:blipFill>
          <a:blip r:embed="rId2"/>
          <a:stretch>
            <a:fillRect/>
          </a:stretch>
        </p:blipFill>
        <p:spPr>
          <a:xfrm>
            <a:off x="70103" y="0"/>
            <a:ext cx="12051793" cy="6858000"/>
          </a:xfrm>
          <a:prstGeom prst="rect">
            <a:avLst/>
          </a:prstGeom>
        </p:spPr>
      </p:pic>
    </p:spTree>
    <p:extLst>
      <p:ext uri="{BB962C8B-B14F-4D97-AF65-F5344CB8AC3E}">
        <p14:creationId xmlns:p14="http://schemas.microsoft.com/office/powerpoint/2010/main" val="4227347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C36CDA-455E-4D8B-9267-1CCCD7941143}"/>
              </a:ext>
            </a:extLst>
          </p:cNvPr>
          <p:cNvSpPr>
            <a:spLocks noGrp="1"/>
          </p:cNvSpPr>
          <p:nvPr>
            <p:ph type="ftr" sz="quarter" idx="3"/>
          </p:nvPr>
        </p:nvSpPr>
        <p:spPr/>
        <p:txBody>
          <a:bodyPr/>
          <a:lstStyle/>
          <a:p>
            <a:r>
              <a:rPr lang="en-US"/>
              <a:t>Hennepin County</a:t>
            </a:r>
            <a:endParaRPr lang="en-US" dirty="0"/>
          </a:p>
        </p:txBody>
      </p:sp>
      <p:pic>
        <p:nvPicPr>
          <p:cNvPr id="4" name="Picture" title="This slide contains the following visuals: textbox, actionButton, textbox, basicShape, image, textbox, textbox. Please refer to the notes on this slide for details.">
            <a:hlinkClick r:id="rId2"/>
            <a:extLst>
              <a:ext uri="{FF2B5EF4-FFF2-40B4-BE49-F238E27FC236}">
                <a16:creationId xmlns:a16="http://schemas.microsoft.com/office/drawing/2014/main" id="{5A770B5A-25F9-4BBA-9F09-A4C8D309A3D4}"/>
              </a:ext>
            </a:extLst>
          </p:cNvPr>
          <p:cNvPicPr>
            <a:picLocks noChangeAspect="1"/>
          </p:cNvPicPr>
          <p:nvPr/>
        </p:nvPicPr>
        <p:blipFill>
          <a:blip r:embed="rId3"/>
          <a:stretch>
            <a:fillRect/>
          </a:stretch>
        </p:blipFill>
        <p:spPr>
          <a:xfrm>
            <a:off x="319087" y="133138"/>
            <a:ext cx="11553825" cy="6591723"/>
          </a:xfrm>
          <a:prstGeom prst="rect">
            <a:avLst/>
          </a:prstGeom>
          <a:noFill/>
        </p:spPr>
      </p:pic>
    </p:spTree>
    <p:extLst>
      <p:ext uri="{BB962C8B-B14F-4D97-AF65-F5344CB8AC3E}">
        <p14:creationId xmlns:p14="http://schemas.microsoft.com/office/powerpoint/2010/main" val="3026013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r>
              <a:rPr lang="en-US" dirty="0">
                <a:hlinkClick r:id="rId3"/>
              </a:rPr>
              <a:t>Amy.Donohue@hennepin.us</a:t>
            </a:r>
            <a:r>
              <a:rPr lang="en-US" dirty="0"/>
              <a:t>,</a:t>
            </a:r>
          </a:p>
        </p:txBody>
      </p:sp>
      <p:sp>
        <p:nvSpPr>
          <p:cNvPr id="4" name="Text Placeholder 3"/>
          <p:cNvSpPr>
            <a:spLocks noGrp="1"/>
          </p:cNvSpPr>
          <p:nvPr>
            <p:ph type="body" sz="quarter" idx="15"/>
          </p:nvPr>
        </p:nvSpPr>
        <p:spPr/>
        <p:txBody>
          <a:bodyPr/>
          <a:lstStyle/>
          <a:p>
            <a:r>
              <a:rPr lang="en-US" dirty="0"/>
              <a:t>Amy Donohue</a:t>
            </a:r>
          </a:p>
        </p:txBody>
      </p:sp>
      <p:sp>
        <p:nvSpPr>
          <p:cNvPr id="5" name="Footer Placeholder 4"/>
          <p:cNvSpPr>
            <a:spLocks noGrp="1"/>
          </p:cNvSpPr>
          <p:nvPr>
            <p:ph type="ftr" sz="quarter" idx="3"/>
          </p:nvPr>
        </p:nvSpPr>
        <p:spPr>
          <a:xfrm>
            <a:off x="838199" y="6278136"/>
            <a:ext cx="8509001" cy="365125"/>
          </a:xfrm>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Tree>
    <p:extLst>
      <p:ext uri="{BB962C8B-B14F-4D97-AF65-F5344CB8AC3E}">
        <p14:creationId xmlns:p14="http://schemas.microsoft.com/office/powerpoint/2010/main" val="427950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838200" y="6291608"/>
            <a:ext cx="4114800" cy="365125"/>
          </a:xfrm>
        </p:spPr>
        <p:txBody>
          <a:bodyPr/>
          <a:lstStyle/>
          <a:p>
            <a:r>
              <a:rPr lang="en-US"/>
              <a:t>Hennepin County</a:t>
            </a:r>
            <a:endParaRPr lang="en-US" dirty="0"/>
          </a:p>
        </p:txBody>
      </p:sp>
      <p:pic>
        <p:nvPicPr>
          <p:cNvPr id="10" name="Picture 9">
            <a:extLst>
              <a:ext uri="{FF2B5EF4-FFF2-40B4-BE49-F238E27FC236}">
                <a16:creationId xmlns:a16="http://schemas.microsoft.com/office/drawing/2014/main" id="{A16085C6-F4F7-4611-A86A-4DF0A10B40DF}"/>
              </a:ext>
            </a:extLst>
          </p:cNvPr>
          <p:cNvPicPr>
            <a:picLocks noChangeAspect="1"/>
          </p:cNvPicPr>
          <p:nvPr/>
        </p:nvPicPr>
        <p:blipFill>
          <a:blip r:embed="rId2"/>
          <a:stretch>
            <a:fillRect/>
          </a:stretch>
        </p:blipFill>
        <p:spPr>
          <a:xfrm>
            <a:off x="76199" y="0"/>
            <a:ext cx="12039601" cy="6858000"/>
          </a:xfrm>
          <a:prstGeom prst="rect">
            <a:avLst/>
          </a:prstGeom>
        </p:spPr>
      </p:pic>
    </p:spTree>
    <p:extLst>
      <p:ext uri="{BB962C8B-B14F-4D97-AF65-F5344CB8AC3E}">
        <p14:creationId xmlns:p14="http://schemas.microsoft.com/office/powerpoint/2010/main" val="100680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838200" y="6291608"/>
            <a:ext cx="4114800" cy="365125"/>
          </a:xfrm>
        </p:spPr>
        <p:txBody>
          <a:bodyPr/>
          <a:lstStyle/>
          <a:p>
            <a:r>
              <a:rPr lang="en-US"/>
              <a:t>Hennepin County</a:t>
            </a:r>
            <a:endParaRPr lang="en-US" dirty="0"/>
          </a:p>
        </p:txBody>
      </p:sp>
      <p:pic>
        <p:nvPicPr>
          <p:cNvPr id="10" name="Picture 9">
            <a:extLst>
              <a:ext uri="{FF2B5EF4-FFF2-40B4-BE49-F238E27FC236}">
                <a16:creationId xmlns:a16="http://schemas.microsoft.com/office/drawing/2014/main" id="{F0402F49-3A30-4F46-AE98-84873C330044}"/>
              </a:ext>
            </a:extLst>
          </p:cNvPr>
          <p:cNvPicPr>
            <a:picLocks noChangeAspect="1"/>
          </p:cNvPicPr>
          <p:nvPr/>
        </p:nvPicPr>
        <p:blipFill>
          <a:blip r:embed="rId2"/>
          <a:stretch>
            <a:fillRect/>
          </a:stretch>
        </p:blipFill>
        <p:spPr>
          <a:xfrm>
            <a:off x="79247" y="0"/>
            <a:ext cx="12033505" cy="6858000"/>
          </a:xfrm>
          <a:prstGeom prst="rect">
            <a:avLst/>
          </a:prstGeom>
        </p:spPr>
      </p:pic>
    </p:spTree>
    <p:extLst>
      <p:ext uri="{BB962C8B-B14F-4D97-AF65-F5344CB8AC3E}">
        <p14:creationId xmlns:p14="http://schemas.microsoft.com/office/powerpoint/2010/main" val="100115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838200" y="6291608"/>
            <a:ext cx="4114800" cy="365125"/>
          </a:xfrm>
        </p:spPr>
        <p:txBody>
          <a:bodyPr/>
          <a:lstStyle/>
          <a:p>
            <a:r>
              <a:rPr lang="en-US"/>
              <a:t>Hennepin County</a:t>
            </a:r>
            <a:endParaRPr lang="en-US" dirty="0"/>
          </a:p>
        </p:txBody>
      </p:sp>
      <p:pic>
        <p:nvPicPr>
          <p:cNvPr id="10" name="Picture 9">
            <a:extLst>
              <a:ext uri="{FF2B5EF4-FFF2-40B4-BE49-F238E27FC236}">
                <a16:creationId xmlns:a16="http://schemas.microsoft.com/office/drawing/2014/main" id="{ACEFE122-CFE0-42CE-A5C5-545CE11A360E}"/>
              </a:ext>
            </a:extLst>
          </p:cNvPr>
          <p:cNvPicPr>
            <a:picLocks noChangeAspect="1"/>
          </p:cNvPicPr>
          <p:nvPr/>
        </p:nvPicPr>
        <p:blipFill>
          <a:blip r:embed="rId2"/>
          <a:stretch>
            <a:fillRect/>
          </a:stretch>
        </p:blipFill>
        <p:spPr>
          <a:xfrm>
            <a:off x="99053" y="0"/>
            <a:ext cx="11993894" cy="6858000"/>
          </a:xfrm>
          <a:prstGeom prst="rect">
            <a:avLst/>
          </a:prstGeom>
        </p:spPr>
      </p:pic>
    </p:spTree>
    <p:extLst>
      <p:ext uri="{BB962C8B-B14F-4D97-AF65-F5344CB8AC3E}">
        <p14:creationId xmlns:p14="http://schemas.microsoft.com/office/powerpoint/2010/main" val="398919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60E224-D165-47D7-B0A2-4A47644D8C74}"/>
              </a:ext>
            </a:extLst>
          </p:cNvPr>
          <p:cNvSpPr>
            <a:spLocks noGrp="1"/>
          </p:cNvSpPr>
          <p:nvPr>
            <p:ph type="ftr" sz="quarter" idx="3"/>
          </p:nvPr>
        </p:nvSpPr>
        <p:spPr/>
        <p:txBody>
          <a:bodyPr/>
          <a:lstStyle/>
          <a:p>
            <a:r>
              <a:rPr lang="en-US"/>
              <a:t>Hennepin County</a:t>
            </a:r>
            <a:endParaRPr lang="en-US" dirty="0"/>
          </a:p>
        </p:txBody>
      </p:sp>
      <p:sp>
        <p:nvSpPr>
          <p:cNvPr id="4" name="Title 1">
            <a:extLst>
              <a:ext uri="{FF2B5EF4-FFF2-40B4-BE49-F238E27FC236}">
                <a16:creationId xmlns:a16="http://schemas.microsoft.com/office/drawing/2014/main" id="{5AE23F92-99A6-4BB8-9323-D43FDD867C4D}"/>
              </a:ext>
            </a:extLst>
          </p:cNvPr>
          <p:cNvSpPr>
            <a:spLocks noGrp="1"/>
          </p:cNvSpPr>
          <p:nvPr>
            <p:ph type="title"/>
          </p:nvPr>
        </p:nvSpPr>
        <p:spPr>
          <a:xfrm>
            <a:off x="838200" y="365125"/>
            <a:ext cx="10515600" cy="1325563"/>
          </a:xfrm>
        </p:spPr>
        <p:txBody>
          <a:bodyPr/>
          <a:lstStyle/>
          <a:p>
            <a:r>
              <a:rPr lang="en-US" dirty="0"/>
              <a:t>Definition -Start Date to Referral</a:t>
            </a:r>
          </a:p>
        </p:txBody>
      </p:sp>
      <p:sp>
        <p:nvSpPr>
          <p:cNvPr id="5" name="Content Placeholder 2">
            <a:extLst>
              <a:ext uri="{FF2B5EF4-FFF2-40B4-BE49-F238E27FC236}">
                <a16:creationId xmlns:a16="http://schemas.microsoft.com/office/drawing/2014/main" id="{99D1A418-5CAA-4FED-BF8E-37A5B9C09339}"/>
              </a:ext>
            </a:extLst>
          </p:cNvPr>
          <p:cNvSpPr txBox="1">
            <a:spLocks/>
          </p:cNvSpPr>
          <p:nvPr/>
        </p:nvSpPr>
        <p:spPr>
          <a:xfrm>
            <a:off x="838200" y="1825625"/>
            <a:ext cx="5181600"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The following notes refer to slides 9-14.</a:t>
            </a:r>
          </a:p>
          <a:p>
            <a:pPr marL="0" indent="0">
              <a:buNone/>
            </a:pPr>
            <a:r>
              <a:rPr lang="en-US" dirty="0"/>
              <a:t>Start date to referral is the number of days between the date the household was added to the CES priority list and the date the household was referred to a housing provider through CE. </a:t>
            </a:r>
          </a:p>
          <a:p>
            <a:endParaRPr lang="en-US" dirty="0">
              <a:cs typeface="Calibri"/>
            </a:endParaRPr>
          </a:p>
        </p:txBody>
      </p:sp>
      <p:sp>
        <p:nvSpPr>
          <p:cNvPr id="6" name="Content Placeholder 3">
            <a:extLst>
              <a:ext uri="{FF2B5EF4-FFF2-40B4-BE49-F238E27FC236}">
                <a16:creationId xmlns:a16="http://schemas.microsoft.com/office/drawing/2014/main" id="{A6C2F756-5466-46FD-ADFB-FB00EB10DB3C}"/>
              </a:ext>
            </a:extLst>
          </p:cNvPr>
          <p:cNvSpPr txBox="1">
            <a:spLocks/>
          </p:cNvSpPr>
          <p:nvPr/>
        </p:nvSpPr>
        <p:spPr>
          <a:xfrm>
            <a:off x="6172200" y="1825625"/>
            <a:ext cx="5181600" cy="435133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13C66"/>
                </a:solidFill>
              </a:rPr>
              <a:t>Time periods reviewed are:</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July 2018 – June 2019</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October 2018 – September 2019</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January 2019 – December 2019</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April 2019 – March 23, 2020</a:t>
            </a:r>
          </a:p>
          <a:p>
            <a:r>
              <a:rPr lang="en-US" sz="2400" dirty="0">
                <a:solidFill>
                  <a:srgbClr val="113C66"/>
                </a:solidFill>
              </a:rPr>
              <a:t>HH percentages of the population during the April to March period:</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Native American HHs = 192 (9%)</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Asian HHs = 19 (.8%)</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Black/African American HHs= 1,246 (58%)</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Multiple Race HHs = 199 (9%)</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Native Hawaiian or Other Pacific Islander HHs = 10 (.5%)</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White =488 (23%)</a:t>
            </a:r>
          </a:p>
          <a:p>
            <a:endParaRPr lang="en-US" dirty="0"/>
          </a:p>
        </p:txBody>
      </p:sp>
    </p:spTree>
    <p:extLst>
      <p:ext uri="{BB962C8B-B14F-4D97-AF65-F5344CB8AC3E}">
        <p14:creationId xmlns:p14="http://schemas.microsoft.com/office/powerpoint/2010/main" val="326682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332B-8C4F-4BEE-92BB-2C0DC95F75A1}"/>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C31320DF-16EC-4347-BAC0-EF95C7A85C33}"/>
              </a:ext>
            </a:extLst>
          </p:cNvPr>
          <p:cNvSpPr>
            <a:spLocks noGrp="1"/>
          </p:cNvSpPr>
          <p:nvPr>
            <p:ph type="ftr" sz="quarter" idx="3"/>
          </p:nvPr>
        </p:nvSpPr>
        <p:spPr/>
        <p:txBody>
          <a:bodyPr/>
          <a:lstStyle/>
          <a:p>
            <a:r>
              <a:rPr lang="en-US"/>
              <a:t>Hennepin County</a:t>
            </a:r>
            <a:endParaRPr lang="en-US" dirty="0"/>
          </a:p>
        </p:txBody>
      </p:sp>
      <p:pic>
        <p:nvPicPr>
          <p:cNvPr id="8" name="Picture 7">
            <a:extLst>
              <a:ext uri="{FF2B5EF4-FFF2-40B4-BE49-F238E27FC236}">
                <a16:creationId xmlns:a16="http://schemas.microsoft.com/office/drawing/2014/main" id="{D64674A7-2080-4501-9BFD-4B4F154B073E}"/>
              </a:ext>
            </a:extLst>
          </p:cNvPr>
          <p:cNvPicPr>
            <a:picLocks noChangeAspect="1"/>
          </p:cNvPicPr>
          <p:nvPr/>
        </p:nvPicPr>
        <p:blipFill>
          <a:blip r:embed="rId2"/>
          <a:stretch>
            <a:fillRect/>
          </a:stretch>
        </p:blipFill>
        <p:spPr>
          <a:xfrm>
            <a:off x="70103" y="0"/>
            <a:ext cx="12051793" cy="6858000"/>
          </a:xfrm>
          <a:prstGeom prst="rect">
            <a:avLst/>
          </a:prstGeom>
        </p:spPr>
      </p:pic>
    </p:spTree>
    <p:extLst>
      <p:ext uri="{BB962C8B-B14F-4D97-AF65-F5344CB8AC3E}">
        <p14:creationId xmlns:p14="http://schemas.microsoft.com/office/powerpoint/2010/main" val="1096367079"/>
      </p:ext>
    </p:extLst>
  </p:cSld>
  <p:clrMapOvr>
    <a:masterClrMapping/>
  </p:clrMapOvr>
</p:sld>
</file>

<file path=ppt/theme/theme1.xml><?xml version="1.0" encoding="utf-8"?>
<a:theme xmlns:a="http://schemas.openxmlformats.org/drawingml/2006/main" name="Office Theme">
  <a:themeElements>
    <a:clrScheme name="Hennepin County Palette 2016">
      <a:dk1>
        <a:srgbClr val="113C66"/>
      </a:dk1>
      <a:lt1>
        <a:srgbClr val="FAFAFA"/>
      </a:lt1>
      <a:dk2>
        <a:srgbClr val="113C66"/>
      </a:dk2>
      <a:lt2>
        <a:srgbClr val="FAFAFA"/>
      </a:lt2>
      <a:accent1>
        <a:srgbClr val="0058A3"/>
      </a:accent1>
      <a:accent2>
        <a:srgbClr val="44C8F5"/>
      </a:accent2>
      <a:accent3>
        <a:srgbClr val="9FCC3B"/>
      </a:accent3>
      <a:accent4>
        <a:srgbClr val="F7931E"/>
      </a:accent4>
      <a:accent5>
        <a:srgbClr val="EF413C"/>
      </a:accent5>
      <a:accent6>
        <a:srgbClr val="3E1151"/>
      </a:accent6>
      <a:hlink>
        <a:srgbClr val="00AEEF"/>
      </a:hlink>
      <a:folHlink>
        <a:srgbClr val="44C8F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 Template November 2016" id="{7305A6EE-1A77-4FF8-AE84-8B38D37E2C3C}" vid="{69EA2A9D-4C5A-4AE2-A084-1E1C853FD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D9FB80497C448BA57463CA7B5A52D" ma:contentTypeVersion="0" ma:contentTypeDescription="Create a new document." ma:contentTypeScope="" ma:versionID="0cd8a3170409eb8facd0a0c87d8ab08e">
  <xsd:schema xmlns:xsd="http://www.w3.org/2001/XMLSchema" xmlns:xs="http://www.w3.org/2001/XMLSchema" xmlns:p="http://schemas.microsoft.com/office/2006/metadata/properties" targetNamespace="http://schemas.microsoft.com/office/2006/metadata/properties" ma:root="true" ma:fieldsID="5e97a6f37767e4c84f18c2cfb95bf7a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BE03DF-AF9B-4287-8472-8B6512FCA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34E3CF0-6C40-49DE-9514-492701D7BAED}">
  <ds:schemaRefs>
    <ds:schemaRef ds:uri="http://schemas.microsoft.com/sharepoint/v3/contenttype/forms"/>
  </ds:schemaRefs>
</ds:datastoreItem>
</file>

<file path=customXml/itemProps3.xml><?xml version="1.0" encoding="utf-8"?>
<ds:datastoreItem xmlns:ds="http://schemas.openxmlformats.org/officeDocument/2006/customXml" ds:itemID="{B26B8610-BF58-4CC2-830E-ED1BD8CBA33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6011</TotalTime>
  <Words>1522</Words>
  <Application>Microsoft Office PowerPoint</Application>
  <PresentationFormat>Widescreen</PresentationFormat>
  <Paragraphs>342</Paragraphs>
  <Slides>43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Myriad Pro</vt:lpstr>
      <vt:lpstr>Segoe UI</vt:lpstr>
      <vt:lpstr>Segoe UI Light</vt:lpstr>
      <vt:lpstr>Office Theme</vt:lpstr>
      <vt:lpstr>PowerPoint Presentation</vt:lpstr>
      <vt:lpstr>Health of CES: July 2018 – March 2020</vt:lpstr>
      <vt:lpstr>Report – General Notes</vt:lpstr>
      <vt:lpstr>Definition– Vacancy to Referral</vt:lpstr>
      <vt:lpstr>PowerPoint Presentation</vt:lpstr>
      <vt:lpstr>PowerPoint Presentation</vt:lpstr>
      <vt:lpstr>PowerPoint Presentation</vt:lpstr>
      <vt:lpstr>Definition -Start Date to Referral</vt:lpstr>
      <vt:lpstr>PowerPoint Presentation</vt:lpstr>
      <vt:lpstr>PowerPoint Presentation</vt:lpstr>
      <vt:lpstr>PowerPoint Presentation</vt:lpstr>
      <vt:lpstr>PowerPoint Presentation</vt:lpstr>
      <vt:lpstr>PowerPoint Presentation</vt:lpstr>
      <vt:lpstr>PowerPoint Presentation</vt:lpstr>
      <vt:lpstr>Start Date and Referral</vt:lpstr>
      <vt:lpstr>PowerPoint Presentation</vt:lpstr>
      <vt:lpstr>PowerPoint Presentation</vt:lpstr>
      <vt:lpstr>PowerPoint Presentation</vt:lpstr>
      <vt:lpstr>PowerPoint Presentation</vt:lpstr>
      <vt:lpstr>PowerPoint Presentation</vt:lpstr>
      <vt:lpstr>Referral and Project Entry</vt:lpstr>
      <vt:lpstr>Referral and Project Entry</vt:lpstr>
      <vt:lpstr>Definition– PL Start Date to Housed</vt:lpstr>
      <vt:lpstr>PowerPoint Presentation</vt:lpstr>
      <vt:lpstr>PowerPoint Presentation</vt:lpstr>
      <vt:lpstr>PowerPoint Presentation</vt:lpstr>
      <vt:lpstr>PowerPoint Presentation</vt:lpstr>
      <vt:lpstr>PowerPoint Presentation</vt:lpstr>
      <vt:lpstr>PowerPoint Presentation</vt:lpstr>
      <vt:lpstr>Definition– Current Referral to Housed</vt:lpstr>
      <vt:lpstr>PowerPoint Presentation</vt:lpstr>
      <vt:lpstr>PowerPoint Presentation</vt:lpstr>
      <vt:lpstr>PowerPoint Presentation</vt:lpstr>
      <vt:lpstr>PowerPoint Presentation</vt:lpstr>
      <vt:lpstr>PowerPoint Presentation</vt:lpstr>
      <vt:lpstr>PowerPoint Presentation</vt:lpstr>
      <vt:lpstr>Referral and Housed</vt:lpstr>
      <vt:lpstr>Definition– Project Entry to Housed</vt:lpstr>
      <vt:lpstr>PowerPoint Presentation</vt:lpstr>
      <vt:lpstr>PowerPoint Presentation</vt:lpstr>
      <vt:lpstr>PowerPoint Presentation</vt:lpstr>
      <vt:lpstr>PowerPoint Presentation</vt:lpstr>
      <vt:lpstr>PowerPoint Presentation</vt:lpstr>
    </vt:vector>
  </TitlesOfParts>
  <Manager/>
  <Company>Hennepin County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Eric S Richert</dc:creator>
  <cp:keywords/>
  <dc:description/>
  <cp:lastModifiedBy>Eric S Richert</cp:lastModifiedBy>
  <cp:revision>30</cp:revision>
  <cp:lastPrinted>2016-11-03T22:49:44Z</cp:lastPrinted>
  <dcterms:created xsi:type="dcterms:W3CDTF">2021-03-22T14:22:46Z</dcterms:created>
  <dcterms:modified xsi:type="dcterms:W3CDTF">2021-04-21T17:07:08Z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0x0101007C2D9FB80497C448BA57463CA7B5A52D</vt:lpwstr>
  </property>
  <property fmtid="{D5CDD505-2E9C-101B-9397-08002B2CF9AE}" pid="3" name="Hennepin County Content Status">
    <vt:lpwstr/>
  </property>
  <property fmtid="{D5CDD505-2E9C-101B-9397-08002B2CF9AE}" pid="4" name="Ent-Department">
    <vt:lpwstr>368;#Communications|a2f9b082-d70d-4b24-8a2a-cfcc7883a969</vt:lpwstr>
  </property>
  <property fmtid="{D5CDD505-2E9C-101B-9397-08002B2CF9AE}" pid="5" name="Com - Communications">
    <vt:lpwstr>382;#Brand|09a3bbe6-7e26-4256-a32f-395f05f3ad50;#383;#Graphic Design|86fe64f1-b69a-40a1-b8ab-84fcc1930669;#478;#PowerPoint|f14ede72-ac71-4e78-b802-a6703af07abc;#387;#Templates|f6d765a0-12d4-48c2-ae53-a903487aaee3</vt:lpwstr>
  </property>
  <property fmtid="{D5CDD505-2E9C-101B-9397-08002B2CF9AE}" pid="6" name="Com-AllTags">
    <vt:lpwstr>382;#Brand|09a3bbe6-7e26-4256-a32f-395f05f3ad50;#383;# Graphic Design|86fe64f1-b69a-40a1-b8ab-84fcc1930669;#478;# PowerPoint|f14ede72-ac71-4e78-b802-a6703af07abc;#387;# Templates|f6d765a0-12d4-48c2-ae53-a903487aaee3</vt:lpwstr>
  </property>
</Properties>
</file>